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4"/>
  </p:notesMasterIdLst>
  <p:handoutMasterIdLst>
    <p:handoutMasterId r:id="rId65"/>
  </p:handoutMasterIdLst>
  <p:sldIdLst>
    <p:sldId id="257" r:id="rId2"/>
    <p:sldId id="422" r:id="rId3"/>
    <p:sldId id="433" r:id="rId4"/>
    <p:sldId id="432" r:id="rId5"/>
    <p:sldId id="521" r:id="rId6"/>
    <p:sldId id="473" r:id="rId7"/>
    <p:sldId id="474" r:id="rId8"/>
    <p:sldId id="475" r:id="rId9"/>
    <p:sldId id="476" r:id="rId10"/>
    <p:sldId id="477" r:id="rId11"/>
    <p:sldId id="478" r:id="rId12"/>
    <p:sldId id="479" r:id="rId13"/>
    <p:sldId id="480" r:id="rId14"/>
    <p:sldId id="481" r:id="rId15"/>
    <p:sldId id="482" r:id="rId16"/>
    <p:sldId id="483" r:id="rId17"/>
    <p:sldId id="484" r:id="rId18"/>
    <p:sldId id="485" r:id="rId19"/>
    <p:sldId id="486" r:id="rId20"/>
    <p:sldId id="487" r:id="rId21"/>
    <p:sldId id="488" r:id="rId22"/>
    <p:sldId id="489" r:id="rId23"/>
    <p:sldId id="490" r:id="rId24"/>
    <p:sldId id="491" r:id="rId25"/>
    <p:sldId id="492" r:id="rId26"/>
    <p:sldId id="493" r:id="rId27"/>
    <p:sldId id="494" r:id="rId28"/>
    <p:sldId id="495" r:id="rId29"/>
    <p:sldId id="522" r:id="rId30"/>
    <p:sldId id="496" r:id="rId31"/>
    <p:sldId id="524" r:id="rId32"/>
    <p:sldId id="499" r:id="rId33"/>
    <p:sldId id="498" r:id="rId34"/>
    <p:sldId id="500" r:id="rId35"/>
    <p:sldId id="501" r:id="rId36"/>
    <p:sldId id="502" r:id="rId37"/>
    <p:sldId id="503" r:id="rId38"/>
    <p:sldId id="504" r:id="rId39"/>
    <p:sldId id="505" r:id="rId40"/>
    <p:sldId id="506" r:id="rId41"/>
    <p:sldId id="438" r:id="rId42"/>
    <p:sldId id="507" r:id="rId43"/>
    <p:sldId id="427" r:id="rId44"/>
    <p:sldId id="508" r:id="rId45"/>
    <p:sldId id="510" r:id="rId46"/>
    <p:sldId id="509" r:id="rId47"/>
    <p:sldId id="511" r:id="rId48"/>
    <p:sldId id="430" r:id="rId49"/>
    <p:sldId id="525" r:id="rId50"/>
    <p:sldId id="523" r:id="rId51"/>
    <p:sldId id="512" r:id="rId52"/>
    <p:sldId id="513" r:id="rId53"/>
    <p:sldId id="514" r:id="rId54"/>
    <p:sldId id="515" r:id="rId55"/>
    <p:sldId id="526" r:id="rId56"/>
    <p:sldId id="516" r:id="rId57"/>
    <p:sldId id="517" r:id="rId58"/>
    <p:sldId id="518" r:id="rId59"/>
    <p:sldId id="470" r:id="rId60"/>
    <p:sldId id="471" r:id="rId61"/>
    <p:sldId id="519" r:id="rId62"/>
    <p:sldId id="520" r:id="rId63"/>
  </p:sldIdLst>
  <p:sldSz cx="9144000" cy="6858000" type="screen4x3"/>
  <p:notesSz cx="6797675" cy="9928225"/>
  <p:custDataLst>
    <p:tags r:id="rId66"/>
  </p:custDataLst>
  <p:defaultTextStyle>
    <a:defPPr>
      <a:defRPr lang="zh-CN"/>
    </a:defPPr>
    <a:lvl1pPr algn="l" rtl="0" eaLnBrk="0" fontAlgn="base" hangingPunct="0">
      <a:spcBef>
        <a:spcPct val="0"/>
      </a:spcBef>
      <a:spcAft>
        <a:spcPct val="0"/>
      </a:spcAft>
      <a:defRPr sz="3200" b="1"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3200" b="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3200" b="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3200" b="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32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32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32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32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3200" b="1"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3126">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ewei Wei" initials="ZW" lastIdx="25" clrIdx="0"/>
  <p:cmAuthor id="2" name="LENOVO" initials="L"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70C0"/>
    <a:srgbClr val="B5B9BB"/>
    <a:srgbClr val="A5B4CB"/>
    <a:srgbClr val="95BBDB"/>
    <a:srgbClr val="99CCFF"/>
    <a:srgbClr val="941100"/>
    <a:srgbClr val="FF99CC"/>
    <a:srgbClr val="FF6600"/>
    <a:srgbClr val="E2E3F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53" autoAdjust="0"/>
    <p:restoredTop sz="72790" autoAdjust="0"/>
  </p:normalViewPr>
  <p:slideViewPr>
    <p:cSldViewPr showGuides="1">
      <p:cViewPr varScale="1">
        <p:scale>
          <a:sx n="85" d="100"/>
          <a:sy n="85" d="100"/>
        </p:scale>
        <p:origin x="1724" y="40"/>
      </p:cViewPr>
      <p:guideLst>
        <p:guide orient="horz" pos="2160"/>
        <p:guide pos="2880"/>
      </p:guideLst>
    </p:cSldViewPr>
  </p:slideViewPr>
  <p:outlineViewPr>
    <p:cViewPr>
      <p:scale>
        <a:sx n="33" d="100"/>
        <a:sy n="33" d="100"/>
      </p:scale>
      <p:origin x="0" y="-184"/>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59" d="100"/>
          <a:sy n="59" d="100"/>
        </p:scale>
        <p:origin x="-1704" y="-96"/>
      </p:cViewPr>
      <p:guideLst>
        <p:guide orient="horz" pos="3126"/>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eaLnBrk="1" hangingPunct="1">
              <a:lnSpc>
                <a:spcPct val="100000"/>
              </a:lnSpc>
              <a:spcBef>
                <a:spcPct val="0"/>
              </a:spcBef>
              <a:buClrTx/>
              <a:buFontTx/>
              <a:buNone/>
              <a:defRPr kumimoji="0" sz="1200" b="0">
                <a:effectLst/>
                <a:latin typeface="Arial" panose="020B0604020202020204" pitchFamily="34" charset="0"/>
                <a:ea typeface="宋体" panose="02010600030101010101" pitchFamily="2" charset="-122"/>
                <a:cs typeface="+mn-cs"/>
              </a:defRPr>
            </a:lvl1pPr>
          </a:lstStyle>
          <a:p>
            <a:pPr>
              <a:defRPr/>
            </a:pPr>
            <a:endParaRPr lang="zh-CN" altLang="en-US"/>
          </a:p>
        </p:txBody>
      </p:sp>
      <p:sp>
        <p:nvSpPr>
          <p:cNvPr id="3" name="Date Placeholder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eaLnBrk="1" hangingPunct="1">
              <a:lnSpc>
                <a:spcPct val="100000"/>
              </a:lnSpc>
              <a:spcBef>
                <a:spcPct val="0"/>
              </a:spcBef>
              <a:buClrTx/>
              <a:buFontTx/>
              <a:buNone/>
              <a:defRPr kumimoji="0" sz="1200" b="0">
                <a:effectLst/>
                <a:latin typeface="Arial" panose="020B0604020202020204" pitchFamily="34" charset="0"/>
                <a:ea typeface="宋体" panose="02010600030101010101" pitchFamily="2" charset="-122"/>
                <a:cs typeface="+mn-cs"/>
              </a:defRPr>
            </a:lvl1pPr>
          </a:lstStyle>
          <a:p>
            <a:pPr>
              <a:defRPr/>
            </a:pPr>
            <a:fld id="{FBCCD8B8-93F4-4C70-A383-43DCA0CB6DC4}" type="datetimeFigureOut">
              <a:rPr lang="zh-CN" altLang="en-US"/>
              <a:t>2024/10/11</a:t>
            </a:fld>
            <a:endParaRPr lang="zh-CN" altLang="en-US"/>
          </a:p>
        </p:txBody>
      </p:sp>
      <p:sp>
        <p:nvSpPr>
          <p:cNvPr id="4" name="Footer Placeholder 3"/>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eaLnBrk="1" hangingPunct="1">
              <a:lnSpc>
                <a:spcPct val="100000"/>
              </a:lnSpc>
              <a:spcBef>
                <a:spcPct val="0"/>
              </a:spcBef>
              <a:buClrTx/>
              <a:buFontTx/>
              <a:buNone/>
              <a:defRPr kumimoji="0" sz="1200" b="0">
                <a:effectLst/>
                <a:latin typeface="Arial" panose="020B0604020202020204" pitchFamily="34" charset="0"/>
                <a:ea typeface="宋体" panose="02010600030101010101" pitchFamily="2" charset="-122"/>
                <a:cs typeface="+mn-cs"/>
              </a:defRPr>
            </a:lvl1pPr>
          </a:lstStyle>
          <a:p>
            <a:pPr>
              <a:defRPr/>
            </a:pPr>
            <a:endParaRPr lang="zh-CN" altLang="en-US"/>
          </a:p>
        </p:txBody>
      </p:sp>
      <p:sp>
        <p:nvSpPr>
          <p:cNvPr id="5" name="Slide Number Placeholder 4"/>
          <p:cNvSpPr>
            <a:spLocks noGrp="1"/>
          </p:cNvSpPr>
          <p:nvPr>
            <p:ph type="sldNum" sz="quarter" idx="3"/>
          </p:nvPr>
        </p:nvSpPr>
        <p:spPr>
          <a:xfrm>
            <a:off x="3849688" y="9429750"/>
            <a:ext cx="2946400" cy="496888"/>
          </a:xfrm>
          <a:prstGeom prst="rect">
            <a:avLst/>
          </a:prstGeom>
        </p:spPr>
        <p:txBody>
          <a:bodyPr vert="horz" wrap="square" lIns="91440" tIns="45720" rIns="91440" bIns="45720" numCol="1" anchor="b" anchorCtr="0" compatLnSpc="1"/>
          <a:lstStyle>
            <a:lvl1pPr algn="r" eaLnBrk="1" hangingPunct="1">
              <a:defRPr sz="1200" b="0">
                <a:latin typeface="Arial" panose="020B0604020202020204" pitchFamily="34" charset="0"/>
              </a:defRPr>
            </a:lvl1pPr>
          </a:lstStyle>
          <a:p>
            <a:pPr>
              <a:defRPr/>
            </a:pPr>
            <a:fld id="{DEFD9F2D-5939-4EC6-AE7A-6788CECCF7DF}" type="slidenum">
              <a:rPr lang="zh-CN" altLang="en-US"/>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eaLnBrk="1" hangingPunct="1">
              <a:lnSpc>
                <a:spcPct val="100000"/>
              </a:lnSpc>
              <a:spcBef>
                <a:spcPct val="0"/>
              </a:spcBef>
              <a:buClrTx/>
              <a:buFontTx/>
              <a:buNone/>
              <a:defRPr kumimoji="0" sz="1200" b="0">
                <a:effectLst/>
                <a:latin typeface="Arial" panose="020B0604020202020204" pitchFamily="34" charset="0"/>
                <a:ea typeface="宋体" panose="02010600030101010101" pitchFamily="2" charset="-122"/>
                <a:cs typeface="+mn-cs"/>
              </a:defRPr>
            </a:lvl1pPr>
          </a:lstStyle>
          <a:p>
            <a:pPr>
              <a:defRPr/>
            </a:pPr>
            <a:endParaRPr lang="zh-CN" altLang="en-US"/>
          </a:p>
        </p:txBody>
      </p:sp>
      <p:sp>
        <p:nvSpPr>
          <p:cNvPr id="3" name="Date Placeholder 2"/>
          <p:cNvSpPr>
            <a:spLocks noGrp="1"/>
          </p:cNvSpPr>
          <p:nvPr>
            <p:ph type="dt" idx="1"/>
          </p:nvPr>
        </p:nvSpPr>
        <p:spPr>
          <a:xfrm>
            <a:off x="3849688" y="0"/>
            <a:ext cx="2946400" cy="496888"/>
          </a:xfrm>
          <a:prstGeom prst="rect">
            <a:avLst/>
          </a:prstGeom>
        </p:spPr>
        <p:txBody>
          <a:bodyPr vert="horz" lIns="91440" tIns="45720" rIns="91440" bIns="45720" rtlCol="0"/>
          <a:lstStyle>
            <a:lvl1pPr algn="r" eaLnBrk="1" hangingPunct="1">
              <a:lnSpc>
                <a:spcPct val="100000"/>
              </a:lnSpc>
              <a:spcBef>
                <a:spcPct val="0"/>
              </a:spcBef>
              <a:buClrTx/>
              <a:buFontTx/>
              <a:buNone/>
              <a:defRPr kumimoji="0" sz="1200" b="0">
                <a:effectLst/>
                <a:latin typeface="Arial" panose="020B0604020202020204" pitchFamily="34" charset="0"/>
                <a:ea typeface="宋体" panose="02010600030101010101" pitchFamily="2" charset="-122"/>
                <a:cs typeface="+mn-cs"/>
              </a:defRPr>
            </a:lvl1pPr>
          </a:lstStyle>
          <a:p>
            <a:pPr>
              <a:defRPr/>
            </a:pPr>
            <a:fld id="{D94B953B-845D-4DE8-A66D-661AF37D9AFC}" type="datetimeFigureOut">
              <a:rPr lang="zh-CN" altLang="en-US"/>
              <a:t>2024/10/11</a:t>
            </a:fld>
            <a:endParaRPr lang="zh-CN" altLang="en-US"/>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Notes Placeholder 4"/>
          <p:cNvSpPr>
            <a:spLocks noGrp="1"/>
          </p:cNvSpPr>
          <p:nvPr>
            <p:ph type="body" sz="quarter" idx="3"/>
          </p:nvPr>
        </p:nvSpPr>
        <p:spPr>
          <a:xfrm>
            <a:off x="679450" y="4716463"/>
            <a:ext cx="5438775" cy="4467225"/>
          </a:xfrm>
          <a:prstGeom prst="rect">
            <a:avLst/>
          </a:prstGeom>
        </p:spPr>
        <p:txBody>
          <a:bodyPr vert="horz" lIns="91440" tIns="45720" rIns="91440" bIns="45720" rtlCol="0">
            <a:normAutofit/>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endParaRPr lang="zh-CN" altLang="en-US" noProof="0"/>
          </a:p>
        </p:txBody>
      </p:sp>
      <p:sp>
        <p:nvSpPr>
          <p:cNvPr id="6" name="Footer Placeholder 5"/>
          <p:cNvSpPr>
            <a:spLocks noGrp="1"/>
          </p:cNvSpPr>
          <p:nvPr>
            <p:ph type="ftr" sz="quarter" idx="4"/>
          </p:nvPr>
        </p:nvSpPr>
        <p:spPr>
          <a:xfrm>
            <a:off x="0" y="9429750"/>
            <a:ext cx="2946400" cy="496888"/>
          </a:xfrm>
          <a:prstGeom prst="rect">
            <a:avLst/>
          </a:prstGeom>
        </p:spPr>
        <p:txBody>
          <a:bodyPr vert="horz" lIns="91440" tIns="45720" rIns="91440" bIns="45720" rtlCol="0" anchor="b"/>
          <a:lstStyle>
            <a:lvl1pPr algn="l" eaLnBrk="1" hangingPunct="1">
              <a:lnSpc>
                <a:spcPct val="100000"/>
              </a:lnSpc>
              <a:spcBef>
                <a:spcPct val="0"/>
              </a:spcBef>
              <a:buClrTx/>
              <a:buFontTx/>
              <a:buNone/>
              <a:defRPr kumimoji="0" sz="1200" b="0">
                <a:effectLst/>
                <a:latin typeface="Arial" panose="020B0604020202020204" pitchFamily="34" charset="0"/>
                <a:ea typeface="宋体" panose="02010600030101010101" pitchFamily="2" charset="-122"/>
                <a:cs typeface="+mn-cs"/>
              </a:defRPr>
            </a:lvl1pPr>
          </a:lstStyle>
          <a:p>
            <a:pPr>
              <a:defRPr/>
            </a:pPr>
            <a:endParaRPr lang="zh-CN" altLang="en-US"/>
          </a:p>
        </p:txBody>
      </p:sp>
      <p:sp>
        <p:nvSpPr>
          <p:cNvPr id="7" name="Slide Number Placeholder 6"/>
          <p:cNvSpPr>
            <a:spLocks noGrp="1"/>
          </p:cNvSpPr>
          <p:nvPr>
            <p:ph type="sldNum" sz="quarter" idx="5"/>
          </p:nvPr>
        </p:nvSpPr>
        <p:spPr>
          <a:xfrm>
            <a:off x="3849688" y="9429750"/>
            <a:ext cx="2946400" cy="496888"/>
          </a:xfrm>
          <a:prstGeom prst="rect">
            <a:avLst/>
          </a:prstGeom>
        </p:spPr>
        <p:txBody>
          <a:bodyPr vert="horz" wrap="square" lIns="91440" tIns="45720" rIns="91440" bIns="45720" numCol="1" anchor="b" anchorCtr="0" compatLnSpc="1"/>
          <a:lstStyle>
            <a:lvl1pPr algn="r" eaLnBrk="1" hangingPunct="1">
              <a:defRPr sz="1200" b="0">
                <a:latin typeface="Arial" panose="020B0604020202020204" pitchFamily="34" charset="0"/>
              </a:defRPr>
            </a:lvl1pPr>
          </a:lstStyle>
          <a:p>
            <a:pPr>
              <a:defRPr/>
            </a:pPr>
            <a:fld id="{25DE6574-9F1F-4C27-A420-92E929B1085F}" type="slidenum">
              <a:rPr lang="zh-CN" altLang="en-US"/>
              <a:t>‹#›</a:t>
            </a:fld>
            <a:endParaRPr lang="zh-CN" alt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zh.wikipedia.org/wiki/%E7%BA%BF%E6%80%A7%E4%BB%A3%E6%95%B0" TargetMode="External"/><Relationship Id="rId7" Type="http://schemas.openxmlformats.org/officeDocument/2006/relationships/hyperlink" Target="https://zh.wikipedia.org/wiki/%E9%80%86%E7%9F%A9%E9%98%B5"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s://zh.wikipedia.org/wiki/%E8%BD%AC%E7%BD%AE%E7%9F%A9%E9%98%B5" TargetMode="External"/><Relationship Id="rId5" Type="http://schemas.openxmlformats.org/officeDocument/2006/relationships/hyperlink" Target="https://zh.wikipedia.org/wiki/%E8%A1%8C%E5%88%97%E5%BC%8F" TargetMode="External"/><Relationship Id="rId4" Type="http://schemas.openxmlformats.org/officeDocument/2006/relationships/hyperlink" Target="https://zh.wikipedia.org/wiki/%E6%96%B9%E5%9D%97%E7%9F%A9%E9%98%B5"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zh.wikipedia.org/wiki/%E7%BA%BF%E6%80%A7%E4%BB%A3%E6%95%B0" TargetMode="External"/><Relationship Id="rId7" Type="http://schemas.openxmlformats.org/officeDocument/2006/relationships/hyperlink" Target="https://zh.wikipedia.org/wiki/%E9%80%86%E7%9F%A9%E9%98%B5"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s://zh.wikipedia.org/wiki/%E8%BD%AC%E7%BD%AE%E7%9F%A9%E9%98%B5" TargetMode="External"/><Relationship Id="rId5" Type="http://schemas.openxmlformats.org/officeDocument/2006/relationships/hyperlink" Target="https://zh.wikipedia.org/wiki/%E8%A1%8C%E5%88%97%E5%BC%8F" TargetMode="External"/><Relationship Id="rId4" Type="http://schemas.openxmlformats.org/officeDocument/2006/relationships/hyperlink" Target="https://zh.wikipedia.org/wiki/%E6%96%B9%E5%9D%97%E7%9F%A9%E9%98%B5"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25DE6574-9F1F-4C27-A420-92E929B1085F}"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是一个旋转映射</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t>61</a:t>
            </a:fld>
            <a:endParaRPr lang="zh-CN" altLang="en-US"/>
          </a:p>
        </p:txBody>
      </p:sp>
    </p:spTree>
    <p:extLst>
      <p:ext uri="{BB962C8B-B14F-4D97-AF65-F5344CB8AC3E}">
        <p14:creationId xmlns:p14="http://schemas.microsoft.com/office/powerpoint/2010/main" val="5757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通过行化简的方式</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a:t>11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前几页刚讲完矩阵可逆与行列式的关系</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a:t>25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如果有一行全是</a:t>
            </a:r>
            <a:r>
              <a:rPr lang="en-US" altLang="zh-CN" dirty="0"/>
              <a:t>0</a:t>
            </a:r>
            <a:r>
              <a:rPr lang="zh-CN" altLang="en-US" dirty="0"/>
              <a:t>，那么此行进行倍乘运算后，矩阵不变，因此行列式数值不变，行列式必然等于</a:t>
            </a:r>
            <a:r>
              <a:rPr lang="en-US" altLang="zh-CN" dirty="0"/>
              <a:t>0</a:t>
            </a:r>
            <a:endParaRPr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t>28</a:t>
            </a:fld>
            <a:endParaRPr lang="zh-CN" altLang="en-US"/>
          </a:p>
        </p:txBody>
      </p:sp>
    </p:spTree>
    <p:extLst>
      <p:ext uri="{BB962C8B-B14F-4D97-AF65-F5344CB8AC3E}">
        <p14:creationId xmlns:p14="http://schemas.microsoft.com/office/powerpoint/2010/main" val="392090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202122"/>
                </a:solidFill>
                <a:effectLst/>
                <a:latin typeface="Arial" panose="020B0604020202020204" pitchFamily="34" charset="0"/>
              </a:rPr>
              <a:t>在</a:t>
            </a:r>
            <a:r>
              <a:rPr lang="zh-CN" altLang="en-US" b="0" i="0" u="none" strike="noStrike" dirty="0">
                <a:solidFill>
                  <a:srgbClr val="202122"/>
                </a:solidFill>
                <a:effectLst/>
                <a:latin typeface="Arial" panose="020B0604020202020204" pitchFamily="34" charset="0"/>
                <a:hlinkClick r:id="rId3" tooltip="线性代数"/>
              </a:rPr>
              <a:t>线性代数</a:t>
            </a:r>
            <a:r>
              <a:rPr lang="zh-CN" altLang="en-US" b="0" i="0" dirty="0">
                <a:solidFill>
                  <a:srgbClr val="202122"/>
                </a:solidFill>
                <a:effectLst/>
                <a:latin typeface="Arial" panose="020B0604020202020204" pitchFamily="34" charset="0"/>
              </a:rPr>
              <a:t>中，一个矩阵</a:t>
            </a:r>
            <a:r>
              <a:rPr lang="en-US" altLang="zh-CN" b="1" i="0" dirty="0">
                <a:solidFill>
                  <a:srgbClr val="202122"/>
                </a:solidFill>
                <a:effectLst/>
                <a:latin typeface="Arial" panose="020B0604020202020204" pitchFamily="34" charset="0"/>
              </a:rPr>
              <a:t>A</a:t>
            </a:r>
            <a:r>
              <a:rPr lang="zh-CN" altLang="en-US" b="0" i="0" dirty="0">
                <a:solidFill>
                  <a:srgbClr val="202122"/>
                </a:solidFill>
                <a:effectLst/>
                <a:latin typeface="Arial" panose="020B0604020202020204" pitchFamily="34" charset="0"/>
              </a:rPr>
              <a:t>的</a:t>
            </a:r>
            <a:r>
              <a:rPr lang="zh-CN" altLang="en-US" b="1" i="0" dirty="0">
                <a:solidFill>
                  <a:srgbClr val="202122"/>
                </a:solidFill>
                <a:effectLst/>
                <a:latin typeface="Arial" panose="020B0604020202020204" pitchFamily="34" charset="0"/>
              </a:rPr>
              <a:t>子式</a:t>
            </a:r>
            <a:r>
              <a:rPr lang="zh-CN" altLang="en-US" b="0" i="0" dirty="0">
                <a:solidFill>
                  <a:srgbClr val="202122"/>
                </a:solidFill>
                <a:effectLst/>
                <a:latin typeface="Arial" panose="020B0604020202020204" pitchFamily="34" charset="0"/>
              </a:rPr>
              <a:t>是指将</a:t>
            </a:r>
            <a:r>
              <a:rPr lang="en-US" altLang="zh-CN" b="1" i="0" dirty="0">
                <a:solidFill>
                  <a:srgbClr val="202122"/>
                </a:solidFill>
                <a:effectLst/>
                <a:latin typeface="Arial" panose="020B0604020202020204" pitchFamily="34" charset="0"/>
              </a:rPr>
              <a:t>A</a:t>
            </a:r>
            <a:r>
              <a:rPr lang="zh-CN" altLang="en-US" b="0" i="0" dirty="0">
                <a:solidFill>
                  <a:srgbClr val="202122"/>
                </a:solidFill>
                <a:effectLst/>
                <a:latin typeface="Arial" panose="020B0604020202020204" pitchFamily="34" charset="0"/>
              </a:rPr>
              <a:t>的某些行与列的交点组成的</a:t>
            </a:r>
            <a:r>
              <a:rPr lang="zh-CN" altLang="en-US" b="0" i="0" u="none" strike="noStrike" dirty="0">
                <a:solidFill>
                  <a:srgbClr val="202122"/>
                </a:solidFill>
                <a:effectLst/>
                <a:latin typeface="Arial" panose="020B0604020202020204" pitchFamily="34" charset="0"/>
                <a:hlinkClick r:id="rId4" tooltip="方块矩阵"/>
              </a:rPr>
              <a:t>方阵</a:t>
            </a:r>
            <a:r>
              <a:rPr lang="zh-CN" altLang="en-US" b="0" i="0" dirty="0">
                <a:solidFill>
                  <a:srgbClr val="202122"/>
                </a:solidFill>
                <a:effectLst/>
                <a:latin typeface="Arial" panose="020B0604020202020204" pitchFamily="34" charset="0"/>
              </a:rPr>
              <a:t>的</a:t>
            </a:r>
            <a:r>
              <a:rPr lang="zh-CN" altLang="en-US" b="0" i="0" u="none" strike="noStrike" dirty="0">
                <a:solidFill>
                  <a:srgbClr val="202122"/>
                </a:solidFill>
                <a:effectLst/>
                <a:latin typeface="Arial" panose="020B0604020202020204" pitchFamily="34" charset="0"/>
                <a:hlinkClick r:id="rId5" tooltip="行列式"/>
              </a:rPr>
              <a:t>行列式</a:t>
            </a:r>
            <a:r>
              <a:rPr lang="zh-CN" altLang="en-US" b="0" i="0" dirty="0">
                <a:solidFill>
                  <a:srgbClr val="202122"/>
                </a:solidFill>
                <a:effectLst/>
                <a:latin typeface="Arial" panose="020B0604020202020204" pitchFamily="34" charset="0"/>
              </a:rPr>
              <a:t>；而</a:t>
            </a:r>
            <a:r>
              <a:rPr lang="en-US" altLang="zh-CN" b="1" i="0" dirty="0">
                <a:solidFill>
                  <a:srgbClr val="202122"/>
                </a:solidFill>
                <a:effectLst/>
                <a:latin typeface="Arial" panose="020B0604020202020204" pitchFamily="34" charset="0"/>
              </a:rPr>
              <a:t>A</a:t>
            </a:r>
            <a:r>
              <a:rPr lang="zh-CN" altLang="en-US" b="0" i="0" dirty="0">
                <a:solidFill>
                  <a:srgbClr val="202122"/>
                </a:solidFill>
                <a:effectLst/>
                <a:latin typeface="Arial" panose="020B0604020202020204" pitchFamily="34" charset="0"/>
              </a:rPr>
              <a:t>的</a:t>
            </a:r>
            <a:r>
              <a:rPr lang="zh-CN" altLang="en-US" b="1" i="0" dirty="0">
                <a:solidFill>
                  <a:srgbClr val="202122"/>
                </a:solidFill>
                <a:effectLst/>
                <a:latin typeface="Arial" panose="020B0604020202020204" pitchFamily="34" charset="0"/>
              </a:rPr>
              <a:t>余子式</a:t>
            </a:r>
            <a:r>
              <a:rPr lang="zh-CN" altLang="en-US" b="0" i="0" dirty="0">
                <a:solidFill>
                  <a:srgbClr val="202122"/>
                </a:solidFill>
                <a:effectLst/>
                <a:latin typeface="Arial" panose="020B0604020202020204" pitchFamily="34" charset="0"/>
              </a:rPr>
              <a:t>（又称</a:t>
            </a:r>
            <a:r>
              <a:rPr lang="zh-CN" altLang="en-US" b="1" i="0" dirty="0">
                <a:solidFill>
                  <a:srgbClr val="202122"/>
                </a:solidFill>
                <a:effectLst/>
                <a:latin typeface="Arial" panose="020B0604020202020204" pitchFamily="34" charset="0"/>
              </a:rPr>
              <a:t>余因式</a:t>
            </a:r>
            <a:r>
              <a:rPr lang="zh-CN" altLang="en-US" b="0" i="0" dirty="0">
                <a:solidFill>
                  <a:srgbClr val="202122"/>
                </a:solidFill>
                <a:effectLst/>
                <a:latin typeface="Arial" panose="020B0604020202020204" pitchFamily="34" charset="0"/>
              </a:rPr>
              <a:t>或</a:t>
            </a:r>
            <a:r>
              <a:rPr lang="zh-CN" altLang="en-US" b="1" i="0" dirty="0">
                <a:solidFill>
                  <a:srgbClr val="202122"/>
                </a:solidFill>
                <a:effectLst/>
                <a:latin typeface="Arial" panose="020B0604020202020204" pitchFamily="34" charset="0"/>
              </a:rPr>
              <a:t>余因子展开式</a:t>
            </a:r>
            <a:r>
              <a:rPr lang="zh-CN" altLang="en-US" b="0" i="0" dirty="0">
                <a:solidFill>
                  <a:srgbClr val="202122"/>
                </a:solidFill>
                <a:effectLst/>
                <a:latin typeface="Arial" panose="020B0604020202020204" pitchFamily="34" charset="0"/>
              </a:rPr>
              <a:t>，英语：</a:t>
            </a:r>
            <a:r>
              <a:rPr lang="en-US" altLang="zh-CN" b="0" i="0" dirty="0">
                <a:solidFill>
                  <a:srgbClr val="202122"/>
                </a:solidFill>
                <a:effectLst/>
                <a:latin typeface="Arial" panose="020B0604020202020204" pitchFamily="34" charset="0"/>
              </a:rPr>
              <a:t>minor</a:t>
            </a:r>
            <a:r>
              <a:rPr lang="zh-CN" altLang="en-US" b="0" i="0" dirty="0">
                <a:solidFill>
                  <a:srgbClr val="202122"/>
                </a:solidFill>
                <a:effectLst/>
                <a:latin typeface="Arial" panose="020B0604020202020204" pitchFamily="34" charset="0"/>
              </a:rPr>
              <a:t>）是指将</a:t>
            </a:r>
            <a:r>
              <a:rPr lang="en-US" altLang="zh-CN" b="1" i="0" dirty="0">
                <a:solidFill>
                  <a:srgbClr val="202122"/>
                </a:solidFill>
                <a:effectLst/>
                <a:latin typeface="Arial" panose="020B0604020202020204" pitchFamily="34" charset="0"/>
              </a:rPr>
              <a:t>A</a:t>
            </a:r>
            <a:r>
              <a:rPr lang="zh-CN" altLang="en-US" b="0" i="0" dirty="0">
                <a:solidFill>
                  <a:srgbClr val="202122"/>
                </a:solidFill>
                <a:effectLst/>
                <a:latin typeface="Arial" panose="020B0604020202020204" pitchFamily="34" charset="0"/>
              </a:rPr>
              <a:t>的某些行与列去掉之后所余下的方阵的行列式，其相应的方阵有时被称为</a:t>
            </a:r>
            <a:r>
              <a:rPr lang="zh-CN" altLang="en-US" b="1" i="0" dirty="0">
                <a:solidFill>
                  <a:srgbClr val="202122"/>
                </a:solidFill>
                <a:effectLst/>
                <a:latin typeface="Arial" panose="020B0604020202020204" pitchFamily="34" charset="0"/>
              </a:rPr>
              <a:t>余子阵</a:t>
            </a:r>
            <a:r>
              <a:rPr lang="zh-CN" altLang="en-US" b="0" i="0" dirty="0">
                <a:solidFill>
                  <a:srgbClr val="202122"/>
                </a:solidFill>
                <a:effectLst/>
                <a:latin typeface="Arial" panose="020B0604020202020204" pitchFamily="34" charset="0"/>
              </a:rPr>
              <a:t>。</a:t>
            </a:r>
          </a:p>
          <a:p>
            <a:pPr algn="l"/>
            <a:r>
              <a:rPr lang="zh-CN" altLang="en-US" b="0" i="0" dirty="0">
                <a:solidFill>
                  <a:srgbClr val="202122"/>
                </a:solidFill>
                <a:effectLst/>
                <a:latin typeface="Arial" panose="020B0604020202020204" pitchFamily="34" charset="0"/>
              </a:rPr>
              <a:t>将方阵</a:t>
            </a:r>
            <a:r>
              <a:rPr lang="en-US" altLang="zh-CN" b="1" i="0" dirty="0">
                <a:solidFill>
                  <a:srgbClr val="202122"/>
                </a:solidFill>
                <a:effectLst/>
                <a:latin typeface="Arial" panose="020B0604020202020204" pitchFamily="34" charset="0"/>
              </a:rPr>
              <a:t>A</a:t>
            </a:r>
            <a:r>
              <a:rPr lang="zh-CN" altLang="en-US" b="0" i="0" dirty="0">
                <a:solidFill>
                  <a:srgbClr val="202122"/>
                </a:solidFill>
                <a:effectLst/>
                <a:latin typeface="Arial" panose="020B0604020202020204" pitchFamily="34" charset="0"/>
              </a:rPr>
              <a:t>的一行与一列去掉之后所得到的余子式可用来获得相应的</a:t>
            </a:r>
            <a:r>
              <a:rPr lang="zh-CN" altLang="en-US" b="1" i="0" dirty="0">
                <a:solidFill>
                  <a:srgbClr val="202122"/>
                </a:solidFill>
                <a:effectLst/>
                <a:latin typeface="Arial" panose="020B0604020202020204" pitchFamily="34" charset="0"/>
              </a:rPr>
              <a:t>代数余子式</a:t>
            </a:r>
            <a:r>
              <a:rPr lang="zh-CN" altLang="en-US" b="0" i="0" dirty="0">
                <a:solidFill>
                  <a:srgbClr val="202122"/>
                </a:solidFill>
                <a:effectLst/>
                <a:latin typeface="Arial" panose="020B0604020202020204" pitchFamily="34" charset="0"/>
              </a:rPr>
              <a:t>（英语：</a:t>
            </a:r>
            <a:r>
              <a:rPr lang="en-US" altLang="zh-CN" b="0" i="0" dirty="0">
                <a:solidFill>
                  <a:srgbClr val="202122"/>
                </a:solidFill>
                <a:effectLst/>
                <a:latin typeface="Arial" panose="020B0604020202020204" pitchFamily="34" charset="0"/>
              </a:rPr>
              <a:t>cofactor</a:t>
            </a:r>
            <a:r>
              <a:rPr lang="zh-CN" altLang="en-US" b="0" i="0" dirty="0">
                <a:solidFill>
                  <a:srgbClr val="202122"/>
                </a:solidFill>
                <a:effectLst/>
                <a:latin typeface="Arial" panose="020B0604020202020204" pitchFamily="34" charset="0"/>
              </a:rPr>
              <a:t>），后者在可以通过降低多阶矩阵的阶数来简化矩阵计算，并能和</a:t>
            </a:r>
            <a:r>
              <a:rPr lang="zh-CN" altLang="en-US" b="0" i="0" u="none" strike="noStrike" dirty="0">
                <a:solidFill>
                  <a:srgbClr val="202122"/>
                </a:solidFill>
                <a:effectLst/>
                <a:latin typeface="Arial" panose="020B0604020202020204" pitchFamily="34" charset="0"/>
                <a:hlinkClick r:id="rId6" tooltip="转置矩阵"/>
              </a:rPr>
              <a:t>转置矩阵</a:t>
            </a:r>
            <a:r>
              <a:rPr lang="zh-CN" altLang="en-US" b="0" i="0" dirty="0">
                <a:solidFill>
                  <a:srgbClr val="202122"/>
                </a:solidFill>
                <a:effectLst/>
                <a:latin typeface="Arial" panose="020B0604020202020204" pitchFamily="34" charset="0"/>
              </a:rPr>
              <a:t>的概念一并用于</a:t>
            </a:r>
            <a:r>
              <a:rPr lang="zh-CN" altLang="en-US" b="0" i="0" u="none" strike="noStrike" dirty="0">
                <a:solidFill>
                  <a:srgbClr val="202122"/>
                </a:solidFill>
                <a:effectLst/>
                <a:latin typeface="Arial" panose="020B0604020202020204" pitchFamily="34" charset="0"/>
                <a:hlinkClick r:id="rId7" tooltip="逆矩阵"/>
              </a:rPr>
              <a:t>逆矩阵</a:t>
            </a:r>
            <a:r>
              <a:rPr lang="zh-CN" altLang="en-US" b="0" i="0" dirty="0">
                <a:solidFill>
                  <a:srgbClr val="202122"/>
                </a:solidFill>
                <a:effectLst/>
                <a:latin typeface="Arial" panose="020B0604020202020204" pitchFamily="34" charset="0"/>
              </a:rPr>
              <a:t>计算。</a:t>
            </a:r>
          </a:p>
          <a:p>
            <a:pPr algn="l"/>
            <a:r>
              <a:rPr lang="zh-CN" altLang="en-US" b="0" i="0" dirty="0">
                <a:solidFill>
                  <a:srgbClr val="202122"/>
                </a:solidFill>
                <a:effectLst/>
                <a:latin typeface="Arial" panose="020B0604020202020204" pitchFamily="34" charset="0"/>
              </a:rPr>
              <a:t>不过应当注意的是，余子式和代数余子式两个概念的区别。在数值上，二者的区别在于，余子式只计算去掉某行某列之后剩余行列式的值，而代数余子式则需要考虑去掉的这一个元素对最后值正负所产生的影响。</a:t>
            </a:r>
            <a:endParaRPr lang="en-US" altLang="zh-CN" b="0" i="0" dirty="0">
              <a:solidFill>
                <a:srgbClr val="202122"/>
              </a:solidFill>
              <a:effectLst/>
              <a:latin typeface="Arial" panose="020B0604020202020204" pitchFamily="34" charset="0"/>
            </a:endParaRPr>
          </a:p>
          <a:p>
            <a:pPr algn="l"/>
            <a:endParaRPr lang="en-US" altLang="zh-CN" b="0" i="0" dirty="0">
              <a:solidFill>
                <a:srgbClr val="202122"/>
              </a:solidFill>
              <a:effectLst/>
              <a:latin typeface="Arial" panose="020B0604020202020204" pitchFamily="34" charset="0"/>
            </a:endParaRPr>
          </a:p>
          <a:p>
            <a:pPr algn="l"/>
            <a:endParaRPr lang="en-US" altLang="zh-CN" b="0" i="0" dirty="0">
              <a:solidFill>
                <a:srgbClr val="202122"/>
              </a:solidFill>
              <a:effectLst/>
              <a:latin typeface="Arial" panose="020B0604020202020204" pitchFamily="34" charset="0"/>
            </a:endParaRPr>
          </a:p>
          <a:p>
            <a:pPr algn="l"/>
            <a:endParaRPr lang="zh-CN" altLang="en-US" b="0" i="0" dirty="0">
              <a:solidFill>
                <a:srgbClr val="202122"/>
              </a:solidFill>
              <a:effectLst/>
              <a:latin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t>30</a:t>
            </a:fld>
            <a:endParaRPr lang="zh-CN" altLang="en-US"/>
          </a:p>
        </p:txBody>
      </p:sp>
    </p:spTree>
    <p:extLst>
      <p:ext uri="{BB962C8B-B14F-4D97-AF65-F5344CB8AC3E}">
        <p14:creationId xmlns:p14="http://schemas.microsoft.com/office/powerpoint/2010/main" val="1061504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202122"/>
                </a:solidFill>
                <a:effectLst/>
                <a:latin typeface="Arial" panose="020B0604020202020204" pitchFamily="34" charset="0"/>
              </a:rPr>
              <a:t>在</a:t>
            </a:r>
            <a:r>
              <a:rPr lang="zh-CN" altLang="en-US" b="0" i="0" u="none" strike="noStrike" dirty="0">
                <a:solidFill>
                  <a:srgbClr val="202122"/>
                </a:solidFill>
                <a:effectLst/>
                <a:latin typeface="Arial" panose="020B0604020202020204" pitchFamily="34" charset="0"/>
                <a:hlinkClick r:id="rId3" tooltip="线性代数"/>
              </a:rPr>
              <a:t>线性代数</a:t>
            </a:r>
            <a:r>
              <a:rPr lang="zh-CN" altLang="en-US" b="0" i="0" dirty="0">
                <a:solidFill>
                  <a:srgbClr val="202122"/>
                </a:solidFill>
                <a:effectLst/>
                <a:latin typeface="Arial" panose="020B0604020202020204" pitchFamily="34" charset="0"/>
              </a:rPr>
              <a:t>中，一个矩阵</a:t>
            </a:r>
            <a:r>
              <a:rPr lang="en-US" altLang="zh-CN" b="1" i="0" dirty="0">
                <a:solidFill>
                  <a:srgbClr val="202122"/>
                </a:solidFill>
                <a:effectLst/>
                <a:latin typeface="Arial" panose="020B0604020202020204" pitchFamily="34" charset="0"/>
              </a:rPr>
              <a:t>A</a:t>
            </a:r>
            <a:r>
              <a:rPr lang="zh-CN" altLang="en-US" b="0" i="0" dirty="0">
                <a:solidFill>
                  <a:srgbClr val="202122"/>
                </a:solidFill>
                <a:effectLst/>
                <a:latin typeface="Arial" panose="020B0604020202020204" pitchFamily="34" charset="0"/>
              </a:rPr>
              <a:t>的</a:t>
            </a:r>
            <a:r>
              <a:rPr lang="zh-CN" altLang="en-US" b="1" i="0" dirty="0">
                <a:solidFill>
                  <a:srgbClr val="202122"/>
                </a:solidFill>
                <a:effectLst/>
                <a:latin typeface="Arial" panose="020B0604020202020204" pitchFamily="34" charset="0"/>
              </a:rPr>
              <a:t>子式</a:t>
            </a:r>
            <a:r>
              <a:rPr lang="zh-CN" altLang="en-US" b="0" i="0" dirty="0">
                <a:solidFill>
                  <a:srgbClr val="202122"/>
                </a:solidFill>
                <a:effectLst/>
                <a:latin typeface="Arial" panose="020B0604020202020204" pitchFamily="34" charset="0"/>
              </a:rPr>
              <a:t>是指将</a:t>
            </a:r>
            <a:r>
              <a:rPr lang="en-US" altLang="zh-CN" b="1" i="0" dirty="0">
                <a:solidFill>
                  <a:srgbClr val="202122"/>
                </a:solidFill>
                <a:effectLst/>
                <a:latin typeface="Arial" panose="020B0604020202020204" pitchFamily="34" charset="0"/>
              </a:rPr>
              <a:t>A</a:t>
            </a:r>
            <a:r>
              <a:rPr lang="zh-CN" altLang="en-US" b="0" i="0" dirty="0">
                <a:solidFill>
                  <a:srgbClr val="202122"/>
                </a:solidFill>
                <a:effectLst/>
                <a:latin typeface="Arial" panose="020B0604020202020204" pitchFamily="34" charset="0"/>
              </a:rPr>
              <a:t>的某些行与列的交点组成的</a:t>
            </a:r>
            <a:r>
              <a:rPr lang="zh-CN" altLang="en-US" b="0" i="0" u="none" strike="noStrike" dirty="0">
                <a:solidFill>
                  <a:srgbClr val="202122"/>
                </a:solidFill>
                <a:effectLst/>
                <a:latin typeface="Arial" panose="020B0604020202020204" pitchFamily="34" charset="0"/>
                <a:hlinkClick r:id="rId4" tooltip="方块矩阵"/>
              </a:rPr>
              <a:t>方阵</a:t>
            </a:r>
            <a:r>
              <a:rPr lang="zh-CN" altLang="en-US" b="0" i="0" dirty="0">
                <a:solidFill>
                  <a:srgbClr val="202122"/>
                </a:solidFill>
                <a:effectLst/>
                <a:latin typeface="Arial" panose="020B0604020202020204" pitchFamily="34" charset="0"/>
              </a:rPr>
              <a:t>的</a:t>
            </a:r>
            <a:r>
              <a:rPr lang="zh-CN" altLang="en-US" b="0" i="0" u="none" strike="noStrike" dirty="0">
                <a:solidFill>
                  <a:srgbClr val="202122"/>
                </a:solidFill>
                <a:effectLst/>
                <a:latin typeface="Arial" panose="020B0604020202020204" pitchFamily="34" charset="0"/>
                <a:hlinkClick r:id="rId5" tooltip="行列式"/>
              </a:rPr>
              <a:t>行列式</a:t>
            </a:r>
            <a:r>
              <a:rPr lang="zh-CN" altLang="en-US" b="0" i="0" dirty="0">
                <a:solidFill>
                  <a:srgbClr val="202122"/>
                </a:solidFill>
                <a:effectLst/>
                <a:latin typeface="Arial" panose="020B0604020202020204" pitchFamily="34" charset="0"/>
              </a:rPr>
              <a:t>；而</a:t>
            </a:r>
            <a:r>
              <a:rPr lang="en-US" altLang="zh-CN" b="1" i="0" dirty="0">
                <a:solidFill>
                  <a:srgbClr val="202122"/>
                </a:solidFill>
                <a:effectLst/>
                <a:latin typeface="Arial" panose="020B0604020202020204" pitchFamily="34" charset="0"/>
              </a:rPr>
              <a:t>A</a:t>
            </a:r>
            <a:r>
              <a:rPr lang="zh-CN" altLang="en-US" b="0" i="0" dirty="0">
                <a:solidFill>
                  <a:srgbClr val="202122"/>
                </a:solidFill>
                <a:effectLst/>
                <a:latin typeface="Arial" panose="020B0604020202020204" pitchFamily="34" charset="0"/>
              </a:rPr>
              <a:t>的</a:t>
            </a:r>
            <a:r>
              <a:rPr lang="zh-CN" altLang="en-US" b="1" i="0" dirty="0">
                <a:solidFill>
                  <a:srgbClr val="202122"/>
                </a:solidFill>
                <a:effectLst/>
                <a:latin typeface="Arial" panose="020B0604020202020204" pitchFamily="34" charset="0"/>
              </a:rPr>
              <a:t>余子式</a:t>
            </a:r>
            <a:r>
              <a:rPr lang="zh-CN" altLang="en-US" b="0" i="0" dirty="0">
                <a:solidFill>
                  <a:srgbClr val="202122"/>
                </a:solidFill>
                <a:effectLst/>
                <a:latin typeface="Arial" panose="020B0604020202020204" pitchFamily="34" charset="0"/>
              </a:rPr>
              <a:t>（又称</a:t>
            </a:r>
            <a:r>
              <a:rPr lang="zh-CN" altLang="en-US" b="1" i="0" dirty="0">
                <a:solidFill>
                  <a:srgbClr val="202122"/>
                </a:solidFill>
                <a:effectLst/>
                <a:latin typeface="Arial" panose="020B0604020202020204" pitchFamily="34" charset="0"/>
              </a:rPr>
              <a:t>余因式</a:t>
            </a:r>
            <a:r>
              <a:rPr lang="zh-CN" altLang="en-US" b="0" i="0" dirty="0">
                <a:solidFill>
                  <a:srgbClr val="202122"/>
                </a:solidFill>
                <a:effectLst/>
                <a:latin typeface="Arial" panose="020B0604020202020204" pitchFamily="34" charset="0"/>
              </a:rPr>
              <a:t>或</a:t>
            </a:r>
            <a:r>
              <a:rPr lang="zh-CN" altLang="en-US" b="1" i="0" dirty="0">
                <a:solidFill>
                  <a:srgbClr val="202122"/>
                </a:solidFill>
                <a:effectLst/>
                <a:latin typeface="Arial" panose="020B0604020202020204" pitchFamily="34" charset="0"/>
              </a:rPr>
              <a:t>余因子展开式</a:t>
            </a:r>
            <a:r>
              <a:rPr lang="zh-CN" altLang="en-US" b="0" i="0" dirty="0">
                <a:solidFill>
                  <a:srgbClr val="202122"/>
                </a:solidFill>
                <a:effectLst/>
                <a:latin typeface="Arial" panose="020B0604020202020204" pitchFamily="34" charset="0"/>
              </a:rPr>
              <a:t>，英语：</a:t>
            </a:r>
            <a:r>
              <a:rPr lang="en-US" altLang="zh-CN" b="0" i="0" dirty="0">
                <a:solidFill>
                  <a:srgbClr val="202122"/>
                </a:solidFill>
                <a:effectLst/>
                <a:latin typeface="Arial" panose="020B0604020202020204" pitchFamily="34" charset="0"/>
              </a:rPr>
              <a:t>minor</a:t>
            </a:r>
            <a:r>
              <a:rPr lang="zh-CN" altLang="en-US" b="0" i="0" dirty="0">
                <a:solidFill>
                  <a:srgbClr val="202122"/>
                </a:solidFill>
                <a:effectLst/>
                <a:latin typeface="Arial" panose="020B0604020202020204" pitchFamily="34" charset="0"/>
              </a:rPr>
              <a:t>）是指将</a:t>
            </a:r>
            <a:r>
              <a:rPr lang="en-US" altLang="zh-CN" b="1" i="0" dirty="0">
                <a:solidFill>
                  <a:srgbClr val="202122"/>
                </a:solidFill>
                <a:effectLst/>
                <a:latin typeface="Arial" panose="020B0604020202020204" pitchFamily="34" charset="0"/>
              </a:rPr>
              <a:t>A</a:t>
            </a:r>
            <a:r>
              <a:rPr lang="zh-CN" altLang="en-US" b="0" i="0" dirty="0">
                <a:solidFill>
                  <a:srgbClr val="202122"/>
                </a:solidFill>
                <a:effectLst/>
                <a:latin typeface="Arial" panose="020B0604020202020204" pitchFamily="34" charset="0"/>
              </a:rPr>
              <a:t>的某些行与列去掉之后所余下的方阵的行列式，其相应的方阵有时被称为</a:t>
            </a:r>
            <a:r>
              <a:rPr lang="zh-CN" altLang="en-US" b="1" i="0" dirty="0">
                <a:solidFill>
                  <a:srgbClr val="202122"/>
                </a:solidFill>
                <a:effectLst/>
                <a:latin typeface="Arial" panose="020B0604020202020204" pitchFamily="34" charset="0"/>
              </a:rPr>
              <a:t>余子阵</a:t>
            </a:r>
            <a:r>
              <a:rPr lang="zh-CN" altLang="en-US" b="0" i="0" dirty="0">
                <a:solidFill>
                  <a:srgbClr val="202122"/>
                </a:solidFill>
                <a:effectLst/>
                <a:latin typeface="Arial" panose="020B0604020202020204" pitchFamily="34" charset="0"/>
              </a:rPr>
              <a:t>。</a:t>
            </a:r>
          </a:p>
          <a:p>
            <a:pPr algn="l"/>
            <a:r>
              <a:rPr lang="zh-CN" altLang="en-US" b="0" i="0" dirty="0">
                <a:solidFill>
                  <a:srgbClr val="202122"/>
                </a:solidFill>
                <a:effectLst/>
                <a:latin typeface="Arial" panose="020B0604020202020204" pitchFamily="34" charset="0"/>
              </a:rPr>
              <a:t>将方阵</a:t>
            </a:r>
            <a:r>
              <a:rPr lang="en-US" altLang="zh-CN" b="1" i="0" dirty="0">
                <a:solidFill>
                  <a:srgbClr val="202122"/>
                </a:solidFill>
                <a:effectLst/>
                <a:latin typeface="Arial" panose="020B0604020202020204" pitchFamily="34" charset="0"/>
              </a:rPr>
              <a:t>A</a:t>
            </a:r>
            <a:r>
              <a:rPr lang="zh-CN" altLang="en-US" b="0" i="0" dirty="0">
                <a:solidFill>
                  <a:srgbClr val="202122"/>
                </a:solidFill>
                <a:effectLst/>
                <a:latin typeface="Arial" panose="020B0604020202020204" pitchFamily="34" charset="0"/>
              </a:rPr>
              <a:t>的一行与一列去掉之后所得到的余子式可用来获得相应的</a:t>
            </a:r>
            <a:r>
              <a:rPr lang="zh-CN" altLang="en-US" b="1" i="0" dirty="0">
                <a:solidFill>
                  <a:srgbClr val="202122"/>
                </a:solidFill>
                <a:effectLst/>
                <a:latin typeface="Arial" panose="020B0604020202020204" pitchFamily="34" charset="0"/>
              </a:rPr>
              <a:t>代数余子式</a:t>
            </a:r>
            <a:r>
              <a:rPr lang="zh-CN" altLang="en-US" b="0" i="0" dirty="0">
                <a:solidFill>
                  <a:srgbClr val="202122"/>
                </a:solidFill>
                <a:effectLst/>
                <a:latin typeface="Arial" panose="020B0604020202020204" pitchFamily="34" charset="0"/>
              </a:rPr>
              <a:t>（英语：</a:t>
            </a:r>
            <a:r>
              <a:rPr lang="en-US" altLang="zh-CN" b="0" i="0" dirty="0">
                <a:solidFill>
                  <a:srgbClr val="202122"/>
                </a:solidFill>
                <a:effectLst/>
                <a:latin typeface="Arial" panose="020B0604020202020204" pitchFamily="34" charset="0"/>
              </a:rPr>
              <a:t>cofactor</a:t>
            </a:r>
            <a:r>
              <a:rPr lang="zh-CN" altLang="en-US" b="0" i="0" dirty="0">
                <a:solidFill>
                  <a:srgbClr val="202122"/>
                </a:solidFill>
                <a:effectLst/>
                <a:latin typeface="Arial" panose="020B0604020202020204" pitchFamily="34" charset="0"/>
              </a:rPr>
              <a:t>），后者在可以通过降低多阶矩阵的阶数来简化矩阵计算，并能和</a:t>
            </a:r>
            <a:r>
              <a:rPr lang="zh-CN" altLang="en-US" b="0" i="0" u="none" strike="noStrike" dirty="0">
                <a:solidFill>
                  <a:srgbClr val="202122"/>
                </a:solidFill>
                <a:effectLst/>
                <a:latin typeface="Arial" panose="020B0604020202020204" pitchFamily="34" charset="0"/>
                <a:hlinkClick r:id="rId6" tooltip="转置矩阵"/>
              </a:rPr>
              <a:t>转置矩阵</a:t>
            </a:r>
            <a:r>
              <a:rPr lang="zh-CN" altLang="en-US" b="0" i="0" dirty="0">
                <a:solidFill>
                  <a:srgbClr val="202122"/>
                </a:solidFill>
                <a:effectLst/>
                <a:latin typeface="Arial" panose="020B0604020202020204" pitchFamily="34" charset="0"/>
              </a:rPr>
              <a:t>的概念一并用于</a:t>
            </a:r>
            <a:r>
              <a:rPr lang="zh-CN" altLang="en-US" b="0" i="0" u="none" strike="noStrike" dirty="0">
                <a:solidFill>
                  <a:srgbClr val="202122"/>
                </a:solidFill>
                <a:effectLst/>
                <a:latin typeface="Arial" panose="020B0604020202020204" pitchFamily="34" charset="0"/>
                <a:hlinkClick r:id="rId7" tooltip="逆矩阵"/>
              </a:rPr>
              <a:t>逆矩阵</a:t>
            </a:r>
            <a:r>
              <a:rPr lang="zh-CN" altLang="en-US" b="0" i="0" dirty="0">
                <a:solidFill>
                  <a:srgbClr val="202122"/>
                </a:solidFill>
                <a:effectLst/>
                <a:latin typeface="Arial" panose="020B0604020202020204" pitchFamily="34" charset="0"/>
              </a:rPr>
              <a:t>计算。</a:t>
            </a:r>
          </a:p>
          <a:p>
            <a:pPr algn="l"/>
            <a:r>
              <a:rPr lang="zh-CN" altLang="en-US" b="0" i="0" dirty="0">
                <a:solidFill>
                  <a:srgbClr val="202122"/>
                </a:solidFill>
                <a:effectLst/>
                <a:latin typeface="Arial" panose="020B0604020202020204" pitchFamily="34" charset="0"/>
              </a:rPr>
              <a:t>不过应当注意的是，余子式和代数余子式两个概念的区别。在数值上，二者的区别在于，余子式只计算去掉某行某列之后剩余行列式的值，而代数余子式则需要考虑去掉的这一个元素对最后值正负所产生的影响。</a:t>
            </a:r>
            <a:endParaRPr lang="en-US" altLang="zh-CN" b="0" i="0" dirty="0">
              <a:solidFill>
                <a:srgbClr val="202122"/>
              </a:solidFill>
              <a:effectLst/>
              <a:latin typeface="Arial" panose="020B0604020202020204" pitchFamily="34" charset="0"/>
            </a:endParaRPr>
          </a:p>
          <a:p>
            <a:pPr algn="l"/>
            <a:endParaRPr lang="en-US" altLang="zh-CN" b="0" i="0" dirty="0">
              <a:solidFill>
                <a:srgbClr val="202122"/>
              </a:solidFill>
              <a:effectLst/>
              <a:latin typeface="Arial" panose="020B0604020202020204" pitchFamily="34" charset="0"/>
            </a:endParaRPr>
          </a:p>
          <a:p>
            <a:pPr algn="l"/>
            <a:r>
              <a:rPr lang="zh-CN" altLang="en-US" b="0" i="0" dirty="0">
                <a:solidFill>
                  <a:srgbClr val="202122"/>
                </a:solidFill>
                <a:effectLst/>
                <a:latin typeface="Arial" panose="020B0604020202020204" pitchFamily="34" charset="0"/>
              </a:rPr>
              <a:t>子阵，余子阵：矩阵</a:t>
            </a:r>
            <a:endParaRPr lang="en-US" altLang="zh-CN" b="0" i="0" dirty="0">
              <a:solidFill>
                <a:srgbClr val="202122"/>
              </a:solidFill>
              <a:effectLst/>
              <a:latin typeface="Arial" panose="020B0604020202020204" pitchFamily="34" charset="0"/>
            </a:endParaRPr>
          </a:p>
          <a:p>
            <a:pPr algn="l"/>
            <a:r>
              <a:rPr lang="zh-CN" altLang="en-US" b="0" i="0" dirty="0">
                <a:solidFill>
                  <a:srgbClr val="202122"/>
                </a:solidFill>
                <a:effectLst/>
                <a:latin typeface="Arial" panose="020B0604020202020204" pitchFamily="34" charset="0"/>
              </a:rPr>
              <a:t>子式，余子式：矩阵的行列式</a:t>
            </a:r>
            <a:endParaRPr lang="en-US" altLang="zh-CN" b="0" i="0" dirty="0">
              <a:solidFill>
                <a:srgbClr val="202122"/>
              </a:solidFill>
              <a:effectLst/>
              <a:latin typeface="Arial" panose="020B0604020202020204" pitchFamily="34" charset="0"/>
            </a:endParaRPr>
          </a:p>
          <a:p>
            <a:pPr algn="l"/>
            <a:r>
              <a:rPr lang="zh-CN" altLang="en-US" b="0" i="0" dirty="0">
                <a:solidFill>
                  <a:srgbClr val="202122"/>
                </a:solidFill>
                <a:effectLst/>
                <a:latin typeface="Arial" panose="020B0604020202020204" pitchFamily="34" charset="0"/>
              </a:rPr>
              <a:t>代数余子式：余子式的行列式*（</a:t>
            </a:r>
            <a:r>
              <a:rPr lang="en-US" altLang="zh-CN" b="0" i="0" dirty="0">
                <a:solidFill>
                  <a:srgbClr val="202122"/>
                </a:solidFill>
                <a:effectLst/>
                <a:latin typeface="Arial" panose="020B0604020202020204" pitchFamily="34" charset="0"/>
              </a:rPr>
              <a:t>-1</a:t>
            </a:r>
            <a:r>
              <a:rPr lang="zh-CN" altLang="en-US" b="0" i="0" dirty="0">
                <a:solidFill>
                  <a:srgbClr val="202122"/>
                </a:solidFill>
                <a:effectLst/>
                <a:latin typeface="Arial" panose="020B0604020202020204" pitchFamily="34" charset="0"/>
              </a:rPr>
              <a:t>）</a:t>
            </a:r>
            <a:endParaRPr lang="en-US" altLang="zh-CN" b="0" i="0" dirty="0">
              <a:solidFill>
                <a:srgbClr val="202122"/>
              </a:solidFill>
              <a:effectLst/>
              <a:latin typeface="Arial" panose="020B0604020202020204" pitchFamily="34" charset="0"/>
            </a:endParaRPr>
          </a:p>
          <a:p>
            <a:pPr algn="l"/>
            <a:endParaRPr lang="en-US" altLang="zh-CN" b="0" i="0" dirty="0">
              <a:solidFill>
                <a:srgbClr val="202122"/>
              </a:solidFill>
              <a:effectLst/>
              <a:latin typeface="Arial" panose="020B0604020202020204" pitchFamily="34" charset="0"/>
            </a:endParaRPr>
          </a:p>
          <a:p>
            <a:pPr algn="l"/>
            <a:endParaRPr lang="zh-CN" altLang="en-US" b="0" i="0" dirty="0">
              <a:solidFill>
                <a:srgbClr val="202122"/>
              </a:solidFill>
              <a:effectLst/>
              <a:latin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t>31</a:t>
            </a:fld>
            <a:endParaRPr lang="zh-CN" altLang="en-US"/>
          </a:p>
        </p:txBody>
      </p:sp>
    </p:spTree>
    <p:extLst>
      <p:ext uri="{BB962C8B-B14F-4D97-AF65-F5344CB8AC3E}">
        <p14:creationId xmlns:p14="http://schemas.microsoft.com/office/powerpoint/2010/main" val="3722203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和行，和列都没有关系。</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a:t>41</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这里应该简单说一下</a:t>
            </a:r>
            <a:r>
              <a:rPr lang="en-US" altLang="zh-CN" dirty="0"/>
              <a:t>A</a:t>
            </a:r>
            <a:r>
              <a:rPr lang="zh-CN" altLang="en-US" dirty="0"/>
              <a:t>的逆的验证</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t>42</a:t>
            </a:fld>
            <a:endParaRPr lang="zh-CN" altLang="en-US"/>
          </a:p>
        </p:txBody>
      </p:sp>
    </p:spTree>
    <p:extLst>
      <p:ext uri="{BB962C8B-B14F-4D97-AF65-F5344CB8AC3E}">
        <p14:creationId xmlns:p14="http://schemas.microsoft.com/office/powerpoint/2010/main" val="4193810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上一页正好讲到线性方程组，之前用可逆的标准来判断，现在可以用行列式来判断。</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a:t>48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187" name="Rectangle 19"/>
          <p:cNvSpPr>
            <a:spLocks noGrp="1" noChangeArrowheads="1"/>
          </p:cNvSpPr>
          <p:nvPr>
            <p:ph type="ctrTitle"/>
          </p:nvPr>
        </p:nvSpPr>
        <p:spPr>
          <a:xfrm>
            <a:off x="1858473" y="2996952"/>
            <a:ext cx="6019800" cy="1656184"/>
          </a:xfrm>
        </p:spPr>
        <p:txBody>
          <a:bodyPr/>
          <a:lstStyle>
            <a:lvl1pPr algn="ctr">
              <a:defRPr sz="3800">
                <a:solidFill>
                  <a:schemeClr val="tx1"/>
                </a:solidFill>
                <a:latin typeface="+mj-ea"/>
                <a:ea typeface="+mj-ea"/>
              </a:defRPr>
            </a:lvl1pPr>
          </a:lstStyle>
          <a:p>
            <a:r>
              <a:rPr lang="zh-CN" altLang="en-US" dirty="0"/>
              <a:t>单击此处编辑母版标题样式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214313" y="115888"/>
            <a:ext cx="8572500" cy="64563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214414" y="115888"/>
            <a:ext cx="7358114" cy="1128712"/>
          </a:xfrm>
        </p:spPr>
        <p:txBody>
          <a:bodyPr/>
          <a:lstStyle/>
          <a:p>
            <a:r>
              <a:rPr lang="zh-CN" altLang="en-US" dirty="0"/>
              <a:t>单击此处编辑母版标题样式</a:t>
            </a:r>
          </a:p>
        </p:txBody>
      </p:sp>
      <p:sp>
        <p:nvSpPr>
          <p:cNvPr id="3" name="内容占位符 2"/>
          <p:cNvSpPr>
            <a:spLocks noGrp="1"/>
          </p:cNvSpPr>
          <p:nvPr>
            <p:ph idx="1"/>
          </p:nvPr>
        </p:nvSpPr>
        <p:spPr>
          <a:xfrm>
            <a:off x="457200" y="1340768"/>
            <a:ext cx="8229600" cy="5328592"/>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395288" y="115888"/>
            <a:ext cx="8229600" cy="1128712"/>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412875"/>
            <a:ext cx="4038600" cy="4752975"/>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quarter" idx="2"/>
          </p:nvPr>
        </p:nvSpPr>
        <p:spPr>
          <a:xfrm>
            <a:off x="4648200" y="1412875"/>
            <a:ext cx="4038600" cy="230028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内容占位符 4"/>
          <p:cNvSpPr>
            <a:spLocks noGrp="1"/>
          </p:cNvSpPr>
          <p:nvPr>
            <p:ph sz="quarter" idx="3"/>
          </p:nvPr>
        </p:nvSpPr>
        <p:spPr>
          <a:xfrm>
            <a:off x="4648200" y="3865563"/>
            <a:ext cx="4038600" cy="2300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95288" y="115888"/>
            <a:ext cx="8229600" cy="1128712"/>
          </a:xfrm>
        </p:spPr>
        <p:txBody>
          <a:bodyPr/>
          <a:lstStyle/>
          <a:p>
            <a:r>
              <a:rPr lang="zh-CN" altLang="en-US"/>
              <a:t>单击此处编辑母版标题样式</a:t>
            </a:r>
          </a:p>
        </p:txBody>
      </p:sp>
      <p:sp>
        <p:nvSpPr>
          <p:cNvPr id="3" name="表格占位符 2"/>
          <p:cNvSpPr>
            <a:spLocks noGrp="1"/>
          </p:cNvSpPr>
          <p:nvPr>
            <p:ph type="tbl" idx="1"/>
          </p:nvPr>
        </p:nvSpPr>
        <p:spPr>
          <a:xfrm>
            <a:off x="457200" y="1412875"/>
            <a:ext cx="8229600" cy="4752975"/>
          </a:xfrm>
        </p:spPr>
        <p:txBody>
          <a:bodyPr/>
          <a:lstStyle/>
          <a:p>
            <a:pPr lvl="0"/>
            <a:endParaRPr lang="zh-CN" altLang="en-US"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395288" y="115888"/>
            <a:ext cx="8229600" cy="1128712"/>
          </a:xfrm>
        </p:spPr>
        <p:txBody>
          <a:bodyPr/>
          <a:lstStyle/>
          <a:p>
            <a:r>
              <a:rPr lang="zh-CN" altLang="en-US"/>
              <a:t>单击此处编辑母版标题样式</a:t>
            </a:r>
          </a:p>
        </p:txBody>
      </p:sp>
      <p:sp>
        <p:nvSpPr>
          <p:cNvPr id="3" name="内容占位符 2"/>
          <p:cNvSpPr>
            <a:spLocks noGrp="1"/>
          </p:cNvSpPr>
          <p:nvPr>
            <p:ph sz="quarter" idx="1"/>
          </p:nvPr>
        </p:nvSpPr>
        <p:spPr>
          <a:xfrm>
            <a:off x="457200" y="1412875"/>
            <a:ext cx="4038600" cy="23002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412875"/>
            <a:ext cx="4038600" cy="23002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57200" y="3865563"/>
            <a:ext cx="4038600" cy="2300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648200" y="3865563"/>
            <a:ext cx="4038600" cy="2300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95288" y="115888"/>
            <a:ext cx="8229600" cy="1128712"/>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412875"/>
            <a:ext cx="4038600" cy="47529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412875"/>
            <a:ext cx="4038600" cy="47529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dirty="0"/>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285875" y="115888"/>
            <a:ext cx="7215188" cy="1128712"/>
          </a:xfrm>
        </p:spPr>
        <p:txBody>
          <a:bodyPr/>
          <a:lstStyle/>
          <a:p>
            <a:r>
              <a:rPr lang="zh-CN" altLang="en-US"/>
              <a:t>单击此处编辑母版标题样式</a:t>
            </a:r>
          </a:p>
        </p:txBody>
      </p:sp>
      <p:sp>
        <p:nvSpPr>
          <p:cNvPr id="3" name="内容占位符 2"/>
          <p:cNvSpPr>
            <a:spLocks noGrp="1"/>
          </p:cNvSpPr>
          <p:nvPr>
            <p:ph sz="half" idx="1"/>
          </p:nvPr>
        </p:nvSpPr>
        <p:spPr>
          <a:xfrm>
            <a:off x="214313" y="1412875"/>
            <a:ext cx="4210050" cy="5159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76763" y="1412875"/>
            <a:ext cx="4210050" cy="5159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3" name="Rectangle 14"/>
          <p:cNvSpPr>
            <a:spLocks noGrp="1" noChangeArrowheads="1"/>
          </p:cNvSpPr>
          <p:nvPr>
            <p:ph type="title"/>
          </p:nvPr>
        </p:nvSpPr>
        <p:spPr bwMode="auto">
          <a:xfrm>
            <a:off x="1023938" y="284163"/>
            <a:ext cx="7215187" cy="768350"/>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027" name="Rectangle 15"/>
          <p:cNvSpPr>
            <a:spLocks noGrp="1" noChangeArrowheads="1"/>
          </p:cNvSpPr>
          <p:nvPr>
            <p:ph type="body" idx="1"/>
          </p:nvPr>
        </p:nvSpPr>
        <p:spPr bwMode="auto">
          <a:xfrm>
            <a:off x="220663" y="1539875"/>
            <a:ext cx="8572500" cy="515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8" name="Text Box 5"/>
          <p:cNvSpPr txBox="1">
            <a:spLocks noChangeArrowheads="1"/>
          </p:cNvSpPr>
          <p:nvPr/>
        </p:nvSpPr>
        <p:spPr bwMode="auto">
          <a:xfrm>
            <a:off x="8532813" y="6546850"/>
            <a:ext cx="762000" cy="338138"/>
          </a:xfrm>
          <a:prstGeom prst="rect">
            <a:avLst/>
          </a:prstGeom>
          <a:noFill/>
          <a:ln>
            <a:noFill/>
          </a:ln>
        </p:spPr>
        <p:txBody>
          <a:bodyPr>
            <a:spAutoFit/>
          </a:bodyPr>
          <a:lstStyle>
            <a:lvl1pPr>
              <a:defRPr sz="3200" b="1">
                <a:solidFill>
                  <a:schemeClr val="tx1"/>
                </a:solidFill>
                <a:latin typeface="Times New Roman" panose="02020603050405020304" pitchFamily="18" charset="0"/>
                <a:ea typeface="宋体" panose="02010600030101010101" pitchFamily="2" charset="-122"/>
              </a:defRPr>
            </a:lvl1pPr>
            <a:lvl2pPr marL="742950" indent="-285750">
              <a:defRPr sz="3200" b="1">
                <a:solidFill>
                  <a:schemeClr val="tx1"/>
                </a:solidFill>
                <a:latin typeface="Times New Roman" panose="02020603050405020304" pitchFamily="18" charset="0"/>
                <a:ea typeface="宋体" panose="02010600030101010101" pitchFamily="2" charset="-122"/>
              </a:defRPr>
            </a:lvl2pPr>
            <a:lvl3pPr marL="1143000" indent="-228600">
              <a:defRPr sz="3200" b="1">
                <a:solidFill>
                  <a:schemeClr val="tx1"/>
                </a:solidFill>
                <a:latin typeface="Times New Roman" panose="02020603050405020304" pitchFamily="18" charset="0"/>
                <a:ea typeface="宋体" panose="02010600030101010101" pitchFamily="2" charset="-122"/>
              </a:defRPr>
            </a:lvl3pPr>
            <a:lvl4pPr marL="1600200" indent="-228600">
              <a:defRPr sz="3200" b="1">
                <a:solidFill>
                  <a:schemeClr val="tx1"/>
                </a:solidFill>
                <a:latin typeface="Times New Roman" panose="02020603050405020304" pitchFamily="18" charset="0"/>
                <a:ea typeface="宋体" panose="02010600030101010101" pitchFamily="2" charset="-122"/>
              </a:defRPr>
            </a:lvl4pPr>
            <a:lvl5pPr marL="2057400" indent="-22860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algn="ctr" eaLnBrk="1" hangingPunct="1">
              <a:defRPr/>
            </a:pPr>
            <a:fld id="{519FEAF4-E7F3-47F3-9FA8-92F000B03308}" type="slidenum">
              <a:rPr lang="en-US" altLang="zh-CN" sz="1600" b="0" smtClean="0">
                <a:solidFill>
                  <a:schemeClr val="bg2"/>
                </a:solidFill>
                <a:latin typeface="Arial Black" panose="020B0A04020102020204" pitchFamily="34" charset="0"/>
              </a:rPr>
              <a:t>‹#›</a:t>
            </a:fld>
            <a:endParaRPr lang="en-US" altLang="zh-CN" sz="1600" b="0">
              <a:solidFill>
                <a:schemeClr val="bg2"/>
              </a:solidFill>
              <a:latin typeface="Arial Black" panose="020B0A04020102020204" pitchFamily="34" charset="0"/>
            </a:endParaRPr>
          </a:p>
        </p:txBody>
      </p:sp>
      <p:sp>
        <p:nvSpPr>
          <p:cNvPr id="8" name="矩形 7"/>
          <p:cNvSpPr/>
          <p:nvPr/>
        </p:nvSpPr>
        <p:spPr>
          <a:xfrm>
            <a:off x="1100193" y="980728"/>
            <a:ext cx="7720279" cy="45719"/>
          </a:xfrm>
          <a:prstGeom prst="rect">
            <a:avLst/>
          </a:prstGeom>
          <a:solidFill>
            <a:srgbClr val="02367B"/>
          </a:solidFill>
          <a:ln>
            <a:solidFill>
              <a:sysClr val="windowText" lastClr="000000">
                <a:lumMod val="95000"/>
                <a:lumOff val="5000"/>
              </a:sysClr>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eaLnBrk="1" fontAlgn="auto" hangingPunct="1">
              <a:spcBef>
                <a:spcPts val="0"/>
              </a:spcBef>
              <a:spcAft>
                <a:spcPts val="0"/>
              </a:spcAft>
              <a:defRPr/>
            </a:pPr>
            <a:endParaRPr lang="zh-CN" altLang="en-US" sz="1800" b="0" kern="0">
              <a:solidFill>
                <a:sysClr val="window" lastClr="FFFFFF"/>
              </a:solidFill>
              <a:latin typeface="Calibri" panose="020F0502020204030204"/>
              <a:ea typeface="宋体" panose="02010600030101010101" pitchFamily="2" charset="-122"/>
            </a:endParaRPr>
          </a:p>
        </p:txBody>
      </p:sp>
      <p:pic>
        <p:nvPicPr>
          <p:cNvPr id="1036" name="Picture 12" descr="http://upload.univs.cn/2012/1012/1350027363463.jpg"/>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218754" y="312900"/>
            <a:ext cx="688480" cy="690687"/>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lvl1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mj-lt"/>
          <a:ea typeface="黑体" panose="02010609060101010101" pitchFamily="2" charset="-122"/>
          <a:cs typeface="+mj-cs"/>
        </a:defRPr>
      </a:lvl1pPr>
      <a:lvl2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panose="020B0604020202020204" pitchFamily="34" charset="0"/>
          <a:ea typeface="黑体" panose="02010609060101010101" pitchFamily="2" charset="-122"/>
        </a:defRPr>
      </a:lvl5pPr>
      <a:lvl6pPr marL="4572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rgbClr val="02407B"/>
        </a:buClr>
        <a:buSzPct val="75000"/>
        <a:buFont typeface="Wingdings" panose="05000000000000000000" pitchFamily="2" charset="2"/>
        <a:buChar char="n"/>
        <a:defRPr sz="3200">
          <a:solidFill>
            <a:schemeClr val="tx1"/>
          </a:solidFill>
          <a:latin typeface="+mn-lt"/>
          <a:ea typeface="黑体" panose="02010609060101010101" pitchFamily="2" charset="-122"/>
          <a:cs typeface="+mn-cs"/>
        </a:defRPr>
      </a:lvl1pPr>
      <a:lvl2pPr marL="742950" indent="-285750" algn="l" rtl="0" eaLnBrk="0" fontAlgn="base" hangingPunct="0">
        <a:spcBef>
          <a:spcPct val="20000"/>
        </a:spcBef>
        <a:spcAft>
          <a:spcPct val="0"/>
        </a:spcAft>
        <a:buClr>
          <a:srgbClr val="004D94"/>
        </a:buClr>
        <a:buSzPct val="80000"/>
        <a:buFont typeface="Wingdings" panose="05000000000000000000" pitchFamily="2" charset="2"/>
        <a:buChar char="¨"/>
        <a:defRPr sz="2800">
          <a:solidFill>
            <a:schemeClr val="tx1"/>
          </a:solidFill>
          <a:latin typeface="+mn-lt"/>
          <a:ea typeface="黑体" panose="02010609060101010101" pitchFamily="2" charset="-122"/>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黑体" panose="02010609060101010101" pitchFamily="2" charset="-122"/>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黑体" panose="02010609060101010101" pitchFamily="2" charset="-122"/>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黑体" panose="02010609060101010101" pitchFamily="2" charset="-122"/>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zh.wikipedia.org/wiki/%E5%85%B3%E5%AD%9D%E5%92%8C" TargetMode="External"/><Relationship Id="rId2" Type="http://schemas.openxmlformats.org/officeDocument/2006/relationships/hyperlink" Target="https://zh.wikipedia.org/wiki/%E7%BA%BF%E6%80%A7%E6%96%B9%E7%A8%8B%E7%BB%84" TargetMode="External"/><Relationship Id="rId1" Type="http://schemas.openxmlformats.org/officeDocument/2006/relationships/slideLayout" Target="../slideLayouts/slideLayout2.xml"/><Relationship Id="rId4" Type="http://schemas.openxmlformats.org/officeDocument/2006/relationships/hyperlink" Target="https://zh.wikipedia.org/wiki/%E8%8E%B1%E5%B8%83%E5%B0%BC%E8%8C%A8"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6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0.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539552" y="1032970"/>
            <a:ext cx="8424936" cy="2232248"/>
          </a:xfrm>
        </p:spPr>
        <p:txBody>
          <a:bodyPr/>
          <a:lstStyle/>
          <a:p>
            <a:br>
              <a:rPr kumimoji="1" lang="en-US" altLang="zh-CN" sz="3600" dirty="0">
                <a:latin typeface="+mj-lt"/>
              </a:rPr>
            </a:br>
            <a:r>
              <a:rPr lang="en-US" altLang="zh-CN" sz="3600" dirty="0">
                <a:sym typeface="+mn-ea"/>
              </a:rPr>
              <a:t>《</a:t>
            </a:r>
            <a:r>
              <a:rPr lang="zh-CN" altLang="en-US" sz="3600" dirty="0">
                <a:sym typeface="+mn-ea"/>
              </a:rPr>
              <a:t>人工智能的数学基础</a:t>
            </a:r>
            <a:r>
              <a:rPr lang="en-US" altLang="zh-CN" sz="3600" dirty="0">
                <a:sym typeface="+mn-ea"/>
              </a:rPr>
              <a:t>》</a:t>
            </a:r>
            <a:br>
              <a:rPr lang="en-US" altLang="zh-CN" sz="3600" dirty="0">
                <a:sym typeface="+mn-ea"/>
              </a:rPr>
            </a:br>
            <a:r>
              <a:rPr lang="zh-CN" altLang="en-US" sz="3600" dirty="0">
                <a:sym typeface="+mn-ea"/>
              </a:rPr>
              <a:t>线性代数：</a:t>
            </a:r>
            <a:r>
              <a:rPr kumimoji="1" lang="zh-CN" altLang="en-US" sz="3600" dirty="0">
                <a:latin typeface="+mj-lt"/>
              </a:rPr>
              <a:t>行列式</a:t>
            </a:r>
          </a:p>
        </p:txBody>
      </p:sp>
      <p:pic>
        <p:nvPicPr>
          <p:cNvPr id="5" name="图片 4"/>
          <p:cNvPicPr>
            <a:picLocks noChangeAspect="1"/>
          </p:cNvPicPr>
          <p:nvPr/>
        </p:nvPicPr>
        <p:blipFill>
          <a:blip r:embed="rId3"/>
          <a:stretch>
            <a:fillRect/>
          </a:stretch>
        </p:blipFill>
        <p:spPr>
          <a:xfrm>
            <a:off x="7572795" y="5445224"/>
            <a:ext cx="1151649" cy="114490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83"/>
    </mc:Choice>
    <mc:Fallback xmlns="">
      <p:transition advTm="308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ea typeface="+mj-ea"/>
                <a:cs typeface="Times New Roman" panose="02020603050405020304" pitchFamily="18" charset="0"/>
              </a:rPr>
              <a:t>2</a:t>
            </a:r>
            <a:r>
              <a:rPr lang="zh-CN" altLang="en-US" dirty="0">
                <a:latin typeface="+mj-ea"/>
                <a:ea typeface="+mj-ea"/>
              </a:rPr>
              <a:t>阶矩阵的行列式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lgn="ctr">
                  <a:buNone/>
                </a:pPr>
                <a:r>
                  <a:rPr lang="zh-CN" altLang="en-US" sz="2400" b="1" i="0" dirty="0">
                    <a:solidFill>
                      <a:srgbClr val="060607"/>
                    </a:solidFill>
                    <a:effectLst/>
                    <a:latin typeface="+mn-ea"/>
                    <a:ea typeface="+mn-ea"/>
                  </a:rPr>
                  <a:t>计算</a:t>
                </a:r>
                <a14:m>
                  <m:oMath xmlns:m="http://schemas.openxmlformats.org/officeDocument/2006/math">
                    <m:r>
                      <a:rPr lang="zh-CN" altLang="en-US" sz="2400" b="1" i="0" dirty="0" smtClean="0">
                        <a:solidFill>
                          <a:srgbClr val="060607"/>
                        </a:solidFill>
                        <a:effectLst/>
                        <a:latin typeface="Cambria Math" panose="02040503050406030204" pitchFamily="18" charset="0"/>
                        <a:ea typeface="+mn-ea"/>
                      </a:rPr>
                      <m:t> </m:t>
                    </m:r>
                    <m:r>
                      <a:rPr lang="en-US" altLang="zh-CN" sz="2400" b="1" i="1" dirty="0" smtClean="0">
                        <a:solidFill>
                          <a:srgbClr val="060607"/>
                        </a:solidFill>
                        <a:effectLst/>
                        <a:latin typeface="Cambria Math" panose="02040503050406030204" pitchFamily="18" charset="0"/>
                        <a:ea typeface="+mn-ea"/>
                      </a:rPr>
                      <m:t>𝟐</m:t>
                    </m:r>
                    <m:r>
                      <a:rPr lang="en-US" altLang="zh-CN" sz="2400" b="1" i="1" dirty="0" smtClean="0">
                        <a:solidFill>
                          <a:srgbClr val="060607"/>
                        </a:solidFill>
                        <a:effectLst/>
                        <a:latin typeface="Cambria Math" panose="02040503050406030204" pitchFamily="18" charset="0"/>
                        <a:ea typeface="+mn-ea"/>
                      </a:rPr>
                      <m:t>×</m:t>
                    </m:r>
                    <m:r>
                      <a:rPr lang="en-US" altLang="zh-CN" sz="2400" b="1" i="1" dirty="0" smtClean="0">
                        <a:solidFill>
                          <a:srgbClr val="060607"/>
                        </a:solidFill>
                        <a:effectLst/>
                        <a:latin typeface="Cambria Math" panose="02040503050406030204" pitchFamily="18" charset="0"/>
                        <a:ea typeface="+mn-ea"/>
                      </a:rPr>
                      <m:t>𝟐</m:t>
                    </m:r>
                    <m:r>
                      <a:rPr lang="zh-CN" altLang="en-US" sz="2400" b="1" i="1" dirty="0" smtClean="0">
                        <a:solidFill>
                          <a:srgbClr val="060607"/>
                        </a:solidFill>
                        <a:effectLst/>
                        <a:latin typeface="Cambria Math" panose="02040503050406030204" pitchFamily="18" charset="0"/>
                        <a:ea typeface="+mn-ea"/>
                      </a:rPr>
                      <m:t> </m:t>
                    </m:r>
                  </m:oMath>
                </a14:m>
                <a:r>
                  <a:rPr lang="zh-CN" altLang="en-US" sz="2400" b="1" i="0" dirty="0">
                    <a:solidFill>
                      <a:srgbClr val="060607"/>
                    </a:solidFill>
                    <a:effectLst/>
                    <a:latin typeface="+mn-ea"/>
                    <a:ea typeface="+mn-ea"/>
                  </a:rPr>
                  <a:t>矩阵的行列式示例：</a:t>
                </a:r>
                <a:r>
                  <a:rPr lang="zh-CN" altLang="en-US" sz="2400" i="0" dirty="0">
                    <a:solidFill>
                      <a:srgbClr val="060607"/>
                    </a:solidFill>
                    <a:effectLst/>
                    <a:latin typeface="+mn-ea"/>
                    <a:ea typeface="+mn-ea"/>
                  </a:rPr>
                  <a:t>计算一般</a:t>
                </a:r>
                <a14:m>
                  <m:oMath xmlns:m="http://schemas.openxmlformats.org/officeDocument/2006/math">
                    <m:r>
                      <a:rPr lang="zh-CN" altLang="en-US" sz="2400" b="0" i="0" dirty="0" smtClean="0">
                        <a:solidFill>
                          <a:srgbClr val="060607"/>
                        </a:solidFill>
                        <a:effectLst/>
                        <a:latin typeface="Cambria Math" panose="02040503050406030204" pitchFamily="18" charset="0"/>
                        <a:ea typeface="+mn-ea"/>
                      </a:rPr>
                      <m:t> </m:t>
                    </m:r>
                    <m:r>
                      <a:rPr lang="en-US" altLang="zh-CN" sz="2400" i="1" dirty="0" smtClean="0">
                        <a:solidFill>
                          <a:srgbClr val="060607"/>
                        </a:solidFill>
                        <a:effectLst/>
                        <a:latin typeface="Cambria Math" panose="02040503050406030204" pitchFamily="18" charset="0"/>
                        <a:ea typeface="+mn-ea"/>
                      </a:rPr>
                      <m:t>2×2</m:t>
                    </m:r>
                    <m:r>
                      <a:rPr lang="zh-CN" altLang="en-US" sz="2400" b="0" i="1" dirty="0" smtClean="0">
                        <a:solidFill>
                          <a:srgbClr val="060607"/>
                        </a:solidFill>
                        <a:effectLst/>
                        <a:latin typeface="Cambria Math" panose="02040503050406030204" pitchFamily="18" charset="0"/>
                        <a:ea typeface="+mn-ea"/>
                      </a:rPr>
                      <m:t> </m:t>
                    </m:r>
                  </m:oMath>
                </a14:m>
                <a:r>
                  <a:rPr lang="zh-CN" altLang="en-US" sz="2400" i="0" dirty="0">
                    <a:solidFill>
                      <a:srgbClr val="060607"/>
                    </a:solidFill>
                    <a:effectLst/>
                    <a:latin typeface="+mn-ea"/>
                    <a:ea typeface="+mn-ea"/>
                  </a:rPr>
                  <a:t>矩阵</a:t>
                </a:r>
                <a14:m>
                  <m:oMath xmlns:m="http://schemas.openxmlformats.org/officeDocument/2006/math">
                    <m:d>
                      <m:dPr>
                        <m:ctrlPr>
                          <a:rPr lang="en-US" altLang="zh-CN" sz="2400" i="1" dirty="0" smtClean="0">
                            <a:solidFill>
                              <a:srgbClr val="060607"/>
                            </a:solidFill>
                            <a:effectLst/>
                            <a:latin typeface="Cambria Math" panose="02040503050406030204" pitchFamily="18" charset="0"/>
                            <a:ea typeface="+mn-ea"/>
                          </a:rPr>
                        </m:ctrlPr>
                      </m:dPr>
                      <m:e>
                        <m:m>
                          <m:mPr>
                            <m:mcs>
                              <m:mc>
                                <m:mcPr>
                                  <m:count m:val="2"/>
                                  <m:mcJc m:val="center"/>
                                </m:mcPr>
                              </m:mc>
                            </m:mcs>
                            <m:ctrlPr>
                              <a:rPr lang="en-US" altLang="zh-CN" sz="2400" i="1" dirty="0" smtClean="0">
                                <a:solidFill>
                                  <a:srgbClr val="060607"/>
                                </a:solidFill>
                                <a:effectLst/>
                                <a:latin typeface="Cambria Math" panose="02040503050406030204" pitchFamily="18" charset="0"/>
                                <a:ea typeface="+mn-ea"/>
                              </a:rPr>
                            </m:ctrlPr>
                          </m:mPr>
                          <m:mr>
                            <m:e>
                              <m:r>
                                <m:rPr>
                                  <m:brk m:alnAt="7"/>
                                </m:rPr>
                                <a:rPr lang="en-US" altLang="zh-CN" sz="2400" b="0" i="1" dirty="0" smtClean="0">
                                  <a:solidFill>
                                    <a:srgbClr val="060607"/>
                                  </a:solidFill>
                                  <a:effectLst/>
                                  <a:latin typeface="Cambria Math" panose="02040503050406030204" pitchFamily="18" charset="0"/>
                                  <a:ea typeface="+mn-ea"/>
                                </a:rPr>
                                <m:t>𝑎</m:t>
                              </m:r>
                            </m:e>
                            <m:e>
                              <m:r>
                                <a:rPr lang="en-US" altLang="zh-CN" sz="2400" b="0" i="1" dirty="0" smtClean="0">
                                  <a:solidFill>
                                    <a:srgbClr val="060607"/>
                                  </a:solidFill>
                                  <a:effectLst/>
                                  <a:latin typeface="Cambria Math" panose="02040503050406030204" pitchFamily="18" charset="0"/>
                                  <a:ea typeface="+mn-ea"/>
                                </a:rPr>
                                <m:t>𝑏</m:t>
                              </m:r>
                            </m:e>
                          </m:mr>
                          <m:mr>
                            <m:e>
                              <m:r>
                                <a:rPr lang="en-US" altLang="zh-CN" sz="2400" b="0" i="1" dirty="0" smtClean="0">
                                  <a:solidFill>
                                    <a:srgbClr val="060607"/>
                                  </a:solidFill>
                                  <a:effectLst/>
                                  <a:latin typeface="Cambria Math" panose="02040503050406030204" pitchFamily="18" charset="0"/>
                                  <a:ea typeface="+mn-ea"/>
                                </a:rPr>
                                <m:t>𝑐</m:t>
                              </m:r>
                            </m:e>
                            <m:e>
                              <m:r>
                                <a:rPr lang="en-US" altLang="zh-CN" sz="2400" b="0" i="1" dirty="0" smtClean="0">
                                  <a:solidFill>
                                    <a:srgbClr val="060607"/>
                                  </a:solidFill>
                                  <a:effectLst/>
                                  <a:latin typeface="Cambria Math" panose="02040503050406030204" pitchFamily="18" charset="0"/>
                                  <a:ea typeface="+mn-ea"/>
                                </a:rPr>
                                <m:t>𝑑</m:t>
                              </m:r>
                            </m:e>
                          </m:mr>
                        </m:m>
                      </m:e>
                    </m:d>
                  </m:oMath>
                </a14:m>
                <a:r>
                  <a:rPr lang="en-US" altLang="zh-CN" sz="2400" i="0" dirty="0">
                    <a:solidFill>
                      <a:srgbClr val="060607"/>
                    </a:solidFill>
                    <a:effectLst/>
                    <a:latin typeface="+mn-ea"/>
                    <a:ea typeface="+mn-ea"/>
                  </a:rPr>
                  <a:t>.</a:t>
                </a:r>
              </a:p>
              <a:p>
                <a:pPr marL="0" indent="0">
                  <a:buNone/>
                </a:pPr>
                <a:endParaRPr lang="en-US" altLang="zh-CN" sz="2400" dirty="0">
                  <a:solidFill>
                    <a:srgbClr val="060607"/>
                  </a:solidFill>
                  <a:latin typeface="+mn-ea"/>
                  <a:ea typeface="+mn-ea"/>
                </a:endParaRPr>
              </a:p>
              <a:p>
                <a:pPr marL="0" indent="0">
                  <a:buNone/>
                </a:pPr>
                <a:endParaRPr lang="en-US" altLang="zh-CN" sz="2400" i="0" dirty="0">
                  <a:solidFill>
                    <a:srgbClr val="060607"/>
                  </a:solidFill>
                  <a:effectLst/>
                  <a:latin typeface="+mn-ea"/>
                  <a:ea typeface="+mn-ea"/>
                </a:endParaRPr>
              </a:p>
              <a:p>
                <a:pPr marL="0" indent="0">
                  <a:buNone/>
                </a:pPr>
                <a:endParaRPr lang="en-US" altLang="zh-CN" sz="2400" dirty="0">
                  <a:solidFill>
                    <a:srgbClr val="060607"/>
                  </a:solidFill>
                  <a:latin typeface="+mn-ea"/>
                  <a:ea typeface="+mn-ea"/>
                </a:endParaRPr>
              </a:p>
              <a:p>
                <a:pPr marL="0" indent="0">
                  <a:buNone/>
                </a:pPr>
                <a:endParaRPr lang="en-US" altLang="zh-CN" sz="2400" i="0" dirty="0">
                  <a:solidFill>
                    <a:srgbClr val="060607"/>
                  </a:solidFill>
                  <a:effectLst/>
                  <a:latin typeface="+mn-ea"/>
                  <a:ea typeface="+mn-ea"/>
                </a:endParaRPr>
              </a:p>
              <a:p>
                <a:pPr marL="0" indent="0">
                  <a:buNone/>
                </a:pPr>
                <a:endParaRPr lang="en-US" altLang="zh-CN" sz="2400" dirty="0">
                  <a:solidFill>
                    <a:srgbClr val="060607"/>
                  </a:solidFill>
                  <a:latin typeface="+mn-ea"/>
                  <a:ea typeface="+mn-ea"/>
                </a:endParaRPr>
              </a:p>
              <a:p>
                <a:pPr marL="0" indent="0">
                  <a:buNone/>
                </a:pPr>
                <a:endParaRPr lang="en-US" altLang="zh-CN" sz="2400" i="0" dirty="0">
                  <a:solidFill>
                    <a:srgbClr val="060607"/>
                  </a:solidFill>
                  <a:effectLst/>
                  <a:latin typeface="+mn-ea"/>
                  <a:ea typeface="+mn-ea"/>
                </a:endParaRPr>
              </a:p>
              <a:p>
                <a:pPr marL="0" indent="0">
                  <a:buNone/>
                </a:pPr>
                <a:endParaRPr lang="en-US" altLang="zh-CN" sz="2400" b="0" i="0" dirty="0">
                  <a:solidFill>
                    <a:srgbClr val="060607"/>
                  </a:solidFill>
                  <a:effectLst/>
                  <a:latin typeface="+mn-ea"/>
                  <a:ea typeface="+mn-ea"/>
                </a:endParaRPr>
              </a:p>
              <a:p>
                <a:endParaRPr kumimoji="1" lang="zh-CN" altLang="en-US"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ea typeface="+mj-ea"/>
                <a:cs typeface="Times New Roman" panose="02020603050405020304" pitchFamily="18" charset="0"/>
              </a:rPr>
              <a:t>2</a:t>
            </a:r>
            <a:r>
              <a:rPr lang="zh-CN" altLang="en-US" dirty="0">
                <a:latin typeface="+mj-ea"/>
                <a:ea typeface="+mj-ea"/>
              </a:rPr>
              <a:t>阶矩阵的行列式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lgn="ctr">
                  <a:buNone/>
                </a:pPr>
                <a:r>
                  <a:rPr lang="zh-CN" altLang="en-US" sz="2400" b="1" i="0" dirty="0">
                    <a:solidFill>
                      <a:srgbClr val="060607"/>
                    </a:solidFill>
                    <a:effectLst/>
                    <a:latin typeface="+mn-ea"/>
                    <a:ea typeface="+mn-ea"/>
                  </a:rPr>
                  <a:t>计算</a:t>
                </a:r>
                <a14:m>
                  <m:oMath xmlns:m="http://schemas.openxmlformats.org/officeDocument/2006/math">
                    <m:r>
                      <a:rPr lang="zh-CN" altLang="en-US" sz="2400" b="1" i="0" dirty="0" smtClean="0">
                        <a:solidFill>
                          <a:srgbClr val="060607"/>
                        </a:solidFill>
                        <a:effectLst/>
                        <a:latin typeface="Cambria Math" panose="02040503050406030204" pitchFamily="18" charset="0"/>
                        <a:ea typeface="+mn-ea"/>
                      </a:rPr>
                      <m:t> </m:t>
                    </m:r>
                    <m:r>
                      <a:rPr lang="en-US" altLang="zh-CN" sz="2400" b="1" i="1" dirty="0" smtClean="0">
                        <a:solidFill>
                          <a:srgbClr val="060607"/>
                        </a:solidFill>
                        <a:effectLst/>
                        <a:latin typeface="Cambria Math" panose="02040503050406030204" pitchFamily="18" charset="0"/>
                        <a:ea typeface="+mn-ea"/>
                      </a:rPr>
                      <m:t>𝟐</m:t>
                    </m:r>
                    <m:r>
                      <a:rPr lang="en-US" altLang="zh-CN" sz="2400" b="1" i="1" dirty="0" smtClean="0">
                        <a:solidFill>
                          <a:srgbClr val="060607"/>
                        </a:solidFill>
                        <a:effectLst/>
                        <a:latin typeface="Cambria Math" panose="02040503050406030204" pitchFamily="18" charset="0"/>
                        <a:ea typeface="+mn-ea"/>
                      </a:rPr>
                      <m:t>×</m:t>
                    </m:r>
                    <m:r>
                      <a:rPr lang="en-US" altLang="zh-CN" sz="2400" b="1" i="1" dirty="0" smtClean="0">
                        <a:solidFill>
                          <a:srgbClr val="060607"/>
                        </a:solidFill>
                        <a:effectLst/>
                        <a:latin typeface="Cambria Math" panose="02040503050406030204" pitchFamily="18" charset="0"/>
                        <a:ea typeface="+mn-ea"/>
                      </a:rPr>
                      <m:t>𝟐</m:t>
                    </m:r>
                    <m:r>
                      <a:rPr lang="zh-CN" altLang="en-US" sz="2400" b="1" i="1" dirty="0" smtClean="0">
                        <a:solidFill>
                          <a:srgbClr val="060607"/>
                        </a:solidFill>
                        <a:effectLst/>
                        <a:latin typeface="Cambria Math" panose="02040503050406030204" pitchFamily="18" charset="0"/>
                        <a:ea typeface="+mn-ea"/>
                      </a:rPr>
                      <m:t> </m:t>
                    </m:r>
                  </m:oMath>
                </a14:m>
                <a:r>
                  <a:rPr lang="zh-CN" altLang="en-US" sz="2400" b="1" i="0" dirty="0">
                    <a:solidFill>
                      <a:srgbClr val="060607"/>
                    </a:solidFill>
                    <a:effectLst/>
                    <a:latin typeface="+mn-ea"/>
                    <a:ea typeface="+mn-ea"/>
                  </a:rPr>
                  <a:t>矩阵的行列式示例：</a:t>
                </a:r>
                <a:r>
                  <a:rPr lang="zh-CN" altLang="en-US" sz="2400" i="0" dirty="0">
                    <a:solidFill>
                      <a:srgbClr val="060607"/>
                    </a:solidFill>
                    <a:effectLst/>
                    <a:latin typeface="+mn-ea"/>
                    <a:ea typeface="+mn-ea"/>
                  </a:rPr>
                  <a:t>计算一般</a:t>
                </a:r>
                <a14:m>
                  <m:oMath xmlns:m="http://schemas.openxmlformats.org/officeDocument/2006/math">
                    <m:r>
                      <a:rPr lang="zh-CN" altLang="en-US" sz="2400" b="0" i="0" dirty="0" smtClean="0">
                        <a:solidFill>
                          <a:srgbClr val="060607"/>
                        </a:solidFill>
                        <a:effectLst/>
                        <a:latin typeface="Cambria Math" panose="02040503050406030204" pitchFamily="18" charset="0"/>
                        <a:ea typeface="+mn-ea"/>
                      </a:rPr>
                      <m:t> </m:t>
                    </m:r>
                    <m:r>
                      <a:rPr lang="en-US" altLang="zh-CN" sz="2400" i="1" dirty="0" smtClean="0">
                        <a:solidFill>
                          <a:srgbClr val="060607"/>
                        </a:solidFill>
                        <a:effectLst/>
                        <a:latin typeface="Cambria Math" panose="02040503050406030204" pitchFamily="18" charset="0"/>
                        <a:ea typeface="+mn-ea"/>
                      </a:rPr>
                      <m:t>2×2</m:t>
                    </m:r>
                    <m:r>
                      <a:rPr lang="zh-CN" altLang="en-US" sz="2400" b="0" i="1" dirty="0" smtClean="0">
                        <a:solidFill>
                          <a:srgbClr val="060607"/>
                        </a:solidFill>
                        <a:effectLst/>
                        <a:latin typeface="Cambria Math" panose="02040503050406030204" pitchFamily="18" charset="0"/>
                        <a:ea typeface="+mn-ea"/>
                      </a:rPr>
                      <m:t> </m:t>
                    </m:r>
                  </m:oMath>
                </a14:m>
                <a:r>
                  <a:rPr lang="zh-CN" altLang="en-US" sz="2400" i="0" dirty="0">
                    <a:solidFill>
                      <a:srgbClr val="060607"/>
                    </a:solidFill>
                    <a:effectLst/>
                    <a:latin typeface="+mn-ea"/>
                    <a:ea typeface="+mn-ea"/>
                  </a:rPr>
                  <a:t>矩阵</a:t>
                </a:r>
                <a14:m>
                  <m:oMath xmlns:m="http://schemas.openxmlformats.org/officeDocument/2006/math">
                    <m:d>
                      <m:dPr>
                        <m:ctrlPr>
                          <a:rPr lang="en-US" altLang="zh-CN" sz="2400" i="1" dirty="0" smtClean="0">
                            <a:solidFill>
                              <a:srgbClr val="060607"/>
                            </a:solidFill>
                            <a:effectLst/>
                            <a:latin typeface="Cambria Math" panose="02040503050406030204" pitchFamily="18" charset="0"/>
                            <a:ea typeface="+mn-ea"/>
                          </a:rPr>
                        </m:ctrlPr>
                      </m:dPr>
                      <m:e>
                        <m:m>
                          <m:mPr>
                            <m:mcs>
                              <m:mc>
                                <m:mcPr>
                                  <m:count m:val="2"/>
                                  <m:mcJc m:val="center"/>
                                </m:mcPr>
                              </m:mc>
                            </m:mcs>
                            <m:ctrlPr>
                              <a:rPr lang="en-US" altLang="zh-CN" sz="2400" i="1" dirty="0" smtClean="0">
                                <a:solidFill>
                                  <a:srgbClr val="060607"/>
                                </a:solidFill>
                                <a:effectLst/>
                                <a:latin typeface="Cambria Math" panose="02040503050406030204" pitchFamily="18" charset="0"/>
                                <a:ea typeface="+mn-ea"/>
                              </a:rPr>
                            </m:ctrlPr>
                          </m:mPr>
                          <m:mr>
                            <m:e>
                              <m:r>
                                <m:rPr>
                                  <m:brk m:alnAt="7"/>
                                </m:rPr>
                                <a:rPr lang="en-US" altLang="zh-CN" sz="2400" b="0" i="1" dirty="0" smtClean="0">
                                  <a:solidFill>
                                    <a:srgbClr val="060607"/>
                                  </a:solidFill>
                                  <a:effectLst/>
                                  <a:latin typeface="Cambria Math" panose="02040503050406030204" pitchFamily="18" charset="0"/>
                                  <a:ea typeface="+mn-ea"/>
                                </a:rPr>
                                <m:t>𝑎</m:t>
                              </m:r>
                            </m:e>
                            <m:e>
                              <m:r>
                                <a:rPr lang="en-US" altLang="zh-CN" sz="2400" b="0" i="1" dirty="0" smtClean="0">
                                  <a:solidFill>
                                    <a:srgbClr val="060607"/>
                                  </a:solidFill>
                                  <a:effectLst/>
                                  <a:latin typeface="Cambria Math" panose="02040503050406030204" pitchFamily="18" charset="0"/>
                                  <a:ea typeface="+mn-ea"/>
                                </a:rPr>
                                <m:t>𝑏</m:t>
                              </m:r>
                            </m:e>
                          </m:mr>
                          <m:mr>
                            <m:e>
                              <m:r>
                                <a:rPr lang="en-US" altLang="zh-CN" sz="2400" b="0" i="1" dirty="0" smtClean="0">
                                  <a:solidFill>
                                    <a:srgbClr val="060607"/>
                                  </a:solidFill>
                                  <a:effectLst/>
                                  <a:latin typeface="Cambria Math" panose="02040503050406030204" pitchFamily="18" charset="0"/>
                                  <a:ea typeface="+mn-ea"/>
                                </a:rPr>
                                <m:t>𝑐</m:t>
                              </m:r>
                            </m:e>
                            <m:e>
                              <m:r>
                                <a:rPr lang="en-US" altLang="zh-CN" sz="2400" b="0" i="1" dirty="0" smtClean="0">
                                  <a:solidFill>
                                    <a:srgbClr val="060607"/>
                                  </a:solidFill>
                                  <a:effectLst/>
                                  <a:latin typeface="Cambria Math" panose="02040503050406030204" pitchFamily="18" charset="0"/>
                                  <a:ea typeface="+mn-ea"/>
                                </a:rPr>
                                <m:t>𝑑</m:t>
                              </m:r>
                            </m:e>
                          </m:mr>
                        </m:m>
                      </m:e>
                    </m:d>
                  </m:oMath>
                </a14:m>
                <a:r>
                  <a:rPr lang="en-US" altLang="zh-CN" sz="2400" i="0" dirty="0">
                    <a:solidFill>
                      <a:srgbClr val="060607"/>
                    </a:solidFill>
                    <a:effectLst/>
                    <a:latin typeface="+mn-ea"/>
                    <a:ea typeface="+mn-ea"/>
                  </a:rPr>
                  <a:t>.</a:t>
                </a:r>
              </a:p>
              <a:p>
                <a:pPr marL="0" indent="0">
                  <a:buNone/>
                </a:pPr>
                <a:endParaRPr lang="en-US" altLang="zh-CN" sz="2400" dirty="0">
                  <a:solidFill>
                    <a:srgbClr val="060607"/>
                  </a:solidFill>
                  <a:latin typeface="+mn-ea"/>
                  <a:ea typeface="+mn-ea"/>
                </a:endParaRPr>
              </a:p>
              <a:p>
                <a:pPr marL="0" indent="0">
                  <a:buNone/>
                </a:pPr>
                <a:endParaRPr lang="en-US" altLang="zh-CN" sz="2400" i="0" dirty="0">
                  <a:solidFill>
                    <a:srgbClr val="060607"/>
                  </a:solidFill>
                  <a:effectLst/>
                  <a:latin typeface="+mn-ea"/>
                  <a:ea typeface="+mn-ea"/>
                </a:endParaRPr>
              </a:p>
              <a:p>
                <a:pPr marL="0" indent="0">
                  <a:buNone/>
                </a:pPr>
                <a:endParaRPr lang="en-US" altLang="zh-CN" sz="2400" dirty="0">
                  <a:solidFill>
                    <a:srgbClr val="060607"/>
                  </a:solidFill>
                  <a:latin typeface="+mn-ea"/>
                  <a:ea typeface="+mn-ea"/>
                </a:endParaRPr>
              </a:p>
              <a:p>
                <a:pPr marL="0" indent="0">
                  <a:buNone/>
                </a:pPr>
                <a:endParaRPr lang="en-US" altLang="zh-CN" sz="2400" i="0" dirty="0">
                  <a:solidFill>
                    <a:srgbClr val="060607"/>
                  </a:solidFill>
                  <a:effectLst/>
                  <a:latin typeface="+mn-ea"/>
                  <a:ea typeface="+mn-ea"/>
                </a:endParaRPr>
              </a:p>
              <a:p>
                <a:pPr marL="0" indent="0">
                  <a:buNone/>
                </a:pPr>
                <a:endParaRPr lang="en-US" altLang="zh-CN" sz="2400" dirty="0">
                  <a:solidFill>
                    <a:srgbClr val="060607"/>
                  </a:solidFill>
                  <a:latin typeface="+mn-ea"/>
                  <a:ea typeface="+mn-ea"/>
                </a:endParaRPr>
              </a:p>
              <a:p>
                <a:pPr marL="0" indent="0">
                  <a:buNone/>
                </a:pPr>
                <a:endParaRPr lang="en-US" altLang="zh-CN" sz="2400" i="0" dirty="0">
                  <a:solidFill>
                    <a:srgbClr val="060607"/>
                  </a:solidFill>
                  <a:effectLst/>
                  <a:latin typeface="+mn-ea"/>
                  <a:ea typeface="+mn-ea"/>
                </a:endParaRPr>
              </a:p>
              <a:p>
                <a:pPr marL="0" indent="0">
                  <a:buNone/>
                </a:pPr>
                <a:endParaRPr lang="en-US" altLang="zh-CN" sz="2400" b="0" i="0" dirty="0">
                  <a:solidFill>
                    <a:srgbClr val="060607"/>
                  </a:solidFill>
                  <a:effectLst/>
                  <a:latin typeface="+mn-ea"/>
                  <a:ea typeface="+mn-ea"/>
                </a:endParaRPr>
              </a:p>
              <a:p>
                <a:pPr marL="0" indent="0">
                  <a:buNone/>
                </a:pPr>
                <a:endParaRPr lang="zh-CN" altLang="en-US" sz="2400" i="0" dirty="0">
                  <a:solidFill>
                    <a:srgbClr val="060607"/>
                  </a:solidFill>
                  <a:effectLst/>
                  <a:latin typeface="+mn-ea"/>
                  <a:ea typeface="+mn-ea"/>
                </a:endParaRPr>
              </a:p>
              <a:p>
                <a:endParaRPr kumimoji="1" lang="zh-CN" altLang="en-US"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3"/>
                <a:stretch>
                  <a:fillRect t="-5" b="11"/>
                </a:stretch>
              </a:blipFill>
            </p:spPr>
            <p:txBody>
              <a:bodyPr/>
              <a:lstStyle/>
              <a:p>
                <a:r>
                  <a:rPr lang="zh-CN" altLang="en-US">
                    <a:noFill/>
                  </a:rPr>
                  <a:t> </a:t>
                </a:r>
              </a:p>
            </p:txBody>
          </p:sp>
        </mc:Fallback>
      </mc:AlternateContent>
      <p:pic>
        <p:nvPicPr>
          <p:cNvPr id="4" name="图片 3"/>
          <p:cNvPicPr>
            <a:picLocks noChangeAspect="1"/>
          </p:cNvPicPr>
          <p:nvPr/>
        </p:nvPicPr>
        <p:blipFill>
          <a:blip r:embed="rId4"/>
          <a:stretch>
            <a:fillRect/>
          </a:stretch>
        </p:blipFill>
        <p:spPr>
          <a:xfrm>
            <a:off x="457200" y="2276872"/>
            <a:ext cx="7373616" cy="280831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ea typeface="+mj-ea"/>
                <a:cs typeface="Times New Roman" panose="02020603050405020304" pitchFamily="18" charset="0"/>
              </a:rPr>
              <a:t>2</a:t>
            </a:r>
            <a:r>
              <a:rPr lang="zh-CN" altLang="en-US" dirty="0">
                <a:latin typeface="+mj-ea"/>
                <a:ea typeface="+mj-ea"/>
              </a:rPr>
              <a:t>阶矩阵的行列式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lgn="ctr">
                  <a:buNone/>
                </a:pPr>
                <a:r>
                  <a:rPr lang="zh-CN" altLang="en-US" sz="2400" b="1" i="0" dirty="0">
                    <a:solidFill>
                      <a:srgbClr val="060607"/>
                    </a:solidFill>
                    <a:effectLst/>
                    <a:latin typeface="+mn-ea"/>
                    <a:ea typeface="+mn-ea"/>
                  </a:rPr>
                  <a:t>计算</a:t>
                </a:r>
                <a14:m>
                  <m:oMath xmlns:m="http://schemas.openxmlformats.org/officeDocument/2006/math">
                    <m:r>
                      <a:rPr lang="zh-CN" altLang="en-US" sz="2400" b="1" i="0" dirty="0" smtClean="0">
                        <a:solidFill>
                          <a:srgbClr val="060607"/>
                        </a:solidFill>
                        <a:effectLst/>
                        <a:latin typeface="Cambria Math" panose="02040503050406030204" pitchFamily="18" charset="0"/>
                        <a:ea typeface="+mn-ea"/>
                      </a:rPr>
                      <m:t> </m:t>
                    </m:r>
                    <m:r>
                      <a:rPr lang="en-US" altLang="zh-CN" sz="2400" b="1" i="1" dirty="0" smtClean="0">
                        <a:solidFill>
                          <a:srgbClr val="060607"/>
                        </a:solidFill>
                        <a:effectLst/>
                        <a:latin typeface="Cambria Math" panose="02040503050406030204" pitchFamily="18" charset="0"/>
                        <a:ea typeface="+mn-ea"/>
                      </a:rPr>
                      <m:t>𝟐</m:t>
                    </m:r>
                    <m:r>
                      <a:rPr lang="en-US" altLang="zh-CN" sz="2400" b="1" i="1" dirty="0" smtClean="0">
                        <a:solidFill>
                          <a:srgbClr val="060607"/>
                        </a:solidFill>
                        <a:effectLst/>
                        <a:latin typeface="Cambria Math" panose="02040503050406030204" pitchFamily="18" charset="0"/>
                        <a:ea typeface="+mn-ea"/>
                      </a:rPr>
                      <m:t>×</m:t>
                    </m:r>
                    <m:r>
                      <a:rPr lang="en-US" altLang="zh-CN" sz="2400" b="1" i="1" dirty="0" smtClean="0">
                        <a:solidFill>
                          <a:srgbClr val="060607"/>
                        </a:solidFill>
                        <a:effectLst/>
                        <a:latin typeface="Cambria Math" panose="02040503050406030204" pitchFamily="18" charset="0"/>
                        <a:ea typeface="+mn-ea"/>
                      </a:rPr>
                      <m:t>𝟐</m:t>
                    </m:r>
                    <m:r>
                      <a:rPr lang="zh-CN" altLang="en-US" sz="2400" b="1" i="1" dirty="0" smtClean="0">
                        <a:solidFill>
                          <a:srgbClr val="060607"/>
                        </a:solidFill>
                        <a:effectLst/>
                        <a:latin typeface="Cambria Math" panose="02040503050406030204" pitchFamily="18" charset="0"/>
                        <a:ea typeface="+mn-ea"/>
                      </a:rPr>
                      <m:t> </m:t>
                    </m:r>
                  </m:oMath>
                </a14:m>
                <a:r>
                  <a:rPr lang="zh-CN" altLang="en-US" sz="2400" b="1" i="0" dirty="0">
                    <a:solidFill>
                      <a:srgbClr val="060607"/>
                    </a:solidFill>
                    <a:effectLst/>
                    <a:latin typeface="+mn-ea"/>
                    <a:ea typeface="+mn-ea"/>
                  </a:rPr>
                  <a:t>矩阵的行列式示例：</a:t>
                </a:r>
                <a:r>
                  <a:rPr lang="zh-CN" altLang="en-US" sz="2400" i="0" dirty="0">
                    <a:solidFill>
                      <a:srgbClr val="060607"/>
                    </a:solidFill>
                    <a:effectLst/>
                    <a:latin typeface="+mn-ea"/>
                    <a:ea typeface="+mn-ea"/>
                  </a:rPr>
                  <a:t>计算一般</a:t>
                </a:r>
                <a14:m>
                  <m:oMath xmlns:m="http://schemas.openxmlformats.org/officeDocument/2006/math">
                    <m:r>
                      <a:rPr lang="zh-CN" altLang="en-US" sz="2400" b="0" i="0" dirty="0" smtClean="0">
                        <a:solidFill>
                          <a:srgbClr val="060607"/>
                        </a:solidFill>
                        <a:effectLst/>
                        <a:latin typeface="Cambria Math" panose="02040503050406030204" pitchFamily="18" charset="0"/>
                        <a:ea typeface="+mn-ea"/>
                      </a:rPr>
                      <m:t> </m:t>
                    </m:r>
                    <m:r>
                      <a:rPr lang="en-US" altLang="zh-CN" sz="2400" i="1" dirty="0" smtClean="0">
                        <a:solidFill>
                          <a:srgbClr val="060607"/>
                        </a:solidFill>
                        <a:effectLst/>
                        <a:latin typeface="Cambria Math" panose="02040503050406030204" pitchFamily="18" charset="0"/>
                        <a:ea typeface="+mn-ea"/>
                      </a:rPr>
                      <m:t>2×2</m:t>
                    </m:r>
                    <m:r>
                      <a:rPr lang="zh-CN" altLang="en-US" sz="2400" b="0" i="1" dirty="0" smtClean="0">
                        <a:solidFill>
                          <a:srgbClr val="060607"/>
                        </a:solidFill>
                        <a:effectLst/>
                        <a:latin typeface="Cambria Math" panose="02040503050406030204" pitchFamily="18" charset="0"/>
                        <a:ea typeface="+mn-ea"/>
                      </a:rPr>
                      <m:t> </m:t>
                    </m:r>
                  </m:oMath>
                </a14:m>
                <a:r>
                  <a:rPr lang="zh-CN" altLang="en-US" sz="2400" i="0" dirty="0">
                    <a:solidFill>
                      <a:srgbClr val="060607"/>
                    </a:solidFill>
                    <a:effectLst/>
                    <a:latin typeface="+mn-ea"/>
                    <a:ea typeface="+mn-ea"/>
                  </a:rPr>
                  <a:t>矩阵</a:t>
                </a:r>
                <a14:m>
                  <m:oMath xmlns:m="http://schemas.openxmlformats.org/officeDocument/2006/math">
                    <m:d>
                      <m:dPr>
                        <m:ctrlPr>
                          <a:rPr lang="en-US" altLang="zh-CN" sz="2400" i="1" dirty="0" smtClean="0">
                            <a:solidFill>
                              <a:srgbClr val="060607"/>
                            </a:solidFill>
                            <a:effectLst/>
                            <a:latin typeface="Cambria Math" panose="02040503050406030204" pitchFamily="18" charset="0"/>
                            <a:ea typeface="+mn-ea"/>
                          </a:rPr>
                        </m:ctrlPr>
                      </m:dPr>
                      <m:e>
                        <m:m>
                          <m:mPr>
                            <m:mcs>
                              <m:mc>
                                <m:mcPr>
                                  <m:count m:val="2"/>
                                  <m:mcJc m:val="center"/>
                                </m:mcPr>
                              </m:mc>
                            </m:mcs>
                            <m:ctrlPr>
                              <a:rPr lang="en-US" altLang="zh-CN" sz="2400" i="1" dirty="0" smtClean="0">
                                <a:solidFill>
                                  <a:srgbClr val="060607"/>
                                </a:solidFill>
                                <a:effectLst/>
                                <a:latin typeface="Cambria Math" panose="02040503050406030204" pitchFamily="18" charset="0"/>
                                <a:ea typeface="+mn-ea"/>
                              </a:rPr>
                            </m:ctrlPr>
                          </m:mPr>
                          <m:mr>
                            <m:e>
                              <m:r>
                                <m:rPr>
                                  <m:brk m:alnAt="7"/>
                                </m:rPr>
                                <a:rPr lang="en-US" altLang="zh-CN" sz="2400" b="0" i="1" dirty="0" smtClean="0">
                                  <a:solidFill>
                                    <a:srgbClr val="060607"/>
                                  </a:solidFill>
                                  <a:effectLst/>
                                  <a:latin typeface="Cambria Math" panose="02040503050406030204" pitchFamily="18" charset="0"/>
                                  <a:ea typeface="+mn-ea"/>
                                </a:rPr>
                                <m:t>𝑎</m:t>
                              </m:r>
                            </m:e>
                            <m:e>
                              <m:r>
                                <a:rPr lang="en-US" altLang="zh-CN" sz="2400" b="0" i="1" dirty="0" smtClean="0">
                                  <a:solidFill>
                                    <a:srgbClr val="060607"/>
                                  </a:solidFill>
                                  <a:effectLst/>
                                  <a:latin typeface="Cambria Math" panose="02040503050406030204" pitchFamily="18" charset="0"/>
                                  <a:ea typeface="+mn-ea"/>
                                </a:rPr>
                                <m:t>𝑏</m:t>
                              </m:r>
                            </m:e>
                          </m:mr>
                          <m:mr>
                            <m:e>
                              <m:r>
                                <a:rPr lang="en-US" altLang="zh-CN" sz="2400" b="0" i="1" dirty="0" smtClean="0">
                                  <a:solidFill>
                                    <a:srgbClr val="060607"/>
                                  </a:solidFill>
                                  <a:effectLst/>
                                  <a:latin typeface="Cambria Math" panose="02040503050406030204" pitchFamily="18" charset="0"/>
                                  <a:ea typeface="+mn-ea"/>
                                </a:rPr>
                                <m:t>𝑐</m:t>
                              </m:r>
                            </m:e>
                            <m:e>
                              <m:r>
                                <a:rPr lang="en-US" altLang="zh-CN" sz="2400" b="0" i="1" dirty="0" smtClean="0">
                                  <a:solidFill>
                                    <a:srgbClr val="060607"/>
                                  </a:solidFill>
                                  <a:effectLst/>
                                  <a:latin typeface="Cambria Math" panose="02040503050406030204" pitchFamily="18" charset="0"/>
                                  <a:ea typeface="+mn-ea"/>
                                </a:rPr>
                                <m:t>𝑑</m:t>
                              </m:r>
                            </m:e>
                          </m:mr>
                        </m:m>
                      </m:e>
                    </m:d>
                  </m:oMath>
                </a14:m>
                <a:r>
                  <a:rPr lang="en-US" altLang="zh-CN" sz="2400" i="0" dirty="0">
                    <a:solidFill>
                      <a:srgbClr val="060607"/>
                    </a:solidFill>
                    <a:effectLst/>
                    <a:latin typeface="+mn-ea"/>
                    <a:ea typeface="+mn-ea"/>
                  </a:rPr>
                  <a:t>.</a:t>
                </a:r>
              </a:p>
              <a:p>
                <a:pPr marL="0" indent="0">
                  <a:buNone/>
                </a:pPr>
                <a:endParaRPr lang="en-US" altLang="zh-CN" sz="2400" dirty="0">
                  <a:solidFill>
                    <a:srgbClr val="060607"/>
                  </a:solidFill>
                  <a:latin typeface="+mn-ea"/>
                  <a:ea typeface="+mn-ea"/>
                </a:endParaRPr>
              </a:p>
              <a:p>
                <a:pPr marL="0" indent="0">
                  <a:buNone/>
                </a:pPr>
                <a:endParaRPr lang="en-US" altLang="zh-CN" sz="2400" i="0" dirty="0">
                  <a:solidFill>
                    <a:srgbClr val="060607"/>
                  </a:solidFill>
                  <a:effectLst/>
                  <a:latin typeface="+mn-ea"/>
                  <a:ea typeface="+mn-ea"/>
                </a:endParaRPr>
              </a:p>
              <a:p>
                <a:pPr marL="0" indent="0">
                  <a:buNone/>
                </a:pPr>
                <a:endParaRPr lang="en-US" altLang="zh-CN" sz="2400" dirty="0">
                  <a:solidFill>
                    <a:srgbClr val="060607"/>
                  </a:solidFill>
                  <a:latin typeface="+mn-ea"/>
                  <a:ea typeface="+mn-ea"/>
                </a:endParaRPr>
              </a:p>
              <a:p>
                <a:pPr marL="0" indent="0">
                  <a:buNone/>
                </a:pPr>
                <a:endParaRPr lang="en-US" altLang="zh-CN" sz="2400" i="0" dirty="0">
                  <a:solidFill>
                    <a:srgbClr val="060607"/>
                  </a:solidFill>
                  <a:effectLst/>
                  <a:latin typeface="+mn-ea"/>
                  <a:ea typeface="+mn-ea"/>
                </a:endParaRPr>
              </a:p>
              <a:p>
                <a:pPr marL="0" indent="0">
                  <a:buNone/>
                </a:pPr>
                <a:endParaRPr lang="en-US" altLang="zh-CN" sz="2400" dirty="0">
                  <a:solidFill>
                    <a:srgbClr val="060607"/>
                  </a:solidFill>
                  <a:latin typeface="+mn-ea"/>
                  <a:ea typeface="+mn-ea"/>
                </a:endParaRPr>
              </a:p>
              <a:p>
                <a:pPr marL="0" indent="0">
                  <a:buNone/>
                </a:pPr>
                <a:endParaRPr lang="en-US" altLang="zh-CN" sz="2400" i="0" dirty="0">
                  <a:solidFill>
                    <a:srgbClr val="060607"/>
                  </a:solidFill>
                  <a:effectLst/>
                  <a:latin typeface="+mn-ea"/>
                  <a:ea typeface="+mn-ea"/>
                </a:endParaRPr>
              </a:p>
              <a:p>
                <a:pPr marL="0" indent="0">
                  <a:buNone/>
                </a:pPr>
                <a:endParaRPr lang="en-US" altLang="zh-CN" sz="2400" b="0" i="0" dirty="0">
                  <a:solidFill>
                    <a:srgbClr val="060607"/>
                  </a:solidFill>
                  <a:effectLst/>
                  <a:latin typeface="+mn-ea"/>
                  <a:ea typeface="+mn-ea"/>
                </a:endParaRPr>
              </a:p>
              <a:p>
                <a:pPr marL="0" indent="0">
                  <a:buNone/>
                </a:pPr>
                <a:r>
                  <a:rPr lang="zh-CN" altLang="en-US" sz="2400" b="0" i="0" dirty="0">
                    <a:solidFill>
                      <a:srgbClr val="060607"/>
                    </a:solidFill>
                    <a:effectLst/>
                    <a:latin typeface="+mn-ea"/>
                    <a:ea typeface="+mn-ea"/>
                  </a:rPr>
                  <a:t>我们得到了公式：</a:t>
                </a:r>
                <a:endParaRPr lang="en-US" altLang="zh-CN" sz="2400" b="0" i="0" dirty="0">
                  <a:solidFill>
                    <a:srgbClr val="060607"/>
                  </a:solidFill>
                  <a:effectLst/>
                  <a:latin typeface="+mn-ea"/>
                  <a:ea typeface="+mn-ea"/>
                </a:endParaRPr>
              </a:p>
              <a:p>
                <a:pPr marL="0" indent="0">
                  <a:buNone/>
                </a:pPr>
                <a:endParaRPr lang="zh-CN" altLang="en-US" sz="2400" i="0" dirty="0">
                  <a:solidFill>
                    <a:srgbClr val="060607"/>
                  </a:solidFill>
                  <a:effectLst/>
                  <a:latin typeface="+mn-ea"/>
                  <a:ea typeface="+mn-ea"/>
                </a:endParaRPr>
              </a:p>
              <a:p>
                <a:endParaRPr kumimoji="1" lang="zh-CN" altLang="en-US"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4267"/>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457200" y="2276872"/>
            <a:ext cx="7373616" cy="2808312"/>
          </a:xfrm>
          <a:prstGeom prst="rect">
            <a:avLst/>
          </a:prstGeom>
        </p:spPr>
      </p:pic>
      <p:pic>
        <p:nvPicPr>
          <p:cNvPr id="6" name="图片 5"/>
          <p:cNvPicPr>
            <a:picLocks noChangeAspect="1"/>
          </p:cNvPicPr>
          <p:nvPr/>
        </p:nvPicPr>
        <p:blipFill>
          <a:blip r:embed="rId4"/>
          <a:stretch>
            <a:fillRect/>
          </a:stretch>
        </p:blipFill>
        <p:spPr>
          <a:xfrm>
            <a:off x="2915816" y="5229200"/>
            <a:ext cx="2982972" cy="79208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ea"/>
                <a:ea typeface="+mn-ea"/>
              </a:rPr>
              <a:t>对角与三角</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lang="zh-CN" altLang="en-US" sz="2400" b="0" i="0" dirty="0">
                    <a:solidFill>
                      <a:srgbClr val="060607"/>
                    </a:solidFill>
                    <a:effectLst/>
                    <a:latin typeface="+mn-ea"/>
                    <a:ea typeface="+mn-ea"/>
                  </a:rPr>
                  <a:t>矩阵</a:t>
                </a:r>
                <a14:m>
                  <m:oMath xmlns:m="http://schemas.openxmlformats.org/officeDocument/2006/math">
                    <m:r>
                      <a:rPr lang="zh-CN" altLang="en-US" sz="2400" b="0" i="0" dirty="0" smtClean="0">
                        <a:solidFill>
                          <a:srgbClr val="060607"/>
                        </a:solidFill>
                        <a:effectLst/>
                        <a:latin typeface="Cambria Math" panose="02040503050406030204" pitchFamily="18" charset="0"/>
                        <a:ea typeface="+mn-ea"/>
                      </a:rPr>
                      <m:t> </m:t>
                    </m:r>
                    <m:r>
                      <a:rPr lang="en-GB" altLang="zh-CN" sz="2400" b="0" i="1" dirty="0" smtClean="0">
                        <a:solidFill>
                          <a:srgbClr val="060607"/>
                        </a:solidFill>
                        <a:effectLst/>
                        <a:latin typeface="Cambria Math" panose="02040503050406030204" pitchFamily="18" charset="0"/>
                        <a:ea typeface="+mn-ea"/>
                      </a:rPr>
                      <m:t>𝐴</m:t>
                    </m:r>
                    <m:r>
                      <a:rPr lang="zh-CN" altLang="en-US" sz="2400" b="0" i="1" dirty="0" smtClean="0">
                        <a:solidFill>
                          <a:srgbClr val="060607"/>
                        </a:solidFill>
                        <a:effectLst/>
                        <a:latin typeface="Cambria Math" panose="02040503050406030204" pitchFamily="18" charset="0"/>
                        <a:ea typeface="+mn-ea"/>
                      </a:rPr>
                      <m:t> </m:t>
                    </m:r>
                  </m:oMath>
                </a14:m>
                <a:r>
                  <a:rPr lang="zh-CN" altLang="en-US" sz="2400" b="0" i="0" dirty="0">
                    <a:solidFill>
                      <a:srgbClr val="060607"/>
                    </a:solidFill>
                    <a:effectLst/>
                    <a:latin typeface="+mn-ea"/>
                    <a:ea typeface="+mn-ea"/>
                  </a:rPr>
                  <a:t>的</a:t>
                </a:r>
                <a:r>
                  <a:rPr lang="zh-CN" altLang="en-US" sz="2400" b="1" i="0" dirty="0">
                    <a:solidFill>
                      <a:srgbClr val="060607"/>
                    </a:solidFill>
                    <a:effectLst/>
                    <a:latin typeface="+mn-ea"/>
                    <a:ea typeface="+mn-ea"/>
                  </a:rPr>
                  <a:t>对角</a:t>
                </a:r>
                <a:r>
                  <a:rPr lang="zh-CN" altLang="en-US" sz="2400" b="0" i="0" dirty="0">
                    <a:solidFill>
                      <a:srgbClr val="060607"/>
                    </a:solidFill>
                    <a:effectLst/>
                    <a:latin typeface="+mn-ea"/>
                    <a:ea typeface="+mn-ea"/>
                  </a:rPr>
                  <a:t>元素</a:t>
                </a:r>
                <a:r>
                  <a:rPr lang="en-US" altLang="zh-CN" sz="2400" b="0" i="0" dirty="0">
                    <a:solidFill>
                      <a:srgbClr val="060607"/>
                    </a:solidFill>
                    <a:effectLst/>
                    <a:latin typeface="+mn-ea"/>
                    <a:ea typeface="+mn-ea"/>
                  </a:rPr>
                  <a:t>(</a:t>
                </a:r>
                <a:r>
                  <a:rPr lang="en-US" altLang="zh-CN" sz="2400" b="0" i="0" dirty="0">
                    <a:solidFill>
                      <a:srgbClr val="060607"/>
                    </a:solidFill>
                    <a:effectLst/>
                    <a:latin typeface="Times New Roman" panose="02020603050405020304" pitchFamily="18" charset="0"/>
                    <a:ea typeface="+mn-ea"/>
                    <a:cs typeface="Times New Roman" panose="02020603050405020304" pitchFamily="18" charset="0"/>
                  </a:rPr>
                  <a:t>diagonal entries</a:t>
                </a:r>
                <a:r>
                  <a:rPr lang="en-US" altLang="zh-CN" sz="2400" b="0" i="0" dirty="0">
                    <a:solidFill>
                      <a:srgbClr val="060607"/>
                    </a:solidFill>
                    <a:effectLst/>
                    <a:latin typeface="+mn-ea"/>
                    <a:ea typeface="+mn-ea"/>
                  </a:rPr>
                  <a:t>)</a:t>
                </a:r>
                <a:r>
                  <a:rPr lang="zh-CN" altLang="en-US" sz="2400" b="0" i="0" dirty="0">
                    <a:solidFill>
                      <a:srgbClr val="060607"/>
                    </a:solidFill>
                    <a:effectLst/>
                    <a:latin typeface="+mn-ea"/>
                    <a:ea typeface="+mn-ea"/>
                  </a:rPr>
                  <a:t>是元素</a:t>
                </a:r>
                <a14:m>
                  <m:oMath xmlns:m="http://schemas.openxmlformats.org/officeDocument/2006/math">
                    <m:sSub>
                      <m:sSubPr>
                        <m:ctrlPr>
                          <a:rPr lang="en-US" altLang="zh-CN" sz="2400" b="0" i="1" smtClean="0">
                            <a:solidFill>
                              <a:srgbClr val="060607"/>
                            </a:solidFill>
                            <a:effectLst/>
                            <a:latin typeface="Cambria Math" panose="02040503050406030204" pitchFamily="18" charset="0"/>
                            <a:ea typeface="+mn-ea"/>
                          </a:rPr>
                        </m:ctrlPr>
                      </m:sSubPr>
                      <m:e>
                        <m:r>
                          <a:rPr lang="en-US" altLang="zh-CN" sz="2400" b="0" i="1" smtClean="0">
                            <a:solidFill>
                              <a:srgbClr val="060607"/>
                            </a:solidFill>
                            <a:effectLst/>
                            <a:latin typeface="Cambria Math" panose="02040503050406030204" pitchFamily="18" charset="0"/>
                            <a:ea typeface="+mn-ea"/>
                          </a:rPr>
                          <m:t>𝑎</m:t>
                        </m:r>
                      </m:e>
                      <m:sub>
                        <m:r>
                          <a:rPr lang="en-US" altLang="zh-CN" sz="2400" b="0" i="1" smtClean="0">
                            <a:solidFill>
                              <a:srgbClr val="060607"/>
                            </a:solidFill>
                            <a:effectLst/>
                            <a:latin typeface="Cambria Math" panose="02040503050406030204" pitchFamily="18" charset="0"/>
                            <a:ea typeface="+mn-ea"/>
                          </a:rPr>
                          <m:t>11</m:t>
                        </m:r>
                      </m:sub>
                    </m:sSub>
                    <m:r>
                      <a:rPr lang="en-US" altLang="zh-CN" sz="2400" b="0" i="1" smtClean="0">
                        <a:solidFill>
                          <a:srgbClr val="060607"/>
                        </a:solidFill>
                        <a:effectLst/>
                        <a:latin typeface="Cambria Math" panose="02040503050406030204" pitchFamily="18" charset="0"/>
                        <a:ea typeface="+mn-ea"/>
                      </a:rPr>
                      <m:t>, </m:t>
                    </m:r>
                    <m:sSub>
                      <m:sSubPr>
                        <m:ctrlPr>
                          <a:rPr lang="en-US" altLang="zh-CN" sz="2400" b="0" i="1" smtClean="0">
                            <a:solidFill>
                              <a:srgbClr val="060607"/>
                            </a:solidFill>
                            <a:effectLst/>
                            <a:latin typeface="Cambria Math" panose="02040503050406030204" pitchFamily="18" charset="0"/>
                            <a:ea typeface="+mn-ea"/>
                          </a:rPr>
                        </m:ctrlPr>
                      </m:sSubPr>
                      <m:e>
                        <m:r>
                          <a:rPr lang="en-US" altLang="zh-CN" sz="2400" b="0" i="1" smtClean="0">
                            <a:solidFill>
                              <a:srgbClr val="060607"/>
                            </a:solidFill>
                            <a:effectLst/>
                            <a:latin typeface="Cambria Math" panose="02040503050406030204" pitchFamily="18" charset="0"/>
                            <a:ea typeface="+mn-ea"/>
                          </a:rPr>
                          <m:t>𝑎</m:t>
                        </m:r>
                      </m:e>
                      <m:sub>
                        <m:r>
                          <a:rPr lang="en-US" altLang="zh-CN" sz="2400" b="0" i="1" smtClean="0">
                            <a:solidFill>
                              <a:srgbClr val="060607"/>
                            </a:solidFill>
                            <a:effectLst/>
                            <a:latin typeface="Cambria Math" panose="02040503050406030204" pitchFamily="18" charset="0"/>
                            <a:ea typeface="+mn-ea"/>
                          </a:rPr>
                          <m:t>22</m:t>
                        </m:r>
                      </m:sub>
                    </m:sSub>
                    <m:r>
                      <a:rPr lang="en-US" altLang="zh-CN" sz="2400" b="0" i="1" smtClean="0">
                        <a:solidFill>
                          <a:srgbClr val="060607"/>
                        </a:solidFill>
                        <a:effectLst/>
                        <a:latin typeface="Cambria Math" panose="02040503050406030204" pitchFamily="18" charset="0"/>
                        <a:ea typeface="+mn-ea"/>
                      </a:rPr>
                      <m:t>, </m:t>
                    </m:r>
                    <m:sSub>
                      <m:sSubPr>
                        <m:ctrlPr>
                          <a:rPr lang="en-US" altLang="zh-CN" sz="2400" b="0" i="1" smtClean="0">
                            <a:solidFill>
                              <a:srgbClr val="060607"/>
                            </a:solidFill>
                            <a:effectLst/>
                            <a:latin typeface="Cambria Math" panose="02040503050406030204" pitchFamily="18" charset="0"/>
                            <a:ea typeface="+mn-ea"/>
                          </a:rPr>
                        </m:ctrlPr>
                      </m:sSubPr>
                      <m:e>
                        <m:r>
                          <a:rPr lang="en-US" altLang="zh-CN" sz="2400" b="0" i="1" smtClean="0">
                            <a:solidFill>
                              <a:srgbClr val="060607"/>
                            </a:solidFill>
                            <a:effectLst/>
                            <a:latin typeface="Cambria Math" panose="02040503050406030204" pitchFamily="18" charset="0"/>
                            <a:ea typeface="+mn-ea"/>
                          </a:rPr>
                          <m:t>𝑎</m:t>
                        </m:r>
                      </m:e>
                      <m:sub>
                        <m:r>
                          <a:rPr lang="en-US" altLang="zh-CN" sz="2400" b="0" i="1" smtClean="0">
                            <a:solidFill>
                              <a:srgbClr val="060607"/>
                            </a:solidFill>
                            <a:effectLst/>
                            <a:latin typeface="Cambria Math" panose="02040503050406030204" pitchFamily="18" charset="0"/>
                            <a:ea typeface="+mn-ea"/>
                          </a:rPr>
                          <m:t>33</m:t>
                        </m:r>
                      </m:sub>
                    </m:sSub>
                    <m:r>
                      <a:rPr lang="en-US" altLang="zh-CN" sz="2400" b="0" i="1" smtClean="0">
                        <a:solidFill>
                          <a:srgbClr val="060607"/>
                        </a:solidFill>
                        <a:effectLst/>
                        <a:latin typeface="Cambria Math" panose="02040503050406030204" pitchFamily="18" charset="0"/>
                        <a:ea typeface="+mn-ea"/>
                      </a:rPr>
                      <m:t>, …:</m:t>
                    </m:r>
                  </m:oMath>
                </a14:m>
                <a:endParaRPr kumimoji="1" lang="zh-CN" altLang="en-US" dirty="0">
                  <a:latin typeface="+mn-ea"/>
                  <a:ea typeface="+mn-ea"/>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107504" y="2348880"/>
            <a:ext cx="7284607" cy="237996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ea typeface="+mj-ea"/>
              </a:rPr>
              <a:t>对角与三角</a:t>
            </a:r>
          </a:p>
        </p:txBody>
      </p:sp>
      <p:sp>
        <p:nvSpPr>
          <p:cNvPr id="3" name="内容占位符 2"/>
          <p:cNvSpPr>
            <a:spLocks noGrp="1"/>
          </p:cNvSpPr>
          <p:nvPr>
            <p:ph idx="1"/>
          </p:nvPr>
        </p:nvSpPr>
        <p:spPr/>
        <p:txBody>
          <a:bodyPr/>
          <a:lstStyle/>
          <a:p>
            <a:pPr algn="l">
              <a:buFont typeface="Wingdings" panose="05000000000000000000" pitchFamily="2" charset="2"/>
              <a:buChar char="Ø"/>
            </a:pPr>
            <a:r>
              <a:rPr lang="zh-CN" altLang="en-US" sz="2400" b="0" i="0" dirty="0">
                <a:solidFill>
                  <a:srgbClr val="060607"/>
                </a:solidFill>
                <a:effectLst/>
                <a:latin typeface="+mn-ea"/>
                <a:ea typeface="+mn-ea"/>
              </a:rPr>
              <a:t>如果一个方阵的所有非零元素都位于对角线上方，则称这个方阵为</a:t>
            </a:r>
            <a:r>
              <a:rPr lang="zh-CN" altLang="en-US" sz="2400" b="1" i="0" dirty="0">
                <a:solidFill>
                  <a:srgbClr val="060607"/>
                </a:solidFill>
                <a:effectLst/>
                <a:latin typeface="+mn-ea"/>
                <a:ea typeface="+mn-ea"/>
              </a:rPr>
              <a:t>上三角矩阵</a:t>
            </a:r>
            <a:r>
              <a:rPr lang="en-US" altLang="zh-CN" sz="2400" b="1" i="0" dirty="0">
                <a:solidFill>
                  <a:srgbClr val="060607"/>
                </a:solidFill>
                <a:effectLst/>
                <a:latin typeface="+mn-ea"/>
                <a:ea typeface="+mn-ea"/>
              </a:rPr>
              <a:t>(</a:t>
            </a:r>
            <a:r>
              <a:rPr lang="en-US" altLang="zh-CN" sz="2400" b="1" i="0" dirty="0">
                <a:solidFill>
                  <a:srgbClr val="060607"/>
                </a:solidFill>
                <a:effectLst/>
                <a:latin typeface="Times New Roman" panose="02020603050405020304" pitchFamily="18" charset="0"/>
                <a:ea typeface="+mn-ea"/>
                <a:cs typeface="Times New Roman" panose="02020603050405020304" pitchFamily="18" charset="0"/>
              </a:rPr>
              <a:t>upper-triangular</a:t>
            </a:r>
            <a:r>
              <a:rPr lang="en-US" altLang="zh-CN" sz="2400" b="1" i="0" dirty="0">
                <a:solidFill>
                  <a:srgbClr val="060607"/>
                </a:solidFill>
                <a:effectLst/>
                <a:latin typeface="+mn-ea"/>
                <a:ea typeface="+mn-ea"/>
              </a:rPr>
              <a:t>)</a:t>
            </a:r>
            <a:r>
              <a:rPr lang="zh-CN" altLang="en-US" sz="2400" b="0" i="0" dirty="0">
                <a:solidFill>
                  <a:srgbClr val="060607"/>
                </a:solidFill>
                <a:effectLst/>
                <a:latin typeface="+mn-ea"/>
                <a:ea typeface="+mn-ea"/>
              </a:rPr>
              <a:t>。</a:t>
            </a:r>
          </a:p>
          <a:p>
            <a:pPr algn="l">
              <a:buFont typeface="Wingdings" panose="05000000000000000000" pitchFamily="2" charset="2"/>
              <a:buChar char="Ø"/>
            </a:pPr>
            <a:r>
              <a:rPr lang="zh-CN" altLang="en-US" sz="2400" b="0" i="0" dirty="0">
                <a:solidFill>
                  <a:srgbClr val="060607"/>
                </a:solidFill>
                <a:effectLst/>
                <a:latin typeface="+mn-ea"/>
                <a:ea typeface="+mn-ea"/>
              </a:rPr>
              <a:t>如果一个方阵的所有非零元素都位于对角线下方，则称这个方阵为</a:t>
            </a:r>
            <a:r>
              <a:rPr lang="zh-CN" altLang="en-US" sz="2400" b="1" i="0" dirty="0">
                <a:solidFill>
                  <a:srgbClr val="060607"/>
                </a:solidFill>
                <a:effectLst/>
                <a:latin typeface="+mn-ea"/>
                <a:ea typeface="+mn-ea"/>
              </a:rPr>
              <a:t>下三角矩阵</a:t>
            </a:r>
            <a:r>
              <a:rPr lang="en-US" altLang="zh-CN" sz="2400" b="1" i="0" dirty="0">
                <a:solidFill>
                  <a:srgbClr val="060607"/>
                </a:solidFill>
                <a:effectLst/>
                <a:latin typeface="+mn-ea"/>
                <a:ea typeface="+mn-ea"/>
              </a:rPr>
              <a:t>(</a:t>
            </a:r>
            <a:r>
              <a:rPr lang="en-US" altLang="zh-CN" sz="2400" b="1" dirty="0">
                <a:solidFill>
                  <a:srgbClr val="060607"/>
                </a:solidFill>
                <a:latin typeface="Times New Roman" panose="02020603050405020304" pitchFamily="18" charset="0"/>
                <a:ea typeface="+mn-ea"/>
                <a:cs typeface="Times New Roman" panose="02020603050405020304" pitchFamily="18" charset="0"/>
              </a:rPr>
              <a:t>lower</a:t>
            </a:r>
            <a:r>
              <a:rPr lang="en-US" altLang="zh-CN" sz="2400" b="1" i="0" dirty="0">
                <a:solidFill>
                  <a:srgbClr val="060607"/>
                </a:solidFill>
                <a:effectLst/>
                <a:latin typeface="Times New Roman" panose="02020603050405020304" pitchFamily="18" charset="0"/>
                <a:ea typeface="+mn-ea"/>
                <a:cs typeface="Times New Roman" panose="02020603050405020304" pitchFamily="18" charset="0"/>
              </a:rPr>
              <a:t>-triangular</a:t>
            </a:r>
            <a:r>
              <a:rPr lang="en-US" altLang="zh-CN" sz="2400" b="1" i="0" dirty="0">
                <a:solidFill>
                  <a:srgbClr val="060607"/>
                </a:solidFill>
                <a:effectLst/>
                <a:latin typeface="+mn-ea"/>
                <a:ea typeface="+mn-ea"/>
              </a:rPr>
              <a:t>) </a:t>
            </a:r>
            <a:r>
              <a:rPr lang="zh-CN" altLang="en-US" sz="2400" b="0" i="0" dirty="0">
                <a:solidFill>
                  <a:srgbClr val="060607"/>
                </a:solidFill>
                <a:effectLst/>
                <a:latin typeface="+mn-ea"/>
                <a:ea typeface="+mn-ea"/>
              </a:rPr>
              <a:t>。</a:t>
            </a:r>
          </a:p>
          <a:p>
            <a:pPr algn="l">
              <a:buFont typeface="Wingdings" panose="05000000000000000000" pitchFamily="2" charset="2"/>
              <a:buChar char="Ø"/>
            </a:pPr>
            <a:r>
              <a:rPr lang="zh-CN" altLang="en-US" sz="2400" b="0" i="0" dirty="0">
                <a:solidFill>
                  <a:srgbClr val="060607"/>
                </a:solidFill>
                <a:effectLst/>
                <a:latin typeface="+mn-ea"/>
                <a:ea typeface="+mn-ea"/>
              </a:rPr>
              <a:t>如果一个方阵的所有非零元素都位于对角线上，即它既是上三角矩阵又是下三角矩阵，则称这个方阵为</a:t>
            </a:r>
            <a:r>
              <a:rPr lang="zh-CN" altLang="en-US" sz="2400" b="1" i="0" dirty="0">
                <a:solidFill>
                  <a:srgbClr val="060607"/>
                </a:solidFill>
                <a:effectLst/>
                <a:latin typeface="+mn-ea"/>
                <a:ea typeface="+mn-ea"/>
              </a:rPr>
              <a:t>对角矩阵</a:t>
            </a:r>
            <a:r>
              <a:rPr lang="en-US" altLang="zh-CN" sz="2400" b="1" i="0" dirty="0">
                <a:solidFill>
                  <a:srgbClr val="060607"/>
                </a:solidFill>
                <a:effectLst/>
                <a:latin typeface="+mn-ea"/>
                <a:ea typeface="+mn-ea"/>
              </a:rPr>
              <a:t>(</a:t>
            </a:r>
            <a:r>
              <a:rPr lang="en-US" altLang="zh-CN" sz="2400" b="1" dirty="0">
                <a:solidFill>
                  <a:srgbClr val="060607"/>
                </a:solidFill>
                <a:latin typeface="Times New Roman" panose="02020603050405020304" pitchFamily="18" charset="0"/>
                <a:ea typeface="+mn-ea"/>
                <a:cs typeface="Times New Roman" panose="02020603050405020304" pitchFamily="18" charset="0"/>
              </a:rPr>
              <a:t>diagonal</a:t>
            </a:r>
            <a:r>
              <a:rPr lang="en-US" altLang="zh-CN" sz="2400" b="1" i="0" dirty="0">
                <a:solidFill>
                  <a:srgbClr val="060607"/>
                </a:solidFill>
                <a:effectLst/>
                <a:latin typeface="+mn-ea"/>
                <a:ea typeface="+mn-ea"/>
              </a:rPr>
              <a:t>) </a:t>
            </a:r>
            <a:r>
              <a:rPr lang="zh-CN" altLang="en-US" sz="2400" b="0" i="0" dirty="0">
                <a:solidFill>
                  <a:srgbClr val="060607"/>
                </a:solidFill>
                <a:effectLst/>
                <a:latin typeface="+mn-ea"/>
                <a:ea typeface="+mn-ea"/>
              </a:rPr>
              <a:t>。</a:t>
            </a:r>
          </a:p>
          <a:p>
            <a:pPr marL="0" indent="0">
              <a:buNone/>
            </a:pPr>
            <a:br>
              <a:rPr lang="zh-CN" altLang="en-US" sz="2400" dirty="0"/>
            </a:br>
            <a:endParaRPr kumimoji="1" lang="zh-CN" altLang="en-US" sz="2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ea typeface="+mj-ea"/>
              </a:rPr>
              <a:t>对角与三角</a:t>
            </a:r>
          </a:p>
        </p:txBody>
      </p:sp>
      <p:sp>
        <p:nvSpPr>
          <p:cNvPr id="3" name="内容占位符 2"/>
          <p:cNvSpPr>
            <a:spLocks noGrp="1"/>
          </p:cNvSpPr>
          <p:nvPr>
            <p:ph idx="1"/>
          </p:nvPr>
        </p:nvSpPr>
        <p:spPr/>
        <p:txBody>
          <a:bodyPr/>
          <a:lstStyle/>
          <a:p>
            <a:pPr algn="l">
              <a:buFont typeface="Wingdings" panose="05000000000000000000" pitchFamily="2" charset="2"/>
              <a:buChar char="Ø"/>
            </a:pPr>
            <a:r>
              <a:rPr lang="zh-CN" altLang="en-US" sz="2400" b="0" i="0" dirty="0">
                <a:solidFill>
                  <a:srgbClr val="060607"/>
                </a:solidFill>
                <a:effectLst/>
                <a:latin typeface="+mn-ea"/>
                <a:ea typeface="+mn-ea"/>
              </a:rPr>
              <a:t>如果一个方阵的所有非零元素都位于对角线上方，则称这个方阵为</a:t>
            </a:r>
            <a:r>
              <a:rPr lang="zh-CN" altLang="en-US" sz="2400" b="1" i="0" dirty="0">
                <a:solidFill>
                  <a:srgbClr val="060607"/>
                </a:solidFill>
                <a:effectLst/>
                <a:latin typeface="+mn-ea"/>
                <a:ea typeface="+mn-ea"/>
              </a:rPr>
              <a:t>上三角矩阵</a:t>
            </a:r>
            <a:r>
              <a:rPr lang="en-US" altLang="zh-CN" sz="2400" b="1" i="0" dirty="0">
                <a:solidFill>
                  <a:srgbClr val="060607"/>
                </a:solidFill>
                <a:effectLst/>
                <a:latin typeface="+mn-ea"/>
                <a:ea typeface="+mn-ea"/>
              </a:rPr>
              <a:t>(</a:t>
            </a:r>
            <a:r>
              <a:rPr lang="en-US" altLang="zh-CN" sz="2400" b="1" i="0" dirty="0">
                <a:solidFill>
                  <a:srgbClr val="060607"/>
                </a:solidFill>
                <a:effectLst/>
                <a:latin typeface="Times New Roman" panose="02020603050405020304" pitchFamily="18" charset="0"/>
                <a:ea typeface="+mn-ea"/>
                <a:cs typeface="Times New Roman" panose="02020603050405020304" pitchFamily="18" charset="0"/>
              </a:rPr>
              <a:t>upper-triangular</a:t>
            </a:r>
            <a:r>
              <a:rPr lang="en-US" altLang="zh-CN" sz="2400" b="1" i="0" dirty="0">
                <a:solidFill>
                  <a:srgbClr val="060607"/>
                </a:solidFill>
                <a:effectLst/>
                <a:latin typeface="+mn-ea"/>
                <a:ea typeface="+mn-ea"/>
              </a:rPr>
              <a:t>)</a:t>
            </a:r>
            <a:r>
              <a:rPr lang="zh-CN" altLang="en-US" sz="2400" b="0" i="0" dirty="0">
                <a:solidFill>
                  <a:srgbClr val="060607"/>
                </a:solidFill>
                <a:effectLst/>
                <a:latin typeface="+mn-ea"/>
                <a:ea typeface="+mn-ea"/>
              </a:rPr>
              <a:t>。</a:t>
            </a:r>
          </a:p>
          <a:p>
            <a:pPr algn="l">
              <a:buFont typeface="Wingdings" panose="05000000000000000000" pitchFamily="2" charset="2"/>
              <a:buChar char="Ø"/>
            </a:pPr>
            <a:r>
              <a:rPr lang="zh-CN" altLang="en-US" sz="2400" b="0" i="0" dirty="0">
                <a:solidFill>
                  <a:srgbClr val="060607"/>
                </a:solidFill>
                <a:effectLst/>
                <a:latin typeface="+mn-ea"/>
                <a:ea typeface="+mn-ea"/>
              </a:rPr>
              <a:t>如果一个方阵的所有非零元素都位于对角线下方，则称这个方阵为</a:t>
            </a:r>
            <a:r>
              <a:rPr lang="zh-CN" altLang="en-US" sz="2400" b="1" i="0" dirty="0">
                <a:solidFill>
                  <a:srgbClr val="060607"/>
                </a:solidFill>
                <a:effectLst/>
                <a:latin typeface="+mn-ea"/>
                <a:ea typeface="+mn-ea"/>
              </a:rPr>
              <a:t>下三角矩阵</a:t>
            </a:r>
            <a:r>
              <a:rPr lang="en-US" altLang="zh-CN" sz="2400" b="1" i="0" dirty="0">
                <a:solidFill>
                  <a:srgbClr val="060607"/>
                </a:solidFill>
                <a:effectLst/>
                <a:latin typeface="+mn-ea"/>
                <a:ea typeface="+mn-ea"/>
              </a:rPr>
              <a:t>(</a:t>
            </a:r>
            <a:r>
              <a:rPr lang="en-US" altLang="zh-CN" sz="2400" b="1" dirty="0">
                <a:solidFill>
                  <a:srgbClr val="060607"/>
                </a:solidFill>
                <a:latin typeface="Times New Roman" panose="02020603050405020304" pitchFamily="18" charset="0"/>
                <a:ea typeface="+mn-ea"/>
                <a:cs typeface="Times New Roman" panose="02020603050405020304" pitchFamily="18" charset="0"/>
              </a:rPr>
              <a:t>lower</a:t>
            </a:r>
            <a:r>
              <a:rPr lang="en-US" altLang="zh-CN" sz="2400" b="1" i="0" dirty="0">
                <a:solidFill>
                  <a:srgbClr val="060607"/>
                </a:solidFill>
                <a:effectLst/>
                <a:latin typeface="Times New Roman" panose="02020603050405020304" pitchFamily="18" charset="0"/>
                <a:ea typeface="+mn-ea"/>
                <a:cs typeface="Times New Roman" panose="02020603050405020304" pitchFamily="18" charset="0"/>
              </a:rPr>
              <a:t>-triangular</a:t>
            </a:r>
            <a:r>
              <a:rPr lang="en-US" altLang="zh-CN" sz="2400" b="1" i="0" dirty="0">
                <a:solidFill>
                  <a:srgbClr val="060607"/>
                </a:solidFill>
                <a:effectLst/>
                <a:latin typeface="+mn-ea"/>
                <a:ea typeface="+mn-ea"/>
              </a:rPr>
              <a:t>) </a:t>
            </a:r>
            <a:r>
              <a:rPr lang="zh-CN" altLang="en-US" sz="2400" b="0" i="0" dirty="0">
                <a:solidFill>
                  <a:srgbClr val="060607"/>
                </a:solidFill>
                <a:effectLst/>
                <a:latin typeface="+mn-ea"/>
                <a:ea typeface="+mn-ea"/>
              </a:rPr>
              <a:t>。</a:t>
            </a:r>
          </a:p>
          <a:p>
            <a:pPr algn="l">
              <a:buFont typeface="Wingdings" panose="05000000000000000000" pitchFamily="2" charset="2"/>
              <a:buChar char="Ø"/>
            </a:pPr>
            <a:r>
              <a:rPr lang="zh-CN" altLang="en-US" sz="2400" b="0" i="0" dirty="0">
                <a:solidFill>
                  <a:srgbClr val="060607"/>
                </a:solidFill>
                <a:effectLst/>
                <a:latin typeface="+mn-ea"/>
                <a:ea typeface="+mn-ea"/>
              </a:rPr>
              <a:t>如果一个方阵的所有非零元素都位于对角线上，即它既是上三角矩阵又是下三角矩阵，则称这个方阵为</a:t>
            </a:r>
            <a:r>
              <a:rPr lang="zh-CN" altLang="en-US" sz="2400" b="1" i="0" dirty="0">
                <a:solidFill>
                  <a:srgbClr val="060607"/>
                </a:solidFill>
                <a:effectLst/>
                <a:latin typeface="+mn-ea"/>
                <a:ea typeface="+mn-ea"/>
              </a:rPr>
              <a:t>对角矩阵</a:t>
            </a:r>
            <a:r>
              <a:rPr lang="en-US" altLang="zh-CN" sz="2400" b="1" i="0" dirty="0">
                <a:solidFill>
                  <a:srgbClr val="060607"/>
                </a:solidFill>
                <a:effectLst/>
                <a:latin typeface="+mn-ea"/>
                <a:ea typeface="+mn-ea"/>
              </a:rPr>
              <a:t>(</a:t>
            </a:r>
            <a:r>
              <a:rPr lang="en-US" altLang="zh-CN" sz="2400" b="1" dirty="0">
                <a:solidFill>
                  <a:srgbClr val="060607"/>
                </a:solidFill>
                <a:latin typeface="Times New Roman" panose="02020603050405020304" pitchFamily="18" charset="0"/>
                <a:ea typeface="+mn-ea"/>
                <a:cs typeface="Times New Roman" panose="02020603050405020304" pitchFamily="18" charset="0"/>
              </a:rPr>
              <a:t>diagonal</a:t>
            </a:r>
            <a:r>
              <a:rPr lang="en-US" altLang="zh-CN" sz="2400" b="1" i="0" dirty="0">
                <a:solidFill>
                  <a:srgbClr val="060607"/>
                </a:solidFill>
                <a:effectLst/>
                <a:latin typeface="+mn-ea"/>
                <a:ea typeface="+mn-ea"/>
              </a:rPr>
              <a:t>) </a:t>
            </a:r>
            <a:r>
              <a:rPr lang="zh-CN" altLang="en-US" sz="2400" b="0" i="0" dirty="0">
                <a:solidFill>
                  <a:srgbClr val="060607"/>
                </a:solidFill>
                <a:effectLst/>
                <a:latin typeface="+mn-ea"/>
                <a:ea typeface="+mn-ea"/>
              </a:rPr>
              <a:t>。</a:t>
            </a:r>
          </a:p>
          <a:p>
            <a:pPr marL="0" indent="0">
              <a:buNone/>
            </a:pPr>
            <a:br>
              <a:rPr lang="zh-CN" altLang="en-US" sz="2400" dirty="0"/>
            </a:br>
            <a:endParaRPr kumimoji="1" lang="zh-CN" altLang="en-US" sz="2400" dirty="0"/>
          </a:p>
        </p:txBody>
      </p:sp>
      <p:pic>
        <p:nvPicPr>
          <p:cNvPr id="4" name="图片 3"/>
          <p:cNvPicPr>
            <a:picLocks noChangeAspect="1"/>
          </p:cNvPicPr>
          <p:nvPr/>
        </p:nvPicPr>
        <p:blipFill>
          <a:blip r:embed="rId2"/>
          <a:stretch>
            <a:fillRect/>
          </a:stretch>
        </p:blipFill>
        <p:spPr>
          <a:xfrm>
            <a:off x="1214414" y="4437112"/>
            <a:ext cx="6815376" cy="187220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ea typeface="+mj-ea"/>
              </a:rPr>
              <a:t>对角与三角</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endParaRPr kumimoji="1" lang="zh-CN" altLang="en-US" sz="2400" dirty="0">
                  <a:latin typeface="+mn-ea"/>
                  <a:ea typeface="+mn-ea"/>
                </a:endParaRPr>
              </a:p>
              <a:p>
                <a:pPr marL="0" indent="0">
                  <a:buNone/>
                </a:pPr>
                <a:r>
                  <a:rPr kumimoji="1" lang="zh-CN" altLang="en-US" sz="2400" b="1" dirty="0">
                    <a:latin typeface="+mn-ea"/>
                    <a:ea typeface="+mn-ea"/>
                  </a:rPr>
                  <a:t>定理</a:t>
                </a:r>
                <a:r>
                  <a:rPr kumimoji="1" lang="en-US" altLang="zh-CN" sz="2400" b="1" dirty="0">
                    <a:latin typeface="+mn-ea"/>
                    <a:ea typeface="+mn-ea"/>
                  </a:rPr>
                  <a:t>.</a:t>
                </a:r>
                <a:r>
                  <a:rPr kumimoji="1" lang="zh-CN" altLang="en-US" sz="2400" dirty="0">
                    <a:latin typeface="+mn-ea"/>
                    <a:ea typeface="+mn-ea"/>
                  </a:rPr>
                  <a:t>设</a:t>
                </a:r>
                <a14:m>
                  <m:oMath xmlns:m="http://schemas.openxmlformats.org/officeDocument/2006/math">
                    <m:r>
                      <a:rPr kumimoji="1" lang="en-US" altLang="zh-CN" sz="2400" b="0" i="0" smtClean="0">
                        <a:latin typeface="Cambria Math" panose="02040503050406030204" pitchFamily="18" charset="0"/>
                        <a:ea typeface="+mn-ea"/>
                      </a:rPr>
                      <m:t> </m:t>
                    </m:r>
                    <m:r>
                      <a:rPr kumimoji="1" lang="en-US" altLang="zh-CN" sz="2400" b="0" i="1" smtClean="0">
                        <a:latin typeface="Cambria Math" panose="02040503050406030204" pitchFamily="18" charset="0"/>
                        <a:ea typeface="+mn-ea"/>
                      </a:rPr>
                      <m:t>𝐴</m:t>
                    </m:r>
                    <m:r>
                      <a:rPr kumimoji="1" lang="en-US" altLang="zh-CN" sz="2400" b="0" i="1" smtClean="0">
                        <a:latin typeface="Cambria Math" panose="02040503050406030204" pitchFamily="18" charset="0"/>
                        <a:ea typeface="+mn-ea"/>
                      </a:rPr>
                      <m:t> </m:t>
                    </m:r>
                  </m:oMath>
                </a14:m>
                <a:r>
                  <a:rPr kumimoji="1" lang="zh-CN" altLang="en-US" sz="2400" dirty="0">
                    <a:latin typeface="+mn-ea"/>
                    <a:ea typeface="+mn-ea"/>
                  </a:rPr>
                  <a:t>为一个</a:t>
                </a:r>
                <a14:m>
                  <m:oMath xmlns:m="http://schemas.openxmlformats.org/officeDocument/2006/math">
                    <m:r>
                      <a:rPr kumimoji="1" lang="en-US" altLang="zh-CN" sz="2400" i="1" dirty="0" smtClean="0">
                        <a:latin typeface="Cambria Math" panose="02040503050406030204" pitchFamily="18" charset="0"/>
                        <a:ea typeface="+mn-ea"/>
                      </a:rPr>
                      <m:t> </m:t>
                    </m:r>
                    <m:r>
                      <a:rPr kumimoji="1" lang="en-GB" altLang="zh-CN" sz="2400" i="1" dirty="0" smtClean="0">
                        <a:latin typeface="Cambria Math" panose="02040503050406030204" pitchFamily="18" charset="0"/>
                        <a:ea typeface="+mn-ea"/>
                      </a:rPr>
                      <m:t>𝑛</m:t>
                    </m:r>
                    <m:r>
                      <a:rPr kumimoji="1" lang="en-GB" altLang="zh-CN" sz="2400" i="1" dirty="0" smtClean="0">
                        <a:latin typeface="Cambria Math" panose="02040503050406030204" pitchFamily="18" charset="0"/>
                        <a:ea typeface="+mn-ea"/>
                      </a:rPr>
                      <m:t> × </m:t>
                    </m:r>
                    <m:r>
                      <a:rPr kumimoji="1" lang="en-GB" altLang="zh-CN" sz="2400" i="1" dirty="0" smtClean="0">
                        <a:latin typeface="Cambria Math" panose="02040503050406030204" pitchFamily="18" charset="0"/>
                        <a:ea typeface="+mn-ea"/>
                      </a:rPr>
                      <m:t>𝑛</m:t>
                    </m:r>
                    <m:r>
                      <a:rPr kumimoji="1" lang="en-GB" altLang="zh-CN" sz="2400" i="1" dirty="0" smtClean="0">
                        <a:latin typeface="Cambria Math" panose="02040503050406030204" pitchFamily="18" charset="0"/>
                        <a:ea typeface="+mn-ea"/>
                      </a:rPr>
                      <m:t> </m:t>
                    </m:r>
                  </m:oMath>
                </a14:m>
                <a:r>
                  <a:rPr kumimoji="1" lang="zh-CN" altLang="en-GB" sz="2400" dirty="0">
                    <a:latin typeface="+mn-ea"/>
                    <a:ea typeface="+mn-ea"/>
                  </a:rPr>
                  <a:t>的</a:t>
                </a:r>
                <a:r>
                  <a:rPr kumimoji="1" lang="zh-CN" altLang="en-US" sz="2400" dirty="0">
                    <a:latin typeface="+mn-ea"/>
                    <a:ea typeface="+mn-ea"/>
                  </a:rPr>
                  <a:t>矩阵。</a:t>
                </a:r>
              </a:p>
              <a:p>
                <a:endParaRPr kumimoji="1" lang="zh-CN" altLang="en-US" sz="2400" dirty="0">
                  <a:latin typeface="+mn-ea"/>
                  <a:ea typeface="+mn-ea"/>
                </a:endParaRPr>
              </a:p>
              <a:p>
                <a:pPr marL="457200" indent="-457200">
                  <a:buFont typeface="+mj-lt"/>
                  <a:buAutoNum type="arabicPeriod"/>
                </a:pPr>
                <a:r>
                  <a:rPr kumimoji="1" lang="zh-CN" altLang="en-US" sz="2400" dirty="0">
                    <a:latin typeface="+mn-ea"/>
                    <a:ea typeface="+mn-ea"/>
                  </a:rPr>
                  <a:t>如果</a:t>
                </a:r>
                <a14:m>
                  <m:oMath xmlns:m="http://schemas.openxmlformats.org/officeDocument/2006/math">
                    <m:r>
                      <a:rPr kumimoji="1" lang="zh-CN" altLang="en-US" sz="2400" b="0" i="0" dirty="0" smtClean="0">
                        <a:latin typeface="Cambria Math" panose="02040503050406030204" pitchFamily="18" charset="0"/>
                        <a:ea typeface="+mn-ea"/>
                      </a:rPr>
                      <m:t> </m:t>
                    </m:r>
                    <m:r>
                      <a:rPr kumimoji="1" lang="en-GB" altLang="zh-CN" sz="2400" i="1" dirty="0" smtClean="0">
                        <a:latin typeface="Cambria Math" panose="02040503050406030204" pitchFamily="18" charset="0"/>
                        <a:ea typeface="+mn-ea"/>
                      </a:rPr>
                      <m:t>𝐴</m:t>
                    </m:r>
                    <m:r>
                      <a:rPr kumimoji="1" lang="en-GB" altLang="zh-CN" sz="2400" i="1" dirty="0" smtClean="0">
                        <a:latin typeface="Cambria Math" panose="02040503050406030204" pitchFamily="18" charset="0"/>
                        <a:ea typeface="+mn-ea"/>
                      </a:rPr>
                      <m:t> </m:t>
                    </m:r>
                  </m:oMath>
                </a14:m>
                <a:r>
                  <a:rPr kumimoji="1" lang="zh-CN" altLang="en-US" sz="2400" dirty="0">
                    <a:latin typeface="+mn-ea"/>
                    <a:ea typeface="+mn-ea"/>
                  </a:rPr>
                  <a:t>有一行或一列为零，则 </a:t>
                </a:r>
                <a14:m>
                  <m:oMath xmlns:m="http://schemas.openxmlformats.org/officeDocument/2006/math">
                    <m:r>
                      <m:rPr>
                        <m:sty m:val="p"/>
                      </m:rPr>
                      <a:rPr kumimoji="1" lang="en-GB" altLang="zh-CN" sz="2400" i="1" dirty="0" smtClean="0">
                        <a:latin typeface="Cambria Math" panose="02040503050406030204" pitchFamily="18" charset="0"/>
                        <a:ea typeface="+mn-ea"/>
                      </a:rPr>
                      <m:t>det</m:t>
                    </m:r>
                    <m:r>
                      <a:rPr kumimoji="1" lang="en-GB" altLang="zh-CN" sz="2400" i="1" dirty="0" smtClean="0">
                        <a:latin typeface="Cambria Math" panose="02040503050406030204" pitchFamily="18" charset="0"/>
                        <a:ea typeface="+mn-ea"/>
                      </a:rPr>
                      <m:t>(</m:t>
                    </m:r>
                    <m:r>
                      <a:rPr kumimoji="1" lang="en-GB" altLang="zh-CN" sz="2400" i="1" dirty="0" smtClean="0">
                        <a:latin typeface="Cambria Math" panose="02040503050406030204" pitchFamily="18" charset="0"/>
                        <a:ea typeface="+mn-ea"/>
                      </a:rPr>
                      <m:t>𝐴</m:t>
                    </m:r>
                    <m:r>
                      <a:rPr kumimoji="1" lang="en-GB" altLang="zh-CN" sz="2400" i="1" dirty="0" smtClean="0">
                        <a:latin typeface="Cambria Math" panose="02040503050406030204" pitchFamily="18" charset="0"/>
                        <a:ea typeface="+mn-ea"/>
                      </a:rPr>
                      <m:t>) = 0</m:t>
                    </m:r>
                  </m:oMath>
                </a14:m>
                <a:r>
                  <a:rPr kumimoji="1" lang="zh-CN" altLang="en-GB" sz="2400" dirty="0">
                    <a:latin typeface="+mn-ea"/>
                    <a:ea typeface="+mn-ea"/>
                  </a:rPr>
                  <a:t>。</a:t>
                </a:r>
                <a:endParaRPr kumimoji="1" lang="en-US" altLang="zh-CN" sz="2400" dirty="0">
                  <a:latin typeface="+mn-ea"/>
                  <a:ea typeface="+mn-ea"/>
                </a:endParaRPr>
              </a:p>
              <a:p>
                <a:pPr marL="457200" indent="-457200">
                  <a:buFont typeface="+mj-lt"/>
                  <a:buAutoNum type="arabicPeriod"/>
                </a:pPr>
                <a:endParaRPr kumimoji="1" lang="zh-CN" altLang="en-GB" sz="2400" dirty="0">
                  <a:latin typeface="+mn-ea"/>
                  <a:ea typeface="+mn-ea"/>
                </a:endParaRPr>
              </a:p>
              <a:p>
                <a:pPr marL="457200" indent="-457200">
                  <a:buFont typeface="+mj-lt"/>
                  <a:buAutoNum type="arabicPeriod"/>
                </a:pPr>
                <a:r>
                  <a:rPr kumimoji="1" lang="zh-CN" altLang="en-US" sz="2400" dirty="0">
                    <a:latin typeface="+mn-ea"/>
                    <a:ea typeface="+mn-ea"/>
                  </a:rPr>
                  <a:t>如果</a:t>
                </a:r>
                <a14:m>
                  <m:oMath xmlns:m="http://schemas.openxmlformats.org/officeDocument/2006/math">
                    <m:r>
                      <a:rPr kumimoji="1" lang="zh-CN" altLang="en-US" sz="2400" b="0" i="0" dirty="0" smtClean="0">
                        <a:latin typeface="Cambria Math" panose="02040503050406030204" pitchFamily="18" charset="0"/>
                        <a:ea typeface="+mn-ea"/>
                      </a:rPr>
                      <m:t> </m:t>
                    </m:r>
                    <m:r>
                      <a:rPr kumimoji="1" lang="en-GB" altLang="zh-CN" sz="2400" i="1" dirty="0" smtClean="0">
                        <a:latin typeface="Cambria Math" panose="02040503050406030204" pitchFamily="18" charset="0"/>
                        <a:ea typeface="+mn-ea"/>
                      </a:rPr>
                      <m:t>𝐴</m:t>
                    </m:r>
                    <m:r>
                      <a:rPr kumimoji="1" lang="en-GB" altLang="zh-CN" sz="2400" i="1" dirty="0" smtClean="0">
                        <a:latin typeface="Cambria Math" panose="02040503050406030204" pitchFamily="18" charset="0"/>
                        <a:ea typeface="+mn-ea"/>
                      </a:rPr>
                      <m:t> </m:t>
                    </m:r>
                  </m:oMath>
                </a14:m>
                <a:r>
                  <a:rPr kumimoji="1" lang="zh-CN" altLang="en-US" sz="2400" dirty="0">
                    <a:latin typeface="+mn-ea"/>
                    <a:ea typeface="+mn-ea"/>
                  </a:rPr>
                  <a:t>是上三角矩阵或下三角矩阵，则</a:t>
                </a:r>
                <a14:m>
                  <m:oMath xmlns:m="http://schemas.openxmlformats.org/officeDocument/2006/math">
                    <m:r>
                      <a:rPr kumimoji="1" lang="zh-CN" altLang="en-US" sz="2400" b="0" i="0" dirty="0" smtClean="0">
                        <a:latin typeface="Cambria Math" panose="02040503050406030204" pitchFamily="18" charset="0"/>
                        <a:ea typeface="+mn-ea"/>
                      </a:rPr>
                      <m:t> </m:t>
                    </m:r>
                    <m:r>
                      <m:rPr>
                        <m:sty m:val="p"/>
                      </m:rPr>
                      <a:rPr kumimoji="1" lang="en-GB" altLang="zh-CN" sz="2400" i="1" dirty="0" smtClean="0">
                        <a:latin typeface="Cambria Math" panose="02040503050406030204" pitchFamily="18" charset="0"/>
                        <a:ea typeface="+mn-ea"/>
                      </a:rPr>
                      <m:t>det</m:t>
                    </m:r>
                    <m:d>
                      <m:dPr>
                        <m:ctrlPr>
                          <a:rPr kumimoji="1" lang="en-GB" altLang="zh-CN" sz="2400" i="1" dirty="0" smtClean="0">
                            <a:latin typeface="Cambria Math" panose="02040503050406030204" pitchFamily="18" charset="0"/>
                            <a:ea typeface="+mn-ea"/>
                          </a:rPr>
                        </m:ctrlPr>
                      </m:dPr>
                      <m:e>
                        <m:r>
                          <a:rPr kumimoji="1" lang="en-GB" altLang="zh-CN" sz="2400" i="1" dirty="0" smtClean="0">
                            <a:latin typeface="Cambria Math" panose="02040503050406030204" pitchFamily="18" charset="0"/>
                            <a:ea typeface="+mn-ea"/>
                          </a:rPr>
                          <m:t>𝐴</m:t>
                        </m:r>
                      </m:e>
                    </m:d>
                  </m:oMath>
                </a14:m>
                <a:r>
                  <a:rPr kumimoji="1" lang="zh-CN" altLang="en-US" sz="2400" dirty="0">
                    <a:latin typeface="+mn-ea"/>
                    <a:ea typeface="+mn-ea"/>
                  </a:rPr>
                  <a:t>是其对角线元素的乘积。</a:t>
                </a:r>
              </a:p>
              <a:p>
                <a:endParaRPr kumimoji="1" lang="zh-CN" altLang="en-US" sz="2400"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ea typeface="+mj-ea"/>
              </a:rPr>
              <a:t>行列式计算</a:t>
            </a:r>
          </a:p>
        </p:txBody>
      </p:sp>
      <p:sp>
        <p:nvSpPr>
          <p:cNvPr id="3" name="内容占位符 2"/>
          <p:cNvSpPr>
            <a:spLocks noGrp="1"/>
          </p:cNvSpPr>
          <p:nvPr>
            <p:ph idx="1"/>
          </p:nvPr>
        </p:nvSpPr>
        <p:spPr/>
        <p:txBody>
          <a:bodyPr/>
          <a:lstStyle/>
          <a:p>
            <a:pPr marL="0" indent="0">
              <a:buNone/>
            </a:pPr>
            <a:r>
              <a:rPr kumimoji="1" lang="zh-CN" altLang="en-US" sz="2400" b="1" dirty="0">
                <a:latin typeface="+mn-ea"/>
                <a:ea typeface="+mn-ea"/>
              </a:rPr>
              <a:t>例：</a:t>
            </a:r>
            <a:r>
              <a:rPr kumimoji="1" lang="zh-CN" altLang="en-US" sz="2400" dirty="0">
                <a:latin typeface="+mn-ea"/>
                <a:ea typeface="+mn-ea"/>
              </a:rPr>
              <a:t>计算下列矩阵的行列式</a:t>
            </a:r>
            <a:endParaRPr kumimoji="1" lang="en-US" altLang="zh-CN" sz="2400" dirty="0">
              <a:latin typeface="+mn-ea"/>
              <a:ea typeface="+mn-ea"/>
            </a:endParaRPr>
          </a:p>
          <a:p>
            <a:pPr marL="0" indent="0">
              <a:buNone/>
            </a:pPr>
            <a:endParaRPr kumimoji="1" lang="en-US" altLang="zh-CN" sz="2400" dirty="0">
              <a:latin typeface="+mn-ea"/>
              <a:ea typeface="+mn-ea"/>
            </a:endParaRPr>
          </a:p>
          <a:p>
            <a:pPr marL="0" indent="0">
              <a:buNone/>
            </a:pPr>
            <a:endParaRPr kumimoji="1" lang="en-US" altLang="zh-CN" sz="2400" dirty="0">
              <a:latin typeface="+mn-ea"/>
              <a:ea typeface="+mn-ea"/>
            </a:endParaRPr>
          </a:p>
          <a:p>
            <a:pPr marL="0" indent="0">
              <a:buNone/>
            </a:pPr>
            <a:endParaRPr kumimoji="1" lang="en-US" altLang="zh-CN" sz="2400" dirty="0">
              <a:latin typeface="+mn-ea"/>
              <a:ea typeface="+mn-ea"/>
            </a:endParaRPr>
          </a:p>
          <a:p>
            <a:pPr marL="0" indent="0">
              <a:buNone/>
            </a:pPr>
            <a:endParaRPr kumimoji="1" lang="zh-CN" altLang="en-US" sz="2400" dirty="0">
              <a:latin typeface="+mn-ea"/>
              <a:ea typeface="+mn-ea"/>
            </a:endParaRPr>
          </a:p>
        </p:txBody>
      </p:sp>
      <p:pic>
        <p:nvPicPr>
          <p:cNvPr id="4" name="图片 3"/>
          <p:cNvPicPr>
            <a:picLocks noChangeAspect="1"/>
          </p:cNvPicPr>
          <p:nvPr/>
        </p:nvPicPr>
        <p:blipFill>
          <a:blip r:embed="rId2"/>
          <a:stretch>
            <a:fillRect/>
          </a:stretch>
        </p:blipFill>
        <p:spPr>
          <a:xfrm>
            <a:off x="1979712" y="1916832"/>
            <a:ext cx="5838486" cy="10801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ea typeface="+mj-ea"/>
              </a:rPr>
              <a:t>行列式计算</a:t>
            </a:r>
          </a:p>
        </p:txBody>
      </p:sp>
      <p:sp>
        <p:nvSpPr>
          <p:cNvPr id="3" name="内容占位符 2"/>
          <p:cNvSpPr>
            <a:spLocks noGrp="1"/>
          </p:cNvSpPr>
          <p:nvPr>
            <p:ph idx="1"/>
          </p:nvPr>
        </p:nvSpPr>
        <p:spPr/>
        <p:txBody>
          <a:bodyPr/>
          <a:lstStyle/>
          <a:p>
            <a:pPr marL="0" indent="0">
              <a:buNone/>
            </a:pPr>
            <a:r>
              <a:rPr kumimoji="1" lang="zh-CN" altLang="en-US" sz="2400" b="1" dirty="0">
                <a:latin typeface="+mn-ea"/>
                <a:ea typeface="+mn-ea"/>
              </a:rPr>
              <a:t>例：</a:t>
            </a:r>
            <a:r>
              <a:rPr kumimoji="1" lang="zh-CN" altLang="en-US" sz="2400" dirty="0">
                <a:latin typeface="+mn-ea"/>
                <a:ea typeface="+mn-ea"/>
              </a:rPr>
              <a:t>计算下列矩阵的行列式</a:t>
            </a:r>
            <a:endParaRPr kumimoji="1" lang="en-US" altLang="zh-CN" sz="2400" dirty="0">
              <a:latin typeface="+mn-ea"/>
              <a:ea typeface="+mn-ea"/>
            </a:endParaRPr>
          </a:p>
          <a:p>
            <a:pPr marL="0" indent="0">
              <a:buNone/>
            </a:pPr>
            <a:endParaRPr kumimoji="1" lang="en-US" altLang="zh-CN" sz="2400" dirty="0">
              <a:latin typeface="+mn-ea"/>
              <a:ea typeface="+mn-ea"/>
            </a:endParaRPr>
          </a:p>
          <a:p>
            <a:pPr marL="0" indent="0">
              <a:buNone/>
            </a:pPr>
            <a:endParaRPr kumimoji="1" lang="en-US" altLang="zh-CN" sz="2400" dirty="0">
              <a:latin typeface="+mn-ea"/>
              <a:ea typeface="+mn-ea"/>
            </a:endParaRPr>
          </a:p>
          <a:p>
            <a:pPr marL="0" indent="0">
              <a:buNone/>
            </a:pPr>
            <a:endParaRPr kumimoji="1" lang="en-US" altLang="zh-CN" sz="2400" dirty="0">
              <a:latin typeface="+mn-ea"/>
              <a:ea typeface="+mn-ea"/>
            </a:endParaRPr>
          </a:p>
          <a:p>
            <a:pPr marL="0" indent="0">
              <a:buNone/>
            </a:pPr>
            <a:r>
              <a:rPr kumimoji="1" lang="zh-CN" altLang="en-US" sz="2400" b="1" dirty="0">
                <a:latin typeface="+mn-ea"/>
                <a:ea typeface="+mn-ea"/>
              </a:rPr>
              <a:t>解：</a:t>
            </a:r>
            <a:r>
              <a:rPr kumimoji="1" lang="zh-CN" altLang="en-US" sz="2400" dirty="0">
                <a:latin typeface="+mn-ea"/>
                <a:ea typeface="+mn-ea"/>
              </a:rPr>
              <a:t>观察到第一个为上三角矩阵，第二个为下三角矩阵，第三个存在一行为</a:t>
            </a:r>
            <a:r>
              <a:rPr kumimoji="1" lang="en-US" altLang="zh-CN" sz="2400" dirty="0">
                <a:latin typeface="+mn-ea"/>
                <a:ea typeface="+mn-ea"/>
              </a:rPr>
              <a:t>0</a:t>
            </a:r>
            <a:r>
              <a:rPr kumimoji="1" lang="zh-CN" altLang="en-US" sz="2400" dirty="0">
                <a:latin typeface="+mn-ea"/>
                <a:ea typeface="+mn-ea"/>
              </a:rPr>
              <a:t>，因此：</a:t>
            </a:r>
          </a:p>
        </p:txBody>
      </p:sp>
      <p:pic>
        <p:nvPicPr>
          <p:cNvPr id="4" name="图片 3"/>
          <p:cNvPicPr>
            <a:picLocks noChangeAspect="1"/>
          </p:cNvPicPr>
          <p:nvPr/>
        </p:nvPicPr>
        <p:blipFill>
          <a:blip r:embed="rId2"/>
          <a:stretch>
            <a:fillRect/>
          </a:stretch>
        </p:blipFill>
        <p:spPr>
          <a:xfrm>
            <a:off x="1979712" y="1916832"/>
            <a:ext cx="5838486" cy="1080120"/>
          </a:xfrm>
          <a:prstGeom prst="rect">
            <a:avLst/>
          </a:prstGeom>
        </p:spPr>
      </p:pic>
      <p:pic>
        <p:nvPicPr>
          <p:cNvPr id="6" name="图片 5"/>
          <p:cNvPicPr>
            <a:picLocks noChangeAspect="1"/>
          </p:cNvPicPr>
          <p:nvPr/>
        </p:nvPicPr>
        <p:blipFill>
          <a:blip r:embed="rId3"/>
          <a:stretch>
            <a:fillRect/>
          </a:stretch>
        </p:blipFill>
        <p:spPr>
          <a:xfrm>
            <a:off x="2555776" y="4032274"/>
            <a:ext cx="4219798" cy="270983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ea typeface="+mj-ea"/>
              </a:rPr>
              <a:t>行变换与行列式</a:t>
            </a:r>
          </a:p>
        </p:txBody>
      </p:sp>
      <p:sp>
        <p:nvSpPr>
          <p:cNvPr id="3" name="内容占位符 2"/>
          <p:cNvSpPr>
            <a:spLocks noGrp="1"/>
          </p:cNvSpPr>
          <p:nvPr>
            <p:ph idx="1"/>
          </p:nvPr>
        </p:nvSpPr>
        <p:spPr/>
        <p:txBody>
          <a:bodyPr/>
          <a:lstStyle/>
          <a:p>
            <a:pPr>
              <a:buFont typeface="Wingdings" panose="05000000000000000000" pitchFamily="2" charset="2"/>
              <a:buChar char="Ø"/>
            </a:pPr>
            <a:endParaRPr lang="en-US" altLang="zh-CN" sz="2400" b="1" i="0" dirty="0">
              <a:solidFill>
                <a:srgbClr val="060607"/>
              </a:solidFill>
              <a:effectLst/>
              <a:latin typeface="+mn-ea"/>
              <a:ea typeface="+mn-ea"/>
            </a:endParaRPr>
          </a:p>
          <a:p>
            <a:pPr>
              <a:buFont typeface="Wingdings" panose="05000000000000000000" pitchFamily="2" charset="2"/>
              <a:buChar char="Ø"/>
            </a:pPr>
            <a:endParaRPr lang="en-US" altLang="zh-CN" sz="2400" b="1" dirty="0">
              <a:solidFill>
                <a:srgbClr val="060607"/>
              </a:solidFill>
              <a:latin typeface="+mn-ea"/>
              <a:ea typeface="+mn-ea"/>
            </a:endParaRPr>
          </a:p>
          <a:p>
            <a:pPr>
              <a:buFont typeface="Wingdings" panose="05000000000000000000" pitchFamily="2" charset="2"/>
              <a:buChar char="Ø"/>
            </a:pPr>
            <a:r>
              <a:rPr lang="zh-CN" altLang="en-US" sz="2400" b="1" i="0" dirty="0">
                <a:solidFill>
                  <a:srgbClr val="060607"/>
                </a:solidFill>
                <a:effectLst/>
                <a:latin typeface="+mn-ea"/>
                <a:ea typeface="+mn-ea"/>
              </a:rPr>
              <a:t>定理</a:t>
            </a:r>
            <a:r>
              <a:rPr lang="zh-CN" altLang="en-US" sz="2400" i="0" dirty="0">
                <a:solidFill>
                  <a:srgbClr val="060607"/>
                </a:solidFill>
                <a:effectLst/>
                <a:latin typeface="+mn-ea"/>
                <a:ea typeface="+mn-ea"/>
              </a:rPr>
              <a:t>（行列式的存在性）</a:t>
            </a:r>
            <a:r>
              <a:rPr lang="en-US" altLang="zh-CN" sz="2400" i="0" dirty="0">
                <a:solidFill>
                  <a:srgbClr val="060607"/>
                </a:solidFill>
                <a:effectLst/>
                <a:latin typeface="+mn-ea"/>
                <a:ea typeface="+mn-ea"/>
              </a:rPr>
              <a:t>.</a:t>
            </a:r>
            <a:r>
              <a:rPr lang="zh-CN" altLang="en-US" sz="2400" b="0" i="0" dirty="0">
                <a:solidFill>
                  <a:srgbClr val="060607"/>
                </a:solidFill>
                <a:effectLst/>
                <a:latin typeface="+mn-ea"/>
                <a:ea typeface="+mn-ea"/>
              </a:rPr>
              <a:t>存在唯一的一个函数，它将方阵集合映射到实数集，并且满足</a:t>
            </a:r>
            <a:r>
              <a:rPr lang="zh-CN" altLang="en-US" sz="2400" dirty="0">
                <a:solidFill>
                  <a:srgbClr val="060607"/>
                </a:solidFill>
                <a:latin typeface="+mn-ea"/>
                <a:ea typeface="+mn-ea"/>
              </a:rPr>
              <a:t>上述定义的</a:t>
            </a:r>
            <a:r>
              <a:rPr lang="zh-CN" altLang="en-US" sz="2400" b="0" i="0" dirty="0">
                <a:solidFill>
                  <a:srgbClr val="060607"/>
                </a:solidFill>
                <a:effectLst/>
                <a:latin typeface="+mn-ea"/>
                <a:ea typeface="+mn-ea"/>
              </a:rPr>
              <a:t>四个性质。</a:t>
            </a:r>
            <a:endParaRPr lang="en-US" altLang="zh-CN" sz="2400" b="0" i="0" dirty="0">
              <a:solidFill>
                <a:srgbClr val="060607"/>
              </a:solidFill>
              <a:effectLst/>
              <a:latin typeface="+mn-ea"/>
              <a:ea typeface="+mn-ea"/>
            </a:endParaRPr>
          </a:p>
          <a:p>
            <a:pPr>
              <a:buFont typeface="Wingdings" panose="05000000000000000000" pitchFamily="2" charset="2"/>
              <a:buChar char="Ø"/>
            </a:pPr>
            <a:endParaRPr lang="en-US" altLang="zh-CN" sz="2400" dirty="0">
              <a:solidFill>
                <a:srgbClr val="060607"/>
              </a:solidFill>
              <a:latin typeface="+mn-ea"/>
              <a:ea typeface="+mn-ea"/>
            </a:endParaRPr>
          </a:p>
          <a:p>
            <a:pPr>
              <a:buFont typeface="Wingdings" panose="05000000000000000000" pitchFamily="2" charset="2"/>
              <a:buChar char="Ø"/>
            </a:pPr>
            <a:endParaRPr lang="en-US" altLang="zh-CN" sz="2400" b="0" i="0" dirty="0">
              <a:solidFill>
                <a:srgbClr val="060607"/>
              </a:solidFill>
              <a:effectLst/>
              <a:latin typeface="+mn-ea"/>
              <a:ea typeface="+mn-ea"/>
            </a:endParaRPr>
          </a:p>
          <a:p>
            <a:pPr>
              <a:buFont typeface="Wingdings" panose="05000000000000000000" pitchFamily="2" charset="2"/>
              <a:buChar char="Ø"/>
            </a:pPr>
            <a:endParaRPr lang="en-US" altLang="zh-CN" sz="2400" dirty="0">
              <a:solidFill>
                <a:srgbClr val="060607"/>
              </a:solidFill>
              <a:latin typeface="+mn-ea"/>
              <a:ea typeface="+mn-ea"/>
            </a:endParaRPr>
          </a:p>
          <a:p>
            <a:pPr>
              <a:buFont typeface="Wingdings" panose="05000000000000000000" pitchFamily="2" charset="2"/>
              <a:buChar char="Ø"/>
            </a:pPr>
            <a:r>
              <a:rPr lang="zh-CN" altLang="en-US" sz="2400" b="0" i="0" dirty="0">
                <a:solidFill>
                  <a:srgbClr val="060607"/>
                </a:solidFill>
                <a:effectLst/>
                <a:latin typeface="+mn-ea"/>
                <a:ea typeface="+mn-ea"/>
              </a:rPr>
              <a:t>无论进行何种顺序行操作，计算出的行列式值总是相同的</a:t>
            </a:r>
            <a:endParaRPr lang="en-US" altLang="zh-CN" sz="2400" b="0" i="0" dirty="0">
              <a:solidFill>
                <a:srgbClr val="060607"/>
              </a:solidFill>
              <a:effectLst/>
              <a:latin typeface="+mn-ea"/>
              <a:ea typeface="+mn-ea"/>
            </a:endParaRPr>
          </a:p>
          <a:p>
            <a:pPr algn="l"/>
            <a:endParaRPr lang="en-US" altLang="zh-CN" sz="2400" dirty="0">
              <a:solidFill>
                <a:srgbClr val="060607"/>
              </a:solidFill>
              <a:latin typeface="+mn-ea"/>
              <a:ea typeface="+mn-ea"/>
            </a:endParaRPr>
          </a:p>
          <a:p>
            <a:pPr algn="l"/>
            <a:endParaRPr lang="zh-CN" altLang="en-US" sz="2400" b="0" i="0" dirty="0">
              <a:solidFill>
                <a:srgbClr val="060607"/>
              </a:solidFill>
              <a:effectLst/>
              <a:latin typeface="+mn-ea"/>
              <a:ea typeface="+mn-ea"/>
            </a:endParaRPr>
          </a:p>
          <a:p>
            <a:pPr marL="0" indent="0">
              <a:buNone/>
            </a:pPr>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 calcmode="lin" valueType="num">
                                      <p:cBhvr additive="base">
                                        <p:cTn id="1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ea typeface="+mj-ea"/>
              </a:rPr>
              <a:t>行列式历史</a:t>
            </a:r>
          </a:p>
        </p:txBody>
      </p:sp>
      <mc:AlternateContent xmlns:mc="http://schemas.openxmlformats.org/markup-compatibility/2006" xmlns:a14="http://schemas.microsoft.com/office/drawing/2010/main">
        <mc:Choice Requires="a14">
          <p:sp>
            <p:nvSpPr>
              <p:cNvPr id="3" name="文本框 2"/>
              <p:cNvSpPr txBox="1"/>
              <p:nvPr/>
            </p:nvSpPr>
            <p:spPr>
              <a:xfrm>
                <a:off x="637540" y="1182914"/>
                <a:ext cx="7868920" cy="4827905"/>
              </a:xfrm>
              <a:prstGeom prst="rect">
                <a:avLst/>
              </a:prstGeom>
              <a:noFill/>
            </p:spPr>
            <p:txBody>
              <a:bodyPr wrap="square" rtlCol="0">
                <a:noAutofit/>
              </a:bodyPr>
              <a:lstStyle/>
              <a:p>
                <a:r>
                  <a:rPr lang="zh-CN" altLang="en-US" sz="2000" b="0" dirty="0"/>
                  <a:t>对于方程组</a:t>
                </a:r>
              </a:p>
              <a:p>
                <a:pPr/>
                <a14:m>
                  <m:oMathPara xmlns:m="http://schemas.openxmlformats.org/officeDocument/2006/math">
                    <m:oMathParaPr>
                      <m:jc m:val="centerGroup"/>
                    </m:oMathParaPr>
                    <m:oMath xmlns:m="http://schemas.openxmlformats.org/officeDocument/2006/math">
                      <m:d>
                        <m:dPr>
                          <m:begChr m:val="{"/>
                          <m:endChr m:val=""/>
                          <m:ctrlPr>
                            <a:rPr lang="en-US" altLang="zh-CN" sz="2000" b="0" i="1">
                              <a:latin typeface="Cambria Math" panose="02040503050406030204" pitchFamily="18" charset="0"/>
                              <a:cs typeface="Cambria Math" panose="02040503050406030204" pitchFamily="18" charset="0"/>
                            </a:rPr>
                          </m:ctrlPr>
                        </m:dPr>
                        <m:e>
                          <m:eqArr>
                            <m:eqArrPr>
                              <m:ctrlPr>
                                <a:rPr lang="en-US" altLang="zh-CN" sz="2000" b="0" i="1">
                                  <a:latin typeface="Cambria Math" panose="02040503050406030204" pitchFamily="18" charset="0"/>
                                  <a:cs typeface="Cambria Math" panose="02040503050406030204" pitchFamily="18" charset="0"/>
                                </a:rPr>
                              </m:ctrlPr>
                            </m:eqArrPr>
                            <m:e>
                              <m:sSub>
                                <m:sSubPr>
                                  <m:ctrlPr>
                                    <a:rPr lang="en-US" altLang="zh-CN" sz="2000" b="0" i="1">
                                      <a:latin typeface="Cambria Math" panose="02040503050406030204" pitchFamily="18" charset="0"/>
                                      <a:cs typeface="Cambria Math" panose="02040503050406030204" pitchFamily="18" charset="0"/>
                                    </a:rPr>
                                  </m:ctrlPr>
                                </m:sSubPr>
                                <m:e>
                                  <m:r>
                                    <a:rPr lang="en-US" altLang="zh-CN" sz="2000" b="0" i="1">
                                      <a:latin typeface="Cambria Math" panose="02040503050406030204" pitchFamily="18" charset="0"/>
                                      <a:cs typeface="Cambria Math" panose="02040503050406030204" pitchFamily="18" charset="0"/>
                                    </a:rPr>
                                    <m:t>𝑎</m:t>
                                  </m:r>
                                </m:e>
                                <m:sub>
                                  <m:r>
                                    <a:rPr lang="en-US" altLang="zh-CN" sz="2000" b="0" i="1">
                                      <a:latin typeface="Cambria Math" panose="02040503050406030204" pitchFamily="18" charset="0"/>
                                      <a:cs typeface="Cambria Math" panose="02040503050406030204" pitchFamily="18" charset="0"/>
                                    </a:rPr>
                                    <m:t>11</m:t>
                                  </m:r>
                                </m:sub>
                              </m:sSub>
                              <m:sSub>
                                <m:sSubPr>
                                  <m:ctrlPr>
                                    <a:rPr lang="en-US" altLang="zh-CN" sz="2000" b="0" i="1">
                                      <a:latin typeface="Cambria Math" panose="02040503050406030204" pitchFamily="18" charset="0"/>
                                      <a:cs typeface="Cambria Math" panose="02040503050406030204" pitchFamily="18" charset="0"/>
                                    </a:rPr>
                                  </m:ctrlPr>
                                </m:sSubPr>
                                <m:e>
                                  <m:r>
                                    <a:rPr lang="en-US" altLang="zh-CN" sz="2000" b="0" i="1">
                                      <a:latin typeface="Cambria Math" panose="02040503050406030204" pitchFamily="18" charset="0"/>
                                      <a:cs typeface="Cambria Math" panose="02040503050406030204" pitchFamily="18" charset="0"/>
                                    </a:rPr>
                                    <m:t>𝑥</m:t>
                                  </m:r>
                                </m:e>
                                <m:sub>
                                  <m:r>
                                    <a:rPr lang="en-US" altLang="zh-CN" sz="2000" b="0" i="1">
                                      <a:latin typeface="Cambria Math" panose="02040503050406030204" pitchFamily="18" charset="0"/>
                                      <a:cs typeface="Cambria Math" panose="02040503050406030204" pitchFamily="18" charset="0"/>
                                    </a:rPr>
                                    <m:t>1</m:t>
                                  </m:r>
                                </m:sub>
                              </m:sSub>
                              <m:r>
                                <a:rPr lang="en-US" altLang="zh-CN" sz="2000" b="0" i="1">
                                  <a:latin typeface="Cambria Math" panose="02040503050406030204" pitchFamily="18" charset="0"/>
                                  <a:cs typeface="Cambria Math" panose="02040503050406030204" pitchFamily="18" charset="0"/>
                                </a:rPr>
                                <m:t>+</m:t>
                              </m:r>
                              <m:sSub>
                                <m:sSubPr>
                                  <m:ctrlPr>
                                    <a:rPr lang="en-US" altLang="zh-CN" sz="2000" b="0" i="1">
                                      <a:latin typeface="Cambria Math" panose="02040503050406030204" pitchFamily="18" charset="0"/>
                                      <a:cs typeface="Cambria Math" panose="02040503050406030204" pitchFamily="18" charset="0"/>
                                    </a:rPr>
                                  </m:ctrlPr>
                                </m:sSubPr>
                                <m:e>
                                  <m:r>
                                    <a:rPr lang="en-US" altLang="zh-CN" sz="2000" b="0" i="1">
                                      <a:latin typeface="Cambria Math" panose="02040503050406030204" pitchFamily="18" charset="0"/>
                                      <a:cs typeface="Cambria Math" panose="02040503050406030204" pitchFamily="18" charset="0"/>
                                    </a:rPr>
                                    <m:t>𝑎</m:t>
                                  </m:r>
                                </m:e>
                                <m:sub>
                                  <m:r>
                                    <a:rPr lang="en-US" altLang="zh-CN" sz="2000" b="0" i="1">
                                      <a:latin typeface="Cambria Math" panose="02040503050406030204" pitchFamily="18" charset="0"/>
                                      <a:cs typeface="Cambria Math" panose="02040503050406030204" pitchFamily="18" charset="0"/>
                                    </a:rPr>
                                    <m:t>12</m:t>
                                  </m:r>
                                </m:sub>
                              </m:sSub>
                              <m:sSub>
                                <m:sSubPr>
                                  <m:ctrlPr>
                                    <a:rPr lang="en-US" altLang="zh-CN" sz="2000" b="0" i="1">
                                      <a:latin typeface="Cambria Math" panose="02040503050406030204" pitchFamily="18" charset="0"/>
                                      <a:cs typeface="Cambria Math" panose="02040503050406030204" pitchFamily="18" charset="0"/>
                                    </a:rPr>
                                  </m:ctrlPr>
                                </m:sSubPr>
                                <m:e>
                                  <m:r>
                                    <a:rPr lang="en-US" altLang="zh-CN" sz="2000" b="0" i="1">
                                      <a:latin typeface="Cambria Math" panose="02040503050406030204" pitchFamily="18" charset="0"/>
                                      <a:cs typeface="Cambria Math" panose="02040503050406030204" pitchFamily="18" charset="0"/>
                                    </a:rPr>
                                    <m:t>𝑥</m:t>
                                  </m:r>
                                </m:e>
                                <m:sub>
                                  <m:r>
                                    <a:rPr lang="en-US" altLang="zh-CN" sz="2000" b="0" i="1">
                                      <a:latin typeface="Cambria Math" panose="02040503050406030204" pitchFamily="18" charset="0"/>
                                      <a:cs typeface="Cambria Math" panose="02040503050406030204" pitchFamily="18" charset="0"/>
                                    </a:rPr>
                                    <m:t>2</m:t>
                                  </m:r>
                                </m:sub>
                              </m:sSub>
                              <m:r>
                                <a:rPr lang="en-US" altLang="zh-CN" sz="2000" b="0" i="1">
                                  <a:latin typeface="Cambria Math" panose="02040503050406030204" pitchFamily="18" charset="0"/>
                                  <a:cs typeface="Cambria Math" panose="02040503050406030204" pitchFamily="18" charset="0"/>
                                </a:rPr>
                                <m:t>=</m:t>
                              </m:r>
                              <m:sSub>
                                <m:sSubPr>
                                  <m:ctrlPr>
                                    <a:rPr lang="en-US" altLang="zh-CN" sz="2000" b="0" i="1">
                                      <a:latin typeface="Cambria Math" panose="02040503050406030204" pitchFamily="18" charset="0"/>
                                      <a:cs typeface="Cambria Math" panose="02040503050406030204" pitchFamily="18" charset="0"/>
                                    </a:rPr>
                                  </m:ctrlPr>
                                </m:sSubPr>
                                <m:e>
                                  <m:r>
                                    <a:rPr lang="en-US" altLang="zh-CN" sz="2000" b="0" i="1">
                                      <a:latin typeface="Cambria Math" panose="02040503050406030204" pitchFamily="18" charset="0"/>
                                      <a:cs typeface="Cambria Math" panose="02040503050406030204" pitchFamily="18" charset="0"/>
                                    </a:rPr>
                                    <m:t>𝑏</m:t>
                                  </m:r>
                                </m:e>
                                <m:sub>
                                  <m:r>
                                    <a:rPr lang="en-US" altLang="zh-CN" sz="2000" b="0" i="1">
                                      <a:latin typeface="Cambria Math" panose="02040503050406030204" pitchFamily="18" charset="0"/>
                                      <a:cs typeface="Cambria Math" panose="02040503050406030204" pitchFamily="18" charset="0"/>
                                    </a:rPr>
                                    <m:t>1</m:t>
                                  </m:r>
                                </m:sub>
                              </m:sSub>
                            </m:e>
                            <m:e>
                              <m:sSub>
                                <m:sSubPr>
                                  <m:ctrlPr>
                                    <a:rPr lang="en-US" altLang="zh-CN" sz="2000" b="0" i="1">
                                      <a:latin typeface="Cambria Math" panose="02040503050406030204" pitchFamily="18" charset="0"/>
                                      <a:cs typeface="Cambria Math" panose="02040503050406030204" pitchFamily="18" charset="0"/>
                                    </a:rPr>
                                  </m:ctrlPr>
                                </m:sSubPr>
                                <m:e>
                                  <m:r>
                                    <a:rPr lang="en-US" altLang="zh-CN" sz="2000" b="0" i="1">
                                      <a:latin typeface="Cambria Math" panose="02040503050406030204" pitchFamily="18" charset="0"/>
                                      <a:cs typeface="Cambria Math" panose="02040503050406030204" pitchFamily="18" charset="0"/>
                                    </a:rPr>
                                    <m:t>𝑎</m:t>
                                  </m:r>
                                </m:e>
                                <m:sub>
                                  <m:r>
                                    <a:rPr lang="en-US" altLang="zh-CN" sz="2000" b="0" i="1">
                                      <a:latin typeface="Cambria Math" panose="02040503050406030204" pitchFamily="18" charset="0"/>
                                      <a:cs typeface="Cambria Math" panose="02040503050406030204" pitchFamily="18" charset="0"/>
                                    </a:rPr>
                                    <m:t>21</m:t>
                                  </m:r>
                                </m:sub>
                              </m:sSub>
                              <m:sSub>
                                <m:sSubPr>
                                  <m:ctrlPr>
                                    <a:rPr lang="en-US" altLang="zh-CN" sz="2000" b="0" i="1">
                                      <a:latin typeface="Cambria Math" panose="02040503050406030204" pitchFamily="18" charset="0"/>
                                      <a:cs typeface="Cambria Math" panose="02040503050406030204" pitchFamily="18" charset="0"/>
                                    </a:rPr>
                                  </m:ctrlPr>
                                </m:sSubPr>
                                <m:e>
                                  <m:r>
                                    <a:rPr lang="en-US" altLang="zh-CN" sz="2000" b="0" i="1">
                                      <a:latin typeface="Cambria Math" panose="02040503050406030204" pitchFamily="18" charset="0"/>
                                      <a:cs typeface="Cambria Math" panose="02040503050406030204" pitchFamily="18" charset="0"/>
                                    </a:rPr>
                                    <m:t>𝑥</m:t>
                                  </m:r>
                                </m:e>
                                <m:sub>
                                  <m:r>
                                    <a:rPr lang="en-US" altLang="zh-CN" sz="2000" b="0" i="1">
                                      <a:latin typeface="Cambria Math" panose="02040503050406030204" pitchFamily="18" charset="0"/>
                                      <a:cs typeface="Cambria Math" panose="02040503050406030204" pitchFamily="18" charset="0"/>
                                    </a:rPr>
                                    <m:t>1</m:t>
                                  </m:r>
                                </m:sub>
                              </m:sSub>
                              <m:r>
                                <a:rPr lang="en-US" altLang="zh-CN" sz="2000" b="0" i="1">
                                  <a:latin typeface="Cambria Math" panose="02040503050406030204" pitchFamily="18" charset="0"/>
                                  <a:cs typeface="Cambria Math" panose="02040503050406030204" pitchFamily="18" charset="0"/>
                                </a:rPr>
                                <m:t>+</m:t>
                              </m:r>
                              <m:sSub>
                                <m:sSubPr>
                                  <m:ctrlPr>
                                    <a:rPr lang="en-US" altLang="zh-CN" sz="2000" b="0" i="1">
                                      <a:latin typeface="Cambria Math" panose="02040503050406030204" pitchFamily="18" charset="0"/>
                                      <a:cs typeface="Cambria Math" panose="02040503050406030204" pitchFamily="18" charset="0"/>
                                    </a:rPr>
                                  </m:ctrlPr>
                                </m:sSubPr>
                                <m:e>
                                  <m:r>
                                    <a:rPr lang="en-US" altLang="zh-CN" sz="2000" b="0" i="1">
                                      <a:latin typeface="Cambria Math" panose="02040503050406030204" pitchFamily="18" charset="0"/>
                                      <a:cs typeface="Cambria Math" panose="02040503050406030204" pitchFamily="18" charset="0"/>
                                    </a:rPr>
                                    <m:t>𝑎</m:t>
                                  </m:r>
                                </m:e>
                                <m:sub>
                                  <m:r>
                                    <a:rPr lang="en-US" altLang="zh-CN" sz="2000" b="0" i="1">
                                      <a:latin typeface="Cambria Math" panose="02040503050406030204" pitchFamily="18" charset="0"/>
                                      <a:cs typeface="Cambria Math" panose="02040503050406030204" pitchFamily="18" charset="0"/>
                                    </a:rPr>
                                    <m:t>22</m:t>
                                  </m:r>
                                </m:sub>
                              </m:sSub>
                              <m:sSub>
                                <m:sSubPr>
                                  <m:ctrlPr>
                                    <a:rPr lang="en-US" altLang="zh-CN" sz="2000" b="0" i="1">
                                      <a:latin typeface="Cambria Math" panose="02040503050406030204" pitchFamily="18" charset="0"/>
                                      <a:cs typeface="Cambria Math" panose="02040503050406030204" pitchFamily="18" charset="0"/>
                                    </a:rPr>
                                  </m:ctrlPr>
                                </m:sSubPr>
                                <m:e>
                                  <m:r>
                                    <a:rPr lang="en-US" altLang="zh-CN" sz="2000" b="0" i="1">
                                      <a:latin typeface="Cambria Math" panose="02040503050406030204" pitchFamily="18" charset="0"/>
                                      <a:cs typeface="Cambria Math" panose="02040503050406030204" pitchFamily="18" charset="0"/>
                                    </a:rPr>
                                    <m:t>𝑥</m:t>
                                  </m:r>
                                </m:e>
                                <m:sub>
                                  <m:r>
                                    <a:rPr lang="en-US" altLang="zh-CN" sz="2000" b="0" i="1">
                                      <a:latin typeface="Cambria Math" panose="02040503050406030204" pitchFamily="18" charset="0"/>
                                      <a:cs typeface="Cambria Math" panose="02040503050406030204" pitchFamily="18" charset="0"/>
                                    </a:rPr>
                                    <m:t>2</m:t>
                                  </m:r>
                                </m:sub>
                              </m:sSub>
                              <m:r>
                                <a:rPr lang="en-US" altLang="zh-CN" sz="2000" b="0" i="1">
                                  <a:latin typeface="Cambria Math" panose="02040503050406030204" pitchFamily="18" charset="0"/>
                                  <a:cs typeface="Cambria Math" panose="02040503050406030204" pitchFamily="18" charset="0"/>
                                </a:rPr>
                                <m:t>=</m:t>
                              </m:r>
                              <m:sSub>
                                <m:sSubPr>
                                  <m:ctrlPr>
                                    <a:rPr lang="en-US" altLang="zh-CN" sz="2000" b="0" i="1">
                                      <a:latin typeface="Cambria Math" panose="02040503050406030204" pitchFamily="18" charset="0"/>
                                      <a:cs typeface="Cambria Math" panose="02040503050406030204" pitchFamily="18" charset="0"/>
                                    </a:rPr>
                                  </m:ctrlPr>
                                </m:sSubPr>
                                <m:e>
                                  <m:r>
                                    <a:rPr lang="en-US" altLang="zh-CN" sz="2000" b="0" i="1">
                                      <a:latin typeface="Cambria Math" panose="02040503050406030204" pitchFamily="18" charset="0"/>
                                      <a:cs typeface="Cambria Math" panose="02040503050406030204" pitchFamily="18" charset="0"/>
                                    </a:rPr>
                                    <m:t>𝑏</m:t>
                                  </m:r>
                                </m:e>
                                <m:sub>
                                  <m:r>
                                    <a:rPr lang="en-US" altLang="zh-CN" sz="2000" b="0" i="1">
                                      <a:latin typeface="Cambria Math" panose="02040503050406030204" pitchFamily="18" charset="0"/>
                                      <a:cs typeface="Cambria Math" panose="02040503050406030204" pitchFamily="18" charset="0"/>
                                    </a:rPr>
                                    <m:t>2</m:t>
                                  </m:r>
                                </m:sub>
                              </m:sSub>
                            </m:e>
                          </m:eqArr>
                        </m:e>
                      </m:d>
                    </m:oMath>
                  </m:oMathPara>
                </a14:m>
                <a:endParaRPr lang="en-US" altLang="zh-CN" sz="2000" b="0" i="1" dirty="0"/>
              </a:p>
              <a:p>
                <a:r>
                  <a:rPr lang="zh-CN" altLang="en-US" sz="2000" b="0" dirty="0"/>
                  <a:t>当</a:t>
                </a:r>
                <a14:m>
                  <m:oMath xmlns:m="http://schemas.openxmlformats.org/officeDocument/2006/math">
                    <m:sSub>
                      <m:sSubPr>
                        <m:ctrlPr>
                          <a:rPr lang="en-US" altLang="zh-CN" sz="2000" b="0" i="1">
                            <a:latin typeface="Cambria Math" panose="02040503050406030204" pitchFamily="18" charset="0"/>
                            <a:cs typeface="Cambria Math" panose="02040503050406030204" pitchFamily="18" charset="0"/>
                          </a:rPr>
                        </m:ctrlPr>
                      </m:sSubPr>
                      <m:e>
                        <m:r>
                          <m:rPr>
                            <m:sty m:val="p"/>
                          </m:rPr>
                          <a:rPr lang="en-US" altLang="zh-CN" sz="2000" b="0">
                            <a:latin typeface="Cambria Math" panose="02040503050406030204" pitchFamily="18" charset="0"/>
                            <a:cs typeface="Cambria Math" panose="02040503050406030204" pitchFamily="18" charset="0"/>
                          </a:rPr>
                          <m:t>a</m:t>
                        </m:r>
                      </m:e>
                      <m:sub>
                        <m:r>
                          <a:rPr lang="en-US" altLang="zh-CN" sz="2000" b="0">
                            <a:latin typeface="Cambria Math" panose="02040503050406030204" pitchFamily="18" charset="0"/>
                            <a:cs typeface="Cambria Math" panose="02040503050406030204" pitchFamily="18" charset="0"/>
                          </a:rPr>
                          <m:t>11</m:t>
                        </m:r>
                      </m:sub>
                    </m:sSub>
                    <m:sSub>
                      <m:sSubPr>
                        <m:ctrlPr>
                          <a:rPr lang="en-US" altLang="zh-CN" sz="2000" b="0" i="1">
                            <a:latin typeface="Cambria Math" panose="02040503050406030204" pitchFamily="18" charset="0"/>
                            <a:cs typeface="Cambria Math" panose="02040503050406030204" pitchFamily="18" charset="0"/>
                          </a:rPr>
                        </m:ctrlPr>
                      </m:sSubPr>
                      <m:e>
                        <m:r>
                          <m:rPr>
                            <m:sty m:val="p"/>
                          </m:rPr>
                          <a:rPr lang="en-US" altLang="zh-CN" sz="2000" b="0">
                            <a:latin typeface="Cambria Math" panose="02040503050406030204" pitchFamily="18" charset="0"/>
                            <a:cs typeface="Cambria Math" panose="02040503050406030204" pitchFamily="18" charset="0"/>
                          </a:rPr>
                          <m:t>a</m:t>
                        </m:r>
                      </m:e>
                      <m:sub>
                        <m:r>
                          <a:rPr lang="en-US" altLang="zh-CN" sz="2000" b="0">
                            <a:latin typeface="Cambria Math" panose="02040503050406030204" pitchFamily="18" charset="0"/>
                            <a:cs typeface="Cambria Math" panose="02040503050406030204" pitchFamily="18" charset="0"/>
                          </a:rPr>
                          <m:t>22</m:t>
                        </m:r>
                      </m:sub>
                    </m:sSub>
                    <m:r>
                      <a:rPr lang="en-US" altLang="zh-CN" sz="2000" b="0">
                        <a:latin typeface="Cambria Math" panose="02040503050406030204" pitchFamily="18" charset="0"/>
                        <a:cs typeface="Cambria Math" panose="02040503050406030204" pitchFamily="18" charset="0"/>
                      </a:rPr>
                      <m:t>−</m:t>
                    </m:r>
                    <m:sSub>
                      <m:sSubPr>
                        <m:ctrlPr>
                          <a:rPr lang="en-US" altLang="zh-CN" sz="2000" b="0" i="1">
                            <a:latin typeface="Cambria Math" panose="02040503050406030204" pitchFamily="18" charset="0"/>
                            <a:cs typeface="Cambria Math" panose="02040503050406030204" pitchFamily="18" charset="0"/>
                          </a:rPr>
                        </m:ctrlPr>
                      </m:sSubPr>
                      <m:e>
                        <m:r>
                          <m:rPr>
                            <m:sty m:val="p"/>
                          </m:rPr>
                          <a:rPr lang="en-US" altLang="zh-CN" sz="2000" b="0">
                            <a:latin typeface="Cambria Math" panose="02040503050406030204" pitchFamily="18" charset="0"/>
                            <a:cs typeface="Cambria Math" panose="02040503050406030204" pitchFamily="18" charset="0"/>
                          </a:rPr>
                          <m:t>a</m:t>
                        </m:r>
                      </m:e>
                      <m:sub>
                        <m:r>
                          <a:rPr lang="en-US" altLang="zh-CN" sz="2000" b="0">
                            <a:latin typeface="Cambria Math" panose="02040503050406030204" pitchFamily="18" charset="0"/>
                            <a:cs typeface="Cambria Math" panose="02040503050406030204" pitchFamily="18" charset="0"/>
                          </a:rPr>
                          <m:t>21</m:t>
                        </m:r>
                      </m:sub>
                    </m:sSub>
                    <m:sSub>
                      <m:sSubPr>
                        <m:ctrlPr>
                          <a:rPr lang="en-US" altLang="zh-CN" sz="2000" b="0" i="1">
                            <a:latin typeface="Cambria Math" panose="02040503050406030204" pitchFamily="18" charset="0"/>
                            <a:cs typeface="Cambria Math" panose="02040503050406030204" pitchFamily="18" charset="0"/>
                          </a:rPr>
                        </m:ctrlPr>
                      </m:sSubPr>
                      <m:e>
                        <m:r>
                          <m:rPr>
                            <m:sty m:val="p"/>
                          </m:rPr>
                          <a:rPr lang="en-US" altLang="zh-CN" sz="2000" b="0">
                            <a:latin typeface="Cambria Math" panose="02040503050406030204" pitchFamily="18" charset="0"/>
                            <a:cs typeface="Cambria Math" panose="02040503050406030204" pitchFamily="18" charset="0"/>
                          </a:rPr>
                          <m:t>a</m:t>
                        </m:r>
                      </m:e>
                      <m:sub>
                        <m:r>
                          <a:rPr lang="en-US" altLang="zh-CN" sz="2000" b="0">
                            <a:latin typeface="Cambria Math" panose="02040503050406030204" pitchFamily="18" charset="0"/>
                            <a:cs typeface="Cambria Math" panose="02040503050406030204" pitchFamily="18" charset="0"/>
                          </a:rPr>
                          <m:t>12</m:t>
                        </m:r>
                      </m:sub>
                    </m:sSub>
                    <m:r>
                      <a:rPr lang="en-US" altLang="zh-CN" sz="2000" b="0">
                        <a:latin typeface="Cambria Math" panose="02040503050406030204" pitchFamily="18" charset="0"/>
                        <a:cs typeface="Cambria Math" panose="02040503050406030204" pitchFamily="18" charset="0"/>
                      </a:rPr>
                      <m:t>≠0</m:t>
                    </m:r>
                  </m:oMath>
                </a14:m>
                <a:r>
                  <a:rPr lang="zh-CN" altLang="en-US" sz="2000" b="0" dirty="0">
                    <a:latin typeface="Cambria Math" panose="02040503050406030204" pitchFamily="18" charset="0"/>
                    <a:cs typeface="Cambria Math" panose="02040503050406030204" pitchFamily="18" charset="0"/>
                  </a:rPr>
                  <a:t>时，方程组有唯一的解，其解为</a:t>
                </a:r>
              </a:p>
              <a:p>
                <a:pPr/>
                <a14:m>
                  <m:oMathPara xmlns:m="http://schemas.openxmlformats.org/officeDocument/2006/math">
                    <m:oMathParaPr>
                      <m:jc m:val="centerGroup"/>
                    </m:oMathParaPr>
                    <m:oMath xmlns:m="http://schemas.openxmlformats.org/officeDocument/2006/math">
                      <m:sSub>
                        <m:sSubPr>
                          <m:ctrlPr>
                            <a:rPr lang="en-US" altLang="zh-CN" sz="2000" b="0" i="1">
                              <a:latin typeface="Cambria Math" panose="02040503050406030204" pitchFamily="18" charset="0"/>
                              <a:cs typeface="Cambria Math" panose="02040503050406030204" pitchFamily="18" charset="0"/>
                            </a:rPr>
                          </m:ctrlPr>
                        </m:sSubPr>
                        <m:e>
                          <m:r>
                            <a:rPr lang="en-US" altLang="zh-CN" sz="2000" b="0" i="1">
                              <a:latin typeface="Cambria Math" panose="02040503050406030204" pitchFamily="18" charset="0"/>
                              <a:cs typeface="Cambria Math" panose="02040503050406030204" pitchFamily="18" charset="0"/>
                            </a:rPr>
                            <m:t>𝑥</m:t>
                          </m:r>
                        </m:e>
                        <m:sub>
                          <m:r>
                            <a:rPr lang="en-US" altLang="zh-CN" sz="2000" b="0" i="1">
                              <a:latin typeface="Cambria Math" panose="02040503050406030204" pitchFamily="18" charset="0"/>
                              <a:cs typeface="Cambria Math" panose="02040503050406030204" pitchFamily="18" charset="0"/>
                            </a:rPr>
                            <m:t>1</m:t>
                          </m:r>
                        </m:sub>
                      </m:sSub>
                      <m:r>
                        <a:rPr lang="en-US" altLang="zh-CN" sz="2000" b="0" i="1">
                          <a:latin typeface="Cambria Math" panose="02040503050406030204" pitchFamily="18" charset="0"/>
                          <a:cs typeface="Cambria Math" panose="02040503050406030204" pitchFamily="18" charset="0"/>
                        </a:rPr>
                        <m:t>=</m:t>
                      </m:r>
                      <m:f>
                        <m:fPr>
                          <m:ctrlPr>
                            <a:rPr lang="en-US" altLang="zh-CN" sz="2000" b="0" i="1">
                              <a:latin typeface="Cambria Math" panose="02040503050406030204" pitchFamily="18" charset="0"/>
                              <a:cs typeface="Cambria Math" panose="02040503050406030204" pitchFamily="18" charset="0"/>
                            </a:rPr>
                          </m:ctrlPr>
                        </m:fPr>
                        <m:num>
                          <m:sSub>
                            <m:sSubPr>
                              <m:ctrlPr>
                                <a:rPr lang="en-US" altLang="zh-CN" sz="2000" b="0" i="1">
                                  <a:latin typeface="Cambria Math" panose="02040503050406030204" pitchFamily="18" charset="0"/>
                                  <a:cs typeface="Cambria Math" panose="02040503050406030204" pitchFamily="18" charset="0"/>
                                </a:rPr>
                              </m:ctrlPr>
                            </m:sSubPr>
                            <m:e>
                              <m:r>
                                <a:rPr lang="en-US" altLang="zh-CN" sz="2000" b="0" i="1">
                                  <a:latin typeface="Cambria Math" panose="02040503050406030204" pitchFamily="18" charset="0"/>
                                  <a:cs typeface="Cambria Math" panose="02040503050406030204" pitchFamily="18" charset="0"/>
                                </a:rPr>
                                <m:t>𝑏</m:t>
                              </m:r>
                            </m:e>
                            <m:sub>
                              <m:r>
                                <a:rPr lang="en-US" altLang="zh-CN" sz="2000" b="0" i="1">
                                  <a:latin typeface="Cambria Math" panose="02040503050406030204" pitchFamily="18" charset="0"/>
                                  <a:cs typeface="Cambria Math" panose="02040503050406030204" pitchFamily="18" charset="0"/>
                                </a:rPr>
                                <m:t>1</m:t>
                              </m:r>
                            </m:sub>
                          </m:sSub>
                          <m:sSub>
                            <m:sSubPr>
                              <m:ctrlPr>
                                <a:rPr lang="en-US" altLang="zh-CN" sz="2000" b="0" i="1">
                                  <a:latin typeface="Cambria Math" panose="02040503050406030204" pitchFamily="18" charset="0"/>
                                  <a:cs typeface="Cambria Math" panose="02040503050406030204" pitchFamily="18" charset="0"/>
                                </a:rPr>
                              </m:ctrlPr>
                            </m:sSubPr>
                            <m:e>
                              <m:r>
                                <a:rPr lang="en-US" altLang="zh-CN" sz="2000" b="0" i="1">
                                  <a:latin typeface="Cambria Math" panose="02040503050406030204" pitchFamily="18" charset="0"/>
                                  <a:cs typeface="Cambria Math" panose="02040503050406030204" pitchFamily="18" charset="0"/>
                                </a:rPr>
                                <m:t>𝑎</m:t>
                              </m:r>
                            </m:e>
                            <m:sub>
                              <m:r>
                                <a:rPr lang="en-US" altLang="zh-CN" sz="2000" b="0" i="1">
                                  <a:latin typeface="Cambria Math" panose="02040503050406030204" pitchFamily="18" charset="0"/>
                                  <a:cs typeface="Cambria Math" panose="02040503050406030204" pitchFamily="18" charset="0"/>
                                </a:rPr>
                                <m:t>22</m:t>
                              </m:r>
                            </m:sub>
                          </m:sSub>
                          <m:r>
                            <a:rPr lang="en-US" altLang="zh-CN" sz="2000" b="0" i="1">
                              <a:latin typeface="Cambria Math" panose="02040503050406030204" pitchFamily="18" charset="0"/>
                              <a:cs typeface="Cambria Math" panose="02040503050406030204" pitchFamily="18" charset="0"/>
                            </a:rPr>
                            <m:t>−</m:t>
                          </m:r>
                          <m:sSub>
                            <m:sSubPr>
                              <m:ctrlPr>
                                <a:rPr lang="en-US" altLang="zh-CN" sz="2000" b="0" i="1">
                                  <a:latin typeface="Cambria Math" panose="02040503050406030204" pitchFamily="18" charset="0"/>
                                  <a:cs typeface="Cambria Math" panose="02040503050406030204" pitchFamily="18" charset="0"/>
                                </a:rPr>
                              </m:ctrlPr>
                            </m:sSubPr>
                            <m:e>
                              <m:r>
                                <a:rPr lang="en-US" altLang="zh-CN" sz="2000" b="0" i="1">
                                  <a:latin typeface="Cambria Math" panose="02040503050406030204" pitchFamily="18" charset="0"/>
                                  <a:cs typeface="Cambria Math" panose="02040503050406030204" pitchFamily="18" charset="0"/>
                                </a:rPr>
                                <m:t>𝑏</m:t>
                              </m:r>
                            </m:e>
                            <m:sub>
                              <m:r>
                                <a:rPr lang="en-US" altLang="zh-CN" sz="2000" b="0" i="1">
                                  <a:latin typeface="Cambria Math" panose="02040503050406030204" pitchFamily="18" charset="0"/>
                                  <a:cs typeface="Cambria Math" panose="02040503050406030204" pitchFamily="18" charset="0"/>
                                </a:rPr>
                                <m:t>2</m:t>
                              </m:r>
                            </m:sub>
                          </m:sSub>
                          <m:sSub>
                            <m:sSubPr>
                              <m:ctrlPr>
                                <a:rPr lang="en-US" altLang="zh-CN" sz="2000" b="0" i="1">
                                  <a:latin typeface="Cambria Math" panose="02040503050406030204" pitchFamily="18" charset="0"/>
                                  <a:cs typeface="Cambria Math" panose="02040503050406030204" pitchFamily="18" charset="0"/>
                                </a:rPr>
                              </m:ctrlPr>
                            </m:sSubPr>
                            <m:e>
                              <m:r>
                                <a:rPr lang="en-US" altLang="zh-CN" sz="2000" b="0" i="1">
                                  <a:latin typeface="Cambria Math" panose="02040503050406030204" pitchFamily="18" charset="0"/>
                                  <a:cs typeface="Cambria Math" panose="02040503050406030204" pitchFamily="18" charset="0"/>
                                </a:rPr>
                                <m:t>𝑎</m:t>
                              </m:r>
                            </m:e>
                            <m:sub>
                              <m:r>
                                <a:rPr lang="en-US" altLang="zh-CN" sz="2000" b="0" i="1">
                                  <a:latin typeface="Cambria Math" panose="02040503050406030204" pitchFamily="18" charset="0"/>
                                  <a:cs typeface="Cambria Math" panose="02040503050406030204" pitchFamily="18" charset="0"/>
                                </a:rPr>
                                <m:t>12</m:t>
                              </m:r>
                            </m:sub>
                          </m:sSub>
                        </m:num>
                        <m:den>
                          <m:sSub>
                            <m:sSubPr>
                              <m:ctrlPr>
                                <a:rPr lang="en-US" altLang="zh-CN" sz="2000" b="0" i="1">
                                  <a:latin typeface="Cambria Math" panose="02040503050406030204" pitchFamily="18" charset="0"/>
                                  <a:cs typeface="Cambria Math" panose="02040503050406030204" pitchFamily="18" charset="0"/>
                                </a:rPr>
                              </m:ctrlPr>
                            </m:sSubPr>
                            <m:e>
                              <m:r>
                                <a:rPr lang="en-US" altLang="zh-CN" sz="2000" b="0" i="1">
                                  <a:latin typeface="Cambria Math" panose="02040503050406030204" pitchFamily="18" charset="0"/>
                                  <a:cs typeface="Cambria Math" panose="02040503050406030204" pitchFamily="18" charset="0"/>
                                </a:rPr>
                                <m:t>𝑎</m:t>
                              </m:r>
                            </m:e>
                            <m:sub>
                              <m:r>
                                <a:rPr lang="en-US" altLang="zh-CN" sz="2000" b="0" i="1">
                                  <a:latin typeface="Cambria Math" panose="02040503050406030204" pitchFamily="18" charset="0"/>
                                  <a:cs typeface="Cambria Math" panose="02040503050406030204" pitchFamily="18" charset="0"/>
                                </a:rPr>
                                <m:t>11</m:t>
                              </m:r>
                            </m:sub>
                          </m:sSub>
                          <m:sSub>
                            <m:sSubPr>
                              <m:ctrlPr>
                                <a:rPr lang="en-US" altLang="zh-CN" sz="2000" b="0" i="1">
                                  <a:latin typeface="Cambria Math" panose="02040503050406030204" pitchFamily="18" charset="0"/>
                                  <a:cs typeface="Cambria Math" panose="02040503050406030204" pitchFamily="18" charset="0"/>
                                </a:rPr>
                              </m:ctrlPr>
                            </m:sSubPr>
                            <m:e>
                              <m:r>
                                <a:rPr lang="en-US" altLang="zh-CN" sz="2000" b="0" i="1">
                                  <a:latin typeface="Cambria Math" panose="02040503050406030204" pitchFamily="18" charset="0"/>
                                  <a:cs typeface="Cambria Math" panose="02040503050406030204" pitchFamily="18" charset="0"/>
                                </a:rPr>
                                <m:t>𝑎</m:t>
                              </m:r>
                            </m:e>
                            <m:sub>
                              <m:r>
                                <a:rPr lang="en-US" altLang="zh-CN" sz="2000" b="0" i="1">
                                  <a:latin typeface="Cambria Math" panose="02040503050406030204" pitchFamily="18" charset="0"/>
                                  <a:cs typeface="Cambria Math" panose="02040503050406030204" pitchFamily="18" charset="0"/>
                                </a:rPr>
                                <m:t>22</m:t>
                              </m:r>
                            </m:sub>
                          </m:sSub>
                          <m:r>
                            <a:rPr lang="en-US" altLang="zh-CN" sz="2000" b="0" i="1">
                              <a:latin typeface="Cambria Math" panose="02040503050406030204" pitchFamily="18" charset="0"/>
                              <a:cs typeface="Cambria Math" panose="02040503050406030204" pitchFamily="18" charset="0"/>
                            </a:rPr>
                            <m:t>−</m:t>
                          </m:r>
                          <m:sSub>
                            <m:sSubPr>
                              <m:ctrlPr>
                                <a:rPr lang="en-US" altLang="zh-CN" sz="2000" b="0" i="1">
                                  <a:latin typeface="Cambria Math" panose="02040503050406030204" pitchFamily="18" charset="0"/>
                                  <a:cs typeface="Cambria Math" panose="02040503050406030204" pitchFamily="18" charset="0"/>
                                </a:rPr>
                              </m:ctrlPr>
                            </m:sSubPr>
                            <m:e>
                              <m:r>
                                <a:rPr lang="en-US" altLang="zh-CN" sz="2000" b="0" i="1">
                                  <a:latin typeface="Cambria Math" panose="02040503050406030204" pitchFamily="18" charset="0"/>
                                  <a:cs typeface="Cambria Math" panose="02040503050406030204" pitchFamily="18" charset="0"/>
                                </a:rPr>
                                <m:t>𝑎</m:t>
                              </m:r>
                            </m:e>
                            <m:sub>
                              <m:r>
                                <a:rPr lang="en-US" altLang="zh-CN" sz="2000" b="0" i="1">
                                  <a:latin typeface="Cambria Math" panose="02040503050406030204" pitchFamily="18" charset="0"/>
                                  <a:cs typeface="Cambria Math" panose="02040503050406030204" pitchFamily="18" charset="0"/>
                                </a:rPr>
                                <m:t>21</m:t>
                              </m:r>
                            </m:sub>
                          </m:sSub>
                          <m:sSub>
                            <m:sSubPr>
                              <m:ctrlPr>
                                <a:rPr lang="en-US" altLang="zh-CN" sz="2000" b="0" i="1">
                                  <a:latin typeface="Cambria Math" panose="02040503050406030204" pitchFamily="18" charset="0"/>
                                  <a:cs typeface="Cambria Math" panose="02040503050406030204" pitchFamily="18" charset="0"/>
                                </a:rPr>
                              </m:ctrlPr>
                            </m:sSubPr>
                            <m:e>
                              <m:r>
                                <a:rPr lang="en-US" altLang="zh-CN" sz="2000" b="0" i="1">
                                  <a:latin typeface="Cambria Math" panose="02040503050406030204" pitchFamily="18" charset="0"/>
                                  <a:cs typeface="Cambria Math" panose="02040503050406030204" pitchFamily="18" charset="0"/>
                                </a:rPr>
                                <m:t>𝑎</m:t>
                              </m:r>
                            </m:e>
                            <m:sub>
                              <m:r>
                                <a:rPr lang="en-US" altLang="zh-CN" sz="2000" b="0" i="1">
                                  <a:latin typeface="Cambria Math" panose="02040503050406030204" pitchFamily="18" charset="0"/>
                                  <a:cs typeface="Cambria Math" panose="02040503050406030204" pitchFamily="18" charset="0"/>
                                </a:rPr>
                                <m:t>12</m:t>
                              </m:r>
                            </m:sub>
                          </m:sSub>
                        </m:den>
                      </m:f>
                      <m:r>
                        <a:rPr lang="en-US" altLang="zh-CN" sz="2000" b="0" i="1">
                          <a:latin typeface="Cambria Math" panose="02040503050406030204" pitchFamily="18" charset="0"/>
                          <a:cs typeface="Cambria Math" panose="02040503050406030204" pitchFamily="18" charset="0"/>
                        </a:rPr>
                        <m:t>, </m:t>
                      </m:r>
                      <m:sSub>
                        <m:sSubPr>
                          <m:ctrlPr>
                            <a:rPr lang="en-US" altLang="zh-CN" sz="2000" b="0" i="1">
                              <a:latin typeface="Cambria Math" panose="02040503050406030204" pitchFamily="18" charset="0"/>
                              <a:cs typeface="Cambria Math" panose="02040503050406030204" pitchFamily="18" charset="0"/>
                            </a:rPr>
                          </m:ctrlPr>
                        </m:sSubPr>
                        <m:e>
                          <m:r>
                            <a:rPr lang="en-US" altLang="zh-CN" sz="2000" b="0" i="1">
                              <a:latin typeface="Cambria Math" panose="02040503050406030204" pitchFamily="18" charset="0"/>
                              <a:cs typeface="Cambria Math" panose="02040503050406030204" pitchFamily="18" charset="0"/>
                            </a:rPr>
                            <m:t>𝑥</m:t>
                          </m:r>
                        </m:e>
                        <m:sub>
                          <m:r>
                            <a:rPr lang="en-US" altLang="zh-CN" sz="2000" b="0" i="1">
                              <a:latin typeface="Cambria Math" panose="02040503050406030204" pitchFamily="18" charset="0"/>
                              <a:cs typeface="Cambria Math" panose="02040503050406030204" pitchFamily="18" charset="0"/>
                            </a:rPr>
                            <m:t>2</m:t>
                          </m:r>
                        </m:sub>
                      </m:sSub>
                      <m:r>
                        <a:rPr lang="en-US" altLang="zh-CN" sz="2000" b="0" i="1">
                          <a:latin typeface="Cambria Math" panose="02040503050406030204" pitchFamily="18" charset="0"/>
                          <a:cs typeface="Cambria Math" panose="02040503050406030204" pitchFamily="18" charset="0"/>
                        </a:rPr>
                        <m:t>=</m:t>
                      </m:r>
                      <m:f>
                        <m:fPr>
                          <m:ctrlPr>
                            <a:rPr lang="en-US" altLang="zh-CN" sz="2000" b="0" i="1">
                              <a:latin typeface="Cambria Math" panose="02040503050406030204" pitchFamily="18" charset="0"/>
                              <a:cs typeface="Cambria Math" panose="02040503050406030204" pitchFamily="18" charset="0"/>
                            </a:rPr>
                          </m:ctrlPr>
                        </m:fPr>
                        <m:num>
                          <m:sSub>
                            <m:sSubPr>
                              <m:ctrlPr>
                                <a:rPr lang="en-US" altLang="zh-CN" sz="2000" b="0" i="1">
                                  <a:latin typeface="Cambria Math" panose="02040503050406030204" pitchFamily="18" charset="0"/>
                                  <a:cs typeface="Cambria Math" panose="02040503050406030204" pitchFamily="18" charset="0"/>
                                </a:rPr>
                              </m:ctrlPr>
                            </m:sSubPr>
                            <m:e>
                              <m:r>
                                <a:rPr lang="en-US" altLang="zh-CN" sz="2000" b="0" i="1">
                                  <a:latin typeface="Cambria Math" panose="02040503050406030204" pitchFamily="18" charset="0"/>
                                  <a:cs typeface="Cambria Math" panose="02040503050406030204" pitchFamily="18" charset="0"/>
                                </a:rPr>
                                <m:t>𝑎</m:t>
                              </m:r>
                            </m:e>
                            <m:sub>
                              <m:r>
                                <a:rPr lang="en-US" altLang="zh-CN" sz="2000" b="0" i="1">
                                  <a:latin typeface="Cambria Math" panose="02040503050406030204" pitchFamily="18" charset="0"/>
                                  <a:cs typeface="Cambria Math" panose="02040503050406030204" pitchFamily="18" charset="0"/>
                                </a:rPr>
                                <m:t>11</m:t>
                              </m:r>
                            </m:sub>
                          </m:sSub>
                          <m:sSub>
                            <m:sSubPr>
                              <m:ctrlPr>
                                <a:rPr lang="en-US" altLang="zh-CN" sz="2000" b="0" i="1">
                                  <a:latin typeface="Cambria Math" panose="02040503050406030204" pitchFamily="18" charset="0"/>
                                  <a:cs typeface="Cambria Math" panose="02040503050406030204" pitchFamily="18" charset="0"/>
                                </a:rPr>
                              </m:ctrlPr>
                            </m:sSubPr>
                            <m:e>
                              <m:r>
                                <a:rPr lang="en-US" altLang="zh-CN" sz="2000" b="0" i="1">
                                  <a:latin typeface="Cambria Math" panose="02040503050406030204" pitchFamily="18" charset="0"/>
                                  <a:cs typeface="Cambria Math" panose="02040503050406030204" pitchFamily="18" charset="0"/>
                                </a:rPr>
                                <m:t>𝑏</m:t>
                              </m:r>
                            </m:e>
                            <m:sub>
                              <m:r>
                                <a:rPr lang="en-US" altLang="zh-CN" sz="2000" b="0" i="1">
                                  <a:latin typeface="Cambria Math" panose="02040503050406030204" pitchFamily="18" charset="0"/>
                                  <a:cs typeface="Cambria Math" panose="02040503050406030204" pitchFamily="18" charset="0"/>
                                </a:rPr>
                                <m:t>2</m:t>
                              </m:r>
                            </m:sub>
                          </m:sSub>
                          <m:r>
                            <a:rPr lang="en-US" altLang="zh-CN" sz="2000" b="0" i="1">
                              <a:latin typeface="Cambria Math" panose="02040503050406030204" pitchFamily="18" charset="0"/>
                              <a:cs typeface="Cambria Math" panose="02040503050406030204" pitchFamily="18" charset="0"/>
                            </a:rPr>
                            <m:t>−</m:t>
                          </m:r>
                          <m:sSub>
                            <m:sSubPr>
                              <m:ctrlPr>
                                <a:rPr lang="en-US" altLang="zh-CN" sz="2000" b="0" i="1">
                                  <a:latin typeface="Cambria Math" panose="02040503050406030204" pitchFamily="18" charset="0"/>
                                  <a:cs typeface="Cambria Math" panose="02040503050406030204" pitchFamily="18" charset="0"/>
                                </a:rPr>
                              </m:ctrlPr>
                            </m:sSubPr>
                            <m:e>
                              <m:r>
                                <a:rPr lang="en-US" altLang="zh-CN" sz="2000" b="0" i="1">
                                  <a:latin typeface="Cambria Math" panose="02040503050406030204" pitchFamily="18" charset="0"/>
                                  <a:cs typeface="Cambria Math" panose="02040503050406030204" pitchFamily="18" charset="0"/>
                                </a:rPr>
                                <m:t>𝑎</m:t>
                              </m:r>
                            </m:e>
                            <m:sub>
                              <m:r>
                                <a:rPr lang="en-US" altLang="zh-CN" sz="2000" b="0" i="1">
                                  <a:latin typeface="Cambria Math" panose="02040503050406030204" pitchFamily="18" charset="0"/>
                                  <a:cs typeface="Cambria Math" panose="02040503050406030204" pitchFamily="18" charset="0"/>
                                </a:rPr>
                                <m:t>21</m:t>
                              </m:r>
                            </m:sub>
                          </m:sSub>
                          <m:sSub>
                            <m:sSubPr>
                              <m:ctrlPr>
                                <a:rPr lang="en-US" altLang="zh-CN" sz="2000" b="0" i="1">
                                  <a:latin typeface="Cambria Math" panose="02040503050406030204" pitchFamily="18" charset="0"/>
                                  <a:cs typeface="Cambria Math" panose="02040503050406030204" pitchFamily="18" charset="0"/>
                                </a:rPr>
                              </m:ctrlPr>
                            </m:sSubPr>
                            <m:e>
                              <m:r>
                                <a:rPr lang="en-US" altLang="zh-CN" sz="2000" b="0" i="1">
                                  <a:latin typeface="Cambria Math" panose="02040503050406030204" pitchFamily="18" charset="0"/>
                                  <a:cs typeface="Cambria Math" panose="02040503050406030204" pitchFamily="18" charset="0"/>
                                </a:rPr>
                                <m:t>𝑏</m:t>
                              </m:r>
                            </m:e>
                            <m:sub>
                              <m:r>
                                <a:rPr lang="en-US" altLang="zh-CN" sz="2000" b="0" i="1">
                                  <a:latin typeface="Cambria Math" panose="02040503050406030204" pitchFamily="18" charset="0"/>
                                  <a:cs typeface="Cambria Math" panose="02040503050406030204" pitchFamily="18" charset="0"/>
                                </a:rPr>
                                <m:t>1</m:t>
                              </m:r>
                            </m:sub>
                          </m:sSub>
                        </m:num>
                        <m:den>
                          <m:sSub>
                            <m:sSubPr>
                              <m:ctrlPr>
                                <a:rPr lang="en-US" altLang="zh-CN" sz="2000" b="0" i="1">
                                  <a:latin typeface="Cambria Math" panose="02040503050406030204" pitchFamily="18" charset="0"/>
                                  <a:cs typeface="Cambria Math" panose="02040503050406030204" pitchFamily="18" charset="0"/>
                                </a:rPr>
                              </m:ctrlPr>
                            </m:sSubPr>
                            <m:e>
                              <m:r>
                                <a:rPr lang="en-US" altLang="zh-CN" sz="2000" b="0" i="1">
                                  <a:latin typeface="Cambria Math" panose="02040503050406030204" pitchFamily="18" charset="0"/>
                                  <a:cs typeface="Cambria Math" panose="02040503050406030204" pitchFamily="18" charset="0"/>
                                </a:rPr>
                                <m:t>𝑎</m:t>
                              </m:r>
                            </m:e>
                            <m:sub>
                              <m:r>
                                <a:rPr lang="en-US" altLang="zh-CN" sz="2000" b="0" i="1">
                                  <a:latin typeface="Cambria Math" panose="02040503050406030204" pitchFamily="18" charset="0"/>
                                  <a:cs typeface="Cambria Math" panose="02040503050406030204" pitchFamily="18" charset="0"/>
                                </a:rPr>
                                <m:t>11</m:t>
                              </m:r>
                            </m:sub>
                          </m:sSub>
                          <m:sSub>
                            <m:sSubPr>
                              <m:ctrlPr>
                                <a:rPr lang="en-US" altLang="zh-CN" sz="2000" b="0" i="1">
                                  <a:latin typeface="Cambria Math" panose="02040503050406030204" pitchFamily="18" charset="0"/>
                                  <a:cs typeface="Cambria Math" panose="02040503050406030204" pitchFamily="18" charset="0"/>
                                </a:rPr>
                              </m:ctrlPr>
                            </m:sSubPr>
                            <m:e>
                              <m:r>
                                <a:rPr lang="en-US" altLang="zh-CN" sz="2000" b="0" i="1">
                                  <a:latin typeface="Cambria Math" panose="02040503050406030204" pitchFamily="18" charset="0"/>
                                  <a:cs typeface="Cambria Math" panose="02040503050406030204" pitchFamily="18" charset="0"/>
                                </a:rPr>
                                <m:t>𝑎</m:t>
                              </m:r>
                            </m:e>
                            <m:sub>
                              <m:r>
                                <a:rPr lang="en-US" altLang="zh-CN" sz="2000" b="0" i="1">
                                  <a:latin typeface="Cambria Math" panose="02040503050406030204" pitchFamily="18" charset="0"/>
                                  <a:cs typeface="Cambria Math" panose="02040503050406030204" pitchFamily="18" charset="0"/>
                                </a:rPr>
                                <m:t>22</m:t>
                              </m:r>
                            </m:sub>
                          </m:sSub>
                          <m:r>
                            <a:rPr lang="en-US" altLang="zh-CN" sz="2000" b="0" i="1">
                              <a:latin typeface="Cambria Math" panose="02040503050406030204" pitchFamily="18" charset="0"/>
                              <a:cs typeface="Cambria Math" panose="02040503050406030204" pitchFamily="18" charset="0"/>
                            </a:rPr>
                            <m:t>−</m:t>
                          </m:r>
                          <m:sSub>
                            <m:sSubPr>
                              <m:ctrlPr>
                                <a:rPr lang="en-US" altLang="zh-CN" sz="2000" b="0" i="1">
                                  <a:latin typeface="Cambria Math" panose="02040503050406030204" pitchFamily="18" charset="0"/>
                                  <a:cs typeface="Cambria Math" panose="02040503050406030204" pitchFamily="18" charset="0"/>
                                </a:rPr>
                              </m:ctrlPr>
                            </m:sSubPr>
                            <m:e>
                              <m:r>
                                <a:rPr lang="en-US" altLang="zh-CN" sz="2000" b="0" i="1">
                                  <a:latin typeface="Cambria Math" panose="02040503050406030204" pitchFamily="18" charset="0"/>
                                  <a:cs typeface="Cambria Math" panose="02040503050406030204" pitchFamily="18" charset="0"/>
                                </a:rPr>
                                <m:t>𝑎</m:t>
                              </m:r>
                            </m:e>
                            <m:sub>
                              <m:r>
                                <a:rPr lang="en-US" altLang="zh-CN" sz="2000" b="0" i="1">
                                  <a:latin typeface="Cambria Math" panose="02040503050406030204" pitchFamily="18" charset="0"/>
                                  <a:cs typeface="Cambria Math" panose="02040503050406030204" pitchFamily="18" charset="0"/>
                                </a:rPr>
                                <m:t>21</m:t>
                              </m:r>
                            </m:sub>
                          </m:sSub>
                          <m:sSub>
                            <m:sSubPr>
                              <m:ctrlPr>
                                <a:rPr lang="en-US" altLang="zh-CN" sz="2000" b="0" i="1">
                                  <a:latin typeface="Cambria Math" panose="02040503050406030204" pitchFamily="18" charset="0"/>
                                  <a:cs typeface="Cambria Math" panose="02040503050406030204" pitchFamily="18" charset="0"/>
                                </a:rPr>
                              </m:ctrlPr>
                            </m:sSubPr>
                            <m:e>
                              <m:r>
                                <a:rPr lang="en-US" altLang="zh-CN" sz="2000" b="0" i="1">
                                  <a:latin typeface="Cambria Math" panose="02040503050406030204" pitchFamily="18" charset="0"/>
                                  <a:cs typeface="Cambria Math" panose="02040503050406030204" pitchFamily="18" charset="0"/>
                                </a:rPr>
                                <m:t>𝑎</m:t>
                              </m:r>
                            </m:e>
                            <m:sub>
                              <m:r>
                                <a:rPr lang="en-US" altLang="zh-CN" sz="2000" b="0" i="1">
                                  <a:latin typeface="Cambria Math" panose="02040503050406030204" pitchFamily="18" charset="0"/>
                                  <a:cs typeface="Cambria Math" panose="02040503050406030204" pitchFamily="18" charset="0"/>
                                </a:rPr>
                                <m:t>12</m:t>
                              </m:r>
                            </m:sub>
                          </m:sSub>
                        </m:den>
                      </m:f>
                    </m:oMath>
                  </m:oMathPara>
                </a14:m>
                <a:endParaRPr lang="en-US" altLang="zh-CN" sz="2000" b="0" i="1" dirty="0">
                  <a:latin typeface="Cambria Math" panose="02040503050406030204" pitchFamily="18" charset="0"/>
                  <a:cs typeface="Cambria Math" panose="02040503050406030204" pitchFamily="18" charset="0"/>
                </a:endParaRPr>
              </a:p>
              <a:p>
                <a:endParaRPr lang="en-US" altLang="zh-CN" sz="2000" b="0" dirty="0">
                  <a:latin typeface="Cambria Math" panose="02040503050406030204" pitchFamily="18" charset="0"/>
                  <a:cs typeface="Cambria Math" panose="02040503050406030204" pitchFamily="18" charset="0"/>
                </a:endParaRPr>
              </a:p>
              <a:p>
                <a:r>
                  <a:rPr lang="zh-CN" altLang="en-US" sz="2000" b="0" dirty="0">
                    <a:latin typeface="Cambria Math" panose="02040503050406030204" pitchFamily="18" charset="0"/>
                    <a:cs typeface="Cambria Math" panose="02040503050406030204" pitchFamily="18" charset="0"/>
                  </a:rPr>
                  <a:t>设</a:t>
                </a:r>
                <a14:m>
                  <m:oMath xmlns:m="http://schemas.openxmlformats.org/officeDocument/2006/math">
                    <m:r>
                      <a:rPr lang="en-US" altLang="zh-CN" sz="2000" b="0" i="1">
                        <a:latin typeface="Cambria Math" panose="02040503050406030204" pitchFamily="18" charset="0"/>
                        <a:cs typeface="Cambria Math" panose="02040503050406030204" pitchFamily="18" charset="0"/>
                      </a:rPr>
                      <m:t>𝐴</m:t>
                    </m:r>
                    <m:r>
                      <a:rPr lang="en-US" altLang="zh-CN" sz="2000" b="0" i="1">
                        <a:latin typeface="Cambria Math" panose="02040503050406030204" pitchFamily="18" charset="0"/>
                        <a:cs typeface="Cambria Math" panose="02040503050406030204" pitchFamily="18" charset="0"/>
                      </a:rPr>
                      <m:t>=[</m:t>
                    </m:r>
                    <m:sSub>
                      <m:sSubPr>
                        <m:ctrlPr>
                          <a:rPr lang="en-US" altLang="zh-CN" sz="2000" b="0" i="1">
                            <a:latin typeface="Cambria Math" panose="02040503050406030204" pitchFamily="18" charset="0"/>
                            <a:cs typeface="Cambria Math" panose="02040503050406030204" pitchFamily="18" charset="0"/>
                          </a:rPr>
                        </m:ctrlPr>
                      </m:sSubPr>
                      <m:e>
                        <m:r>
                          <a:rPr lang="en-US" altLang="zh-CN" sz="2000" b="0" i="1">
                            <a:latin typeface="Cambria Math" panose="02040503050406030204" pitchFamily="18" charset="0"/>
                            <a:cs typeface="Cambria Math" panose="02040503050406030204" pitchFamily="18" charset="0"/>
                          </a:rPr>
                          <m:t>𝑎</m:t>
                        </m:r>
                      </m:e>
                      <m:sub>
                        <m:r>
                          <a:rPr lang="en-US" altLang="zh-CN" sz="2000" b="0" i="1">
                            <a:latin typeface="Cambria Math" panose="02040503050406030204" pitchFamily="18" charset="0"/>
                            <a:cs typeface="Cambria Math" panose="02040503050406030204" pitchFamily="18" charset="0"/>
                          </a:rPr>
                          <m:t>𝑖𝑗</m:t>
                        </m:r>
                      </m:sub>
                    </m:sSub>
                    <m:sSub>
                      <m:sSubPr>
                        <m:ctrlPr>
                          <a:rPr lang="en-US" altLang="zh-CN" sz="2000" b="0" i="1">
                            <a:latin typeface="Cambria Math" panose="02040503050406030204" pitchFamily="18" charset="0"/>
                            <a:cs typeface="Cambria Math" panose="02040503050406030204" pitchFamily="18" charset="0"/>
                          </a:rPr>
                        </m:ctrlPr>
                      </m:sSubPr>
                      <m:e>
                        <m:r>
                          <a:rPr lang="en-US" altLang="zh-CN" sz="2000" b="0" i="1">
                            <a:latin typeface="Cambria Math" panose="02040503050406030204" pitchFamily="18" charset="0"/>
                            <a:cs typeface="Cambria Math" panose="02040503050406030204" pitchFamily="18" charset="0"/>
                          </a:rPr>
                          <m:t>]</m:t>
                        </m:r>
                      </m:e>
                      <m:sub>
                        <m:r>
                          <a:rPr lang="en-US" altLang="zh-CN" sz="2000" b="0" i="1">
                            <a:latin typeface="Cambria Math" panose="02040503050406030204" pitchFamily="18" charset="0"/>
                            <a:cs typeface="Cambria Math" panose="02040503050406030204" pitchFamily="18" charset="0"/>
                          </a:rPr>
                          <m:t>2×2</m:t>
                        </m:r>
                      </m:sub>
                    </m:sSub>
                  </m:oMath>
                </a14:m>
                <a:r>
                  <a:rPr lang="zh-CN" altLang="en-US" sz="2000" b="0" dirty="0">
                    <a:latin typeface="Cambria Math" panose="02040503050406030204" pitchFamily="18" charset="0"/>
                    <a:cs typeface="Cambria Math" panose="02040503050406030204" pitchFamily="18" charset="0"/>
                  </a:rPr>
                  <a:t>，把</a:t>
                </a:r>
                <a14:m>
                  <m:oMath xmlns:m="http://schemas.openxmlformats.org/officeDocument/2006/math">
                    <m:d>
                      <m:dPr>
                        <m:begChr m:val="|"/>
                        <m:endChr m:val="|"/>
                        <m:ctrlPr>
                          <a:rPr lang="en-US" altLang="zh-CN" sz="2000" b="0" i="1">
                            <a:latin typeface="Cambria Math" panose="02040503050406030204" pitchFamily="18" charset="0"/>
                            <a:cs typeface="Cambria Math" panose="02040503050406030204" pitchFamily="18" charset="0"/>
                          </a:rPr>
                        </m:ctrlPr>
                      </m:dPr>
                      <m:e>
                        <m:m>
                          <m:mPr>
                            <m:mcs>
                              <m:mc>
                                <m:mcPr>
                                  <m:count m:val="2"/>
                                  <m:mcJc m:val="center"/>
                                </m:mcPr>
                              </m:mc>
                            </m:mcs>
                            <m:ctrlPr>
                              <a:rPr lang="en-US" altLang="zh-CN" sz="2000" b="0" i="1">
                                <a:latin typeface="Cambria Math" panose="02040503050406030204" pitchFamily="18" charset="0"/>
                                <a:cs typeface="Cambria Math" panose="02040503050406030204" pitchFamily="18" charset="0"/>
                              </a:rPr>
                            </m:ctrlPr>
                          </m:mPr>
                          <m:mr>
                            <m:e>
                              <m:sSub>
                                <m:sSubPr>
                                  <m:ctrlPr>
                                    <a:rPr lang="en-US" altLang="zh-CN" sz="2000" b="0" i="1">
                                      <a:latin typeface="Cambria Math" panose="02040503050406030204" pitchFamily="18" charset="0"/>
                                      <a:cs typeface="Cambria Math" panose="02040503050406030204" pitchFamily="18" charset="0"/>
                                    </a:rPr>
                                  </m:ctrlPr>
                                </m:sSubPr>
                                <m:e>
                                  <m:r>
                                    <a:rPr lang="en-US" altLang="zh-CN" sz="2000" b="0" i="1">
                                      <a:latin typeface="Cambria Math" panose="02040503050406030204" pitchFamily="18" charset="0"/>
                                      <a:cs typeface="Cambria Math" panose="02040503050406030204" pitchFamily="18" charset="0"/>
                                    </a:rPr>
                                    <m:t>𝑎</m:t>
                                  </m:r>
                                </m:e>
                                <m:sub>
                                  <m:r>
                                    <a:rPr lang="en-US" altLang="zh-CN" sz="2000" b="0" i="1">
                                      <a:latin typeface="Cambria Math" panose="02040503050406030204" pitchFamily="18" charset="0"/>
                                      <a:cs typeface="Cambria Math" panose="02040503050406030204" pitchFamily="18" charset="0"/>
                                    </a:rPr>
                                    <m:t>11</m:t>
                                  </m:r>
                                </m:sub>
                              </m:sSub>
                            </m:e>
                            <m:e>
                              <m:sSub>
                                <m:sSubPr>
                                  <m:ctrlPr>
                                    <a:rPr lang="en-US" altLang="zh-CN" sz="2000" b="0" i="1">
                                      <a:latin typeface="Cambria Math" panose="02040503050406030204" pitchFamily="18" charset="0"/>
                                      <a:cs typeface="Cambria Math" panose="02040503050406030204" pitchFamily="18" charset="0"/>
                                    </a:rPr>
                                  </m:ctrlPr>
                                </m:sSubPr>
                                <m:e>
                                  <m:r>
                                    <a:rPr lang="en-US" altLang="zh-CN" sz="2000" b="0" i="1">
                                      <a:latin typeface="Cambria Math" panose="02040503050406030204" pitchFamily="18" charset="0"/>
                                      <a:cs typeface="Cambria Math" panose="02040503050406030204" pitchFamily="18" charset="0"/>
                                    </a:rPr>
                                    <m:t>𝑎</m:t>
                                  </m:r>
                                </m:e>
                                <m:sub>
                                  <m:r>
                                    <a:rPr lang="en-US" altLang="zh-CN" sz="2000" b="0" i="1">
                                      <a:latin typeface="Cambria Math" panose="02040503050406030204" pitchFamily="18" charset="0"/>
                                      <a:cs typeface="Cambria Math" panose="02040503050406030204" pitchFamily="18" charset="0"/>
                                    </a:rPr>
                                    <m:t>12</m:t>
                                  </m:r>
                                </m:sub>
                              </m:sSub>
                            </m:e>
                          </m:mr>
                          <m:mr>
                            <m:e>
                              <m:sSub>
                                <m:sSubPr>
                                  <m:ctrlPr>
                                    <a:rPr lang="en-US" altLang="zh-CN" sz="2000" b="0" i="1">
                                      <a:latin typeface="Cambria Math" panose="02040503050406030204" pitchFamily="18" charset="0"/>
                                      <a:cs typeface="Cambria Math" panose="02040503050406030204" pitchFamily="18" charset="0"/>
                                    </a:rPr>
                                  </m:ctrlPr>
                                </m:sSubPr>
                                <m:e>
                                  <m:r>
                                    <a:rPr lang="en-US" altLang="zh-CN" sz="2000" b="0" i="1">
                                      <a:latin typeface="Cambria Math" panose="02040503050406030204" pitchFamily="18" charset="0"/>
                                      <a:cs typeface="Cambria Math" panose="02040503050406030204" pitchFamily="18" charset="0"/>
                                    </a:rPr>
                                    <m:t>𝑎</m:t>
                                  </m:r>
                                </m:e>
                                <m:sub>
                                  <m:r>
                                    <a:rPr lang="en-US" altLang="zh-CN" sz="2000" b="0" i="1">
                                      <a:latin typeface="Cambria Math" panose="02040503050406030204" pitchFamily="18" charset="0"/>
                                      <a:cs typeface="Cambria Math" panose="02040503050406030204" pitchFamily="18" charset="0"/>
                                    </a:rPr>
                                    <m:t>21</m:t>
                                  </m:r>
                                </m:sub>
                              </m:sSub>
                            </m:e>
                            <m:e>
                              <m:sSub>
                                <m:sSubPr>
                                  <m:ctrlPr>
                                    <a:rPr lang="en-US" altLang="zh-CN" sz="2000" b="0" i="1">
                                      <a:latin typeface="Cambria Math" panose="02040503050406030204" pitchFamily="18" charset="0"/>
                                      <a:cs typeface="Cambria Math" panose="02040503050406030204" pitchFamily="18" charset="0"/>
                                    </a:rPr>
                                  </m:ctrlPr>
                                </m:sSubPr>
                                <m:e>
                                  <m:r>
                                    <a:rPr lang="en-US" altLang="zh-CN" sz="2000" b="0" i="1">
                                      <a:latin typeface="Cambria Math" panose="02040503050406030204" pitchFamily="18" charset="0"/>
                                      <a:cs typeface="Cambria Math" panose="02040503050406030204" pitchFamily="18" charset="0"/>
                                    </a:rPr>
                                    <m:t>𝑎</m:t>
                                  </m:r>
                                </m:e>
                                <m:sub>
                                  <m:r>
                                    <a:rPr lang="en-US" altLang="zh-CN" sz="2000" b="0" i="1">
                                      <a:latin typeface="Cambria Math" panose="02040503050406030204" pitchFamily="18" charset="0"/>
                                      <a:cs typeface="Cambria Math" panose="02040503050406030204" pitchFamily="18" charset="0"/>
                                    </a:rPr>
                                    <m:t>22</m:t>
                                  </m:r>
                                </m:sub>
                              </m:sSub>
                            </m:e>
                          </m:mr>
                        </m:m>
                      </m:e>
                    </m:d>
                  </m:oMath>
                </a14:m>
                <a:r>
                  <a:rPr lang="zh-CN" altLang="en-US" sz="2000" b="0" dirty="0">
                    <a:latin typeface="Cambria Math" panose="02040503050406030204" pitchFamily="18" charset="0"/>
                    <a:cs typeface="Cambria Math" panose="02040503050406030204" pitchFamily="18" charset="0"/>
                  </a:rPr>
                  <a:t>叫做二阶方阵</a:t>
                </a:r>
                <a:r>
                  <a:rPr lang="en-US" altLang="zh-CN" sz="2000" b="0" dirty="0">
                    <a:latin typeface="Cambria Math" panose="02040503050406030204" pitchFamily="18" charset="0"/>
                    <a:cs typeface="Cambria Math" panose="02040503050406030204" pitchFamily="18" charset="0"/>
                  </a:rPr>
                  <a:t>A</a:t>
                </a:r>
                <a:r>
                  <a:rPr lang="zh-CN" altLang="en-US" sz="2000" b="0" dirty="0">
                    <a:latin typeface="Cambria Math" panose="02040503050406030204" pitchFamily="18" charset="0"/>
                    <a:cs typeface="Cambria Math" panose="02040503050406030204" pitchFamily="18" charset="0"/>
                  </a:rPr>
                  <a:t>的</a:t>
                </a:r>
                <a:r>
                  <a:rPr lang="zh-CN" altLang="en-US" sz="2000" b="0" dirty="0">
                    <a:solidFill>
                      <a:srgbClr val="FF0000"/>
                    </a:solidFill>
                    <a:latin typeface="Cambria Math" panose="02040503050406030204" pitchFamily="18" charset="0"/>
                    <a:cs typeface="Cambria Math" panose="02040503050406030204" pitchFamily="18" charset="0"/>
                  </a:rPr>
                  <a:t>行列式</a:t>
                </a:r>
                <a:r>
                  <a:rPr lang="zh-CN" altLang="en-US" sz="2000" b="0" dirty="0">
                    <a:latin typeface="Cambria Math" panose="02040503050406030204" pitchFamily="18" charset="0"/>
                    <a:cs typeface="Cambria Math" panose="02040503050406030204" pitchFamily="18" charset="0"/>
                  </a:rPr>
                  <a:t>，记作</a:t>
                </a:r>
                <a14:m>
                  <m:oMath xmlns:m="http://schemas.openxmlformats.org/officeDocument/2006/math">
                    <m:r>
                      <m:rPr>
                        <m:sty m:val="p"/>
                      </m:rPr>
                      <a:rPr lang="en-US" altLang="zh-CN" sz="2000" b="0">
                        <a:latin typeface="Cambria Math" panose="02040503050406030204" pitchFamily="18" charset="0"/>
                        <a:cs typeface="Cambria Math" panose="02040503050406030204" pitchFamily="18" charset="0"/>
                      </a:rPr>
                      <m:t>det</m:t>
                    </m:r>
                    <m:r>
                      <a:rPr lang="en-US" altLang="zh-CN" sz="2000" b="0">
                        <a:latin typeface="Cambria Math" panose="02040503050406030204" pitchFamily="18" charset="0"/>
                        <a:cs typeface="Cambria Math" panose="02040503050406030204" pitchFamily="18" charset="0"/>
                      </a:rPr>
                      <m:t>(</m:t>
                    </m:r>
                    <m:r>
                      <m:rPr>
                        <m:sty m:val="p"/>
                      </m:rPr>
                      <a:rPr lang="en-US" altLang="zh-CN" sz="2000" b="0">
                        <a:latin typeface="Cambria Math" panose="02040503050406030204" pitchFamily="18" charset="0"/>
                        <a:cs typeface="Cambria Math" panose="02040503050406030204" pitchFamily="18" charset="0"/>
                      </a:rPr>
                      <m:t>A</m:t>
                    </m:r>
                    <m:r>
                      <a:rPr lang="en-US" altLang="zh-CN" sz="2000" b="0">
                        <a:latin typeface="Cambria Math" panose="02040503050406030204" pitchFamily="18" charset="0"/>
                        <a:cs typeface="Cambria Math" panose="02040503050406030204" pitchFamily="18" charset="0"/>
                      </a:rPr>
                      <m:t>)或</m:t>
                    </m:r>
                    <m:d>
                      <m:dPr>
                        <m:begChr m:val="|"/>
                        <m:endChr m:val="|"/>
                        <m:ctrlPr>
                          <a:rPr lang="en-US" altLang="zh-CN" sz="2000" b="0" i="1">
                            <a:latin typeface="Cambria Math" panose="02040503050406030204" pitchFamily="18" charset="0"/>
                            <a:cs typeface="Cambria Math" panose="02040503050406030204" pitchFamily="18" charset="0"/>
                          </a:rPr>
                        </m:ctrlPr>
                      </m:dPr>
                      <m:e>
                        <m:r>
                          <a:rPr lang="en-US" altLang="zh-CN" sz="2000" b="0" i="1">
                            <a:latin typeface="Cambria Math" panose="02040503050406030204" pitchFamily="18" charset="0"/>
                            <a:cs typeface="Cambria Math" panose="02040503050406030204" pitchFamily="18" charset="0"/>
                          </a:rPr>
                          <m:t>𝐴</m:t>
                        </m:r>
                      </m:e>
                    </m:d>
                  </m:oMath>
                </a14:m>
                <a:r>
                  <a:rPr lang="zh-CN" altLang="en-US" sz="2000" b="0" dirty="0">
                    <a:latin typeface="Cambria Math" panose="02040503050406030204" pitchFamily="18" charset="0"/>
                    <a:cs typeface="Cambria Math" panose="02040503050406030204" pitchFamily="18" charset="0"/>
                  </a:rPr>
                  <a:t>，规定</a:t>
                </a:r>
              </a:p>
              <a:p>
                <a:pPr/>
                <a14:m>
                  <m:oMathPara xmlns:m="http://schemas.openxmlformats.org/officeDocument/2006/math">
                    <m:oMathParaPr>
                      <m:jc m:val="centerGroup"/>
                    </m:oMathParaPr>
                    <m:oMath xmlns:m="http://schemas.openxmlformats.org/officeDocument/2006/math">
                      <m:r>
                        <a:rPr lang="en-US" altLang="zh-CN" sz="2000" b="0" i="1">
                          <a:latin typeface="Cambria Math" panose="02040503050406030204" pitchFamily="18" charset="0"/>
                          <a:cs typeface="Cambria Math" panose="02040503050406030204" pitchFamily="18" charset="0"/>
                        </a:rPr>
                        <m:t>𝑑𝑒𝑡</m:t>
                      </m:r>
                      <m:r>
                        <a:rPr lang="en-US" altLang="zh-CN" sz="2000" b="0" i="1">
                          <a:latin typeface="Cambria Math" panose="02040503050406030204" pitchFamily="18" charset="0"/>
                          <a:cs typeface="Cambria Math" panose="02040503050406030204" pitchFamily="18" charset="0"/>
                        </a:rPr>
                        <m:t>(</m:t>
                      </m:r>
                      <m:r>
                        <a:rPr lang="en-US" altLang="zh-CN" sz="2000" b="0" i="1">
                          <a:latin typeface="Cambria Math" panose="02040503050406030204" pitchFamily="18" charset="0"/>
                          <a:cs typeface="Cambria Math" panose="02040503050406030204" pitchFamily="18" charset="0"/>
                        </a:rPr>
                        <m:t>𝐴</m:t>
                      </m:r>
                      <m:r>
                        <a:rPr lang="en-US" altLang="zh-CN" sz="2000" b="0" i="1">
                          <a:latin typeface="Cambria Math" panose="02040503050406030204" pitchFamily="18" charset="0"/>
                          <a:cs typeface="Cambria Math" panose="02040503050406030204" pitchFamily="18" charset="0"/>
                        </a:rPr>
                        <m:t>)=</m:t>
                      </m:r>
                      <m:d>
                        <m:dPr>
                          <m:begChr m:val="|"/>
                          <m:endChr m:val="|"/>
                          <m:ctrlPr>
                            <a:rPr lang="en-US" altLang="zh-CN" sz="2000" b="0" i="1">
                              <a:latin typeface="Cambria Math" panose="02040503050406030204" pitchFamily="18" charset="0"/>
                              <a:cs typeface="Cambria Math" panose="02040503050406030204" pitchFamily="18" charset="0"/>
                            </a:rPr>
                          </m:ctrlPr>
                        </m:dPr>
                        <m:e>
                          <m:m>
                            <m:mPr>
                              <m:mcs>
                                <m:mc>
                                  <m:mcPr>
                                    <m:count m:val="2"/>
                                    <m:mcJc m:val="center"/>
                                  </m:mcPr>
                                </m:mc>
                              </m:mcs>
                              <m:ctrlPr>
                                <a:rPr lang="en-US" altLang="zh-CN" sz="2000" b="0" i="1">
                                  <a:latin typeface="Cambria Math" panose="02040503050406030204" pitchFamily="18" charset="0"/>
                                  <a:cs typeface="Cambria Math" panose="02040503050406030204" pitchFamily="18" charset="0"/>
                                </a:rPr>
                              </m:ctrlPr>
                            </m:mPr>
                            <m:mr>
                              <m:e>
                                <m:sSub>
                                  <m:sSubPr>
                                    <m:ctrlPr>
                                      <a:rPr lang="en-US" altLang="zh-CN" sz="2000" b="0" i="1">
                                        <a:latin typeface="Cambria Math" panose="02040503050406030204" pitchFamily="18" charset="0"/>
                                        <a:cs typeface="Cambria Math" panose="02040503050406030204" pitchFamily="18" charset="0"/>
                                      </a:rPr>
                                    </m:ctrlPr>
                                  </m:sSubPr>
                                  <m:e>
                                    <m:r>
                                      <a:rPr lang="en-US" altLang="zh-CN" sz="2000" b="0" i="1">
                                        <a:latin typeface="Cambria Math" panose="02040503050406030204" pitchFamily="18" charset="0"/>
                                        <a:cs typeface="Cambria Math" panose="02040503050406030204" pitchFamily="18" charset="0"/>
                                      </a:rPr>
                                      <m:t>𝑎</m:t>
                                    </m:r>
                                  </m:e>
                                  <m:sub>
                                    <m:r>
                                      <a:rPr lang="en-US" altLang="zh-CN" sz="2000" b="0" i="1">
                                        <a:latin typeface="Cambria Math" panose="02040503050406030204" pitchFamily="18" charset="0"/>
                                        <a:cs typeface="Cambria Math" panose="02040503050406030204" pitchFamily="18" charset="0"/>
                                      </a:rPr>
                                      <m:t>11</m:t>
                                    </m:r>
                                  </m:sub>
                                </m:sSub>
                              </m:e>
                              <m:e>
                                <m:sSub>
                                  <m:sSubPr>
                                    <m:ctrlPr>
                                      <a:rPr lang="en-US" altLang="zh-CN" sz="2000" b="0" i="1">
                                        <a:latin typeface="Cambria Math" panose="02040503050406030204" pitchFamily="18" charset="0"/>
                                        <a:cs typeface="Cambria Math" panose="02040503050406030204" pitchFamily="18" charset="0"/>
                                      </a:rPr>
                                    </m:ctrlPr>
                                  </m:sSubPr>
                                  <m:e>
                                    <m:r>
                                      <a:rPr lang="en-US" altLang="zh-CN" sz="2000" b="0" i="1">
                                        <a:latin typeface="Cambria Math" panose="02040503050406030204" pitchFamily="18" charset="0"/>
                                        <a:cs typeface="Cambria Math" panose="02040503050406030204" pitchFamily="18" charset="0"/>
                                      </a:rPr>
                                      <m:t>𝑎</m:t>
                                    </m:r>
                                  </m:e>
                                  <m:sub>
                                    <m:r>
                                      <a:rPr lang="en-US" altLang="zh-CN" sz="2000" b="0" i="1">
                                        <a:latin typeface="Cambria Math" panose="02040503050406030204" pitchFamily="18" charset="0"/>
                                        <a:cs typeface="Cambria Math" panose="02040503050406030204" pitchFamily="18" charset="0"/>
                                      </a:rPr>
                                      <m:t>12</m:t>
                                    </m:r>
                                  </m:sub>
                                </m:sSub>
                              </m:e>
                            </m:mr>
                            <m:mr>
                              <m:e>
                                <m:sSub>
                                  <m:sSubPr>
                                    <m:ctrlPr>
                                      <a:rPr lang="en-US" altLang="zh-CN" sz="2000" b="0" i="1">
                                        <a:latin typeface="Cambria Math" panose="02040503050406030204" pitchFamily="18" charset="0"/>
                                        <a:cs typeface="Cambria Math" panose="02040503050406030204" pitchFamily="18" charset="0"/>
                                      </a:rPr>
                                    </m:ctrlPr>
                                  </m:sSubPr>
                                  <m:e>
                                    <m:r>
                                      <a:rPr lang="en-US" altLang="zh-CN" sz="2000" b="0" i="1">
                                        <a:latin typeface="Cambria Math" panose="02040503050406030204" pitchFamily="18" charset="0"/>
                                        <a:cs typeface="Cambria Math" panose="02040503050406030204" pitchFamily="18" charset="0"/>
                                      </a:rPr>
                                      <m:t>𝑎</m:t>
                                    </m:r>
                                  </m:e>
                                  <m:sub>
                                    <m:r>
                                      <a:rPr lang="en-US" altLang="zh-CN" sz="2000" b="0" i="1">
                                        <a:latin typeface="Cambria Math" panose="02040503050406030204" pitchFamily="18" charset="0"/>
                                        <a:cs typeface="Cambria Math" panose="02040503050406030204" pitchFamily="18" charset="0"/>
                                      </a:rPr>
                                      <m:t>21</m:t>
                                    </m:r>
                                  </m:sub>
                                </m:sSub>
                              </m:e>
                              <m:e>
                                <m:sSub>
                                  <m:sSubPr>
                                    <m:ctrlPr>
                                      <a:rPr lang="en-US" altLang="zh-CN" sz="2000" b="0" i="1">
                                        <a:latin typeface="Cambria Math" panose="02040503050406030204" pitchFamily="18" charset="0"/>
                                        <a:cs typeface="Cambria Math" panose="02040503050406030204" pitchFamily="18" charset="0"/>
                                      </a:rPr>
                                    </m:ctrlPr>
                                  </m:sSubPr>
                                  <m:e>
                                    <m:r>
                                      <a:rPr lang="en-US" altLang="zh-CN" sz="2000" b="0" i="1">
                                        <a:latin typeface="Cambria Math" panose="02040503050406030204" pitchFamily="18" charset="0"/>
                                        <a:cs typeface="Cambria Math" panose="02040503050406030204" pitchFamily="18" charset="0"/>
                                      </a:rPr>
                                      <m:t>𝑎</m:t>
                                    </m:r>
                                  </m:e>
                                  <m:sub>
                                    <m:r>
                                      <a:rPr lang="en-US" altLang="zh-CN" sz="2000" b="0" i="1">
                                        <a:latin typeface="Cambria Math" panose="02040503050406030204" pitchFamily="18" charset="0"/>
                                        <a:cs typeface="Cambria Math" panose="02040503050406030204" pitchFamily="18" charset="0"/>
                                      </a:rPr>
                                      <m:t>22</m:t>
                                    </m:r>
                                  </m:sub>
                                </m:sSub>
                              </m:e>
                            </m:mr>
                          </m:m>
                        </m:e>
                      </m:d>
                      <m:r>
                        <a:rPr lang="en-US" altLang="zh-CN" sz="2000" b="0" i="1">
                          <a:latin typeface="Cambria Math" panose="02040503050406030204" pitchFamily="18" charset="0"/>
                          <a:cs typeface="Cambria Math" panose="02040503050406030204" pitchFamily="18" charset="0"/>
                        </a:rPr>
                        <m:t>=</m:t>
                      </m:r>
                      <m:sSub>
                        <m:sSubPr>
                          <m:ctrlPr>
                            <a:rPr lang="en-US" altLang="zh-CN" sz="2000" b="0" i="1">
                              <a:latin typeface="Cambria Math" panose="02040503050406030204" pitchFamily="18" charset="0"/>
                              <a:cs typeface="Cambria Math" panose="02040503050406030204" pitchFamily="18" charset="0"/>
                            </a:rPr>
                          </m:ctrlPr>
                        </m:sSubPr>
                        <m:e>
                          <m:r>
                            <a:rPr lang="en-US" altLang="zh-CN" sz="2000" b="0" i="1">
                              <a:latin typeface="Cambria Math" panose="02040503050406030204" pitchFamily="18" charset="0"/>
                              <a:cs typeface="Cambria Math" panose="02040503050406030204" pitchFamily="18" charset="0"/>
                            </a:rPr>
                            <m:t>𝑎</m:t>
                          </m:r>
                        </m:e>
                        <m:sub>
                          <m:r>
                            <a:rPr lang="en-US" altLang="zh-CN" sz="2000" b="0" i="1">
                              <a:latin typeface="Cambria Math" panose="02040503050406030204" pitchFamily="18" charset="0"/>
                              <a:cs typeface="Cambria Math" panose="02040503050406030204" pitchFamily="18" charset="0"/>
                            </a:rPr>
                            <m:t>11</m:t>
                          </m:r>
                        </m:sub>
                      </m:sSub>
                      <m:sSub>
                        <m:sSubPr>
                          <m:ctrlPr>
                            <a:rPr lang="en-US" altLang="zh-CN" sz="2000" b="0" i="1">
                              <a:latin typeface="Cambria Math" panose="02040503050406030204" pitchFamily="18" charset="0"/>
                              <a:cs typeface="Cambria Math" panose="02040503050406030204" pitchFamily="18" charset="0"/>
                            </a:rPr>
                          </m:ctrlPr>
                        </m:sSubPr>
                        <m:e>
                          <m:r>
                            <a:rPr lang="en-US" altLang="zh-CN" sz="2000" b="0" i="1">
                              <a:latin typeface="Cambria Math" panose="02040503050406030204" pitchFamily="18" charset="0"/>
                              <a:cs typeface="Cambria Math" panose="02040503050406030204" pitchFamily="18" charset="0"/>
                            </a:rPr>
                            <m:t>𝑎</m:t>
                          </m:r>
                        </m:e>
                        <m:sub>
                          <m:r>
                            <a:rPr lang="en-US" altLang="zh-CN" sz="2000" b="0" i="1">
                              <a:latin typeface="Cambria Math" panose="02040503050406030204" pitchFamily="18" charset="0"/>
                              <a:cs typeface="Cambria Math" panose="02040503050406030204" pitchFamily="18" charset="0"/>
                            </a:rPr>
                            <m:t>22</m:t>
                          </m:r>
                        </m:sub>
                      </m:sSub>
                      <m:r>
                        <a:rPr lang="en-US" altLang="zh-CN" sz="2000" b="0" i="1">
                          <a:latin typeface="Cambria Math" panose="02040503050406030204" pitchFamily="18" charset="0"/>
                          <a:cs typeface="Cambria Math" panose="02040503050406030204" pitchFamily="18" charset="0"/>
                        </a:rPr>
                        <m:t>−</m:t>
                      </m:r>
                      <m:sSub>
                        <m:sSubPr>
                          <m:ctrlPr>
                            <a:rPr lang="en-US" altLang="zh-CN" sz="2000" b="0" i="1">
                              <a:latin typeface="Cambria Math" panose="02040503050406030204" pitchFamily="18" charset="0"/>
                              <a:cs typeface="Cambria Math" panose="02040503050406030204" pitchFamily="18" charset="0"/>
                            </a:rPr>
                          </m:ctrlPr>
                        </m:sSubPr>
                        <m:e>
                          <m:r>
                            <a:rPr lang="en-US" altLang="zh-CN" sz="2000" b="0" i="1">
                              <a:latin typeface="Cambria Math" panose="02040503050406030204" pitchFamily="18" charset="0"/>
                              <a:cs typeface="Cambria Math" panose="02040503050406030204" pitchFamily="18" charset="0"/>
                            </a:rPr>
                            <m:t>𝑎</m:t>
                          </m:r>
                        </m:e>
                        <m:sub>
                          <m:r>
                            <a:rPr lang="en-US" altLang="zh-CN" sz="2000" b="0" i="1">
                              <a:latin typeface="Cambria Math" panose="02040503050406030204" pitchFamily="18" charset="0"/>
                              <a:cs typeface="Cambria Math" panose="02040503050406030204" pitchFamily="18" charset="0"/>
                            </a:rPr>
                            <m:t>21</m:t>
                          </m:r>
                        </m:sub>
                      </m:sSub>
                      <m:sSub>
                        <m:sSubPr>
                          <m:ctrlPr>
                            <a:rPr lang="en-US" altLang="zh-CN" sz="2000" b="0" i="1">
                              <a:latin typeface="Cambria Math" panose="02040503050406030204" pitchFamily="18" charset="0"/>
                              <a:cs typeface="Cambria Math" panose="02040503050406030204" pitchFamily="18" charset="0"/>
                            </a:rPr>
                          </m:ctrlPr>
                        </m:sSubPr>
                        <m:e>
                          <m:r>
                            <a:rPr lang="en-US" altLang="zh-CN" sz="2000" b="0" i="1">
                              <a:latin typeface="Cambria Math" panose="02040503050406030204" pitchFamily="18" charset="0"/>
                              <a:cs typeface="Cambria Math" panose="02040503050406030204" pitchFamily="18" charset="0"/>
                            </a:rPr>
                            <m:t>𝑎</m:t>
                          </m:r>
                        </m:e>
                        <m:sub>
                          <m:r>
                            <a:rPr lang="en-US" altLang="zh-CN" sz="2000" b="0" i="1">
                              <a:latin typeface="Cambria Math" panose="02040503050406030204" pitchFamily="18" charset="0"/>
                              <a:cs typeface="Cambria Math" panose="02040503050406030204" pitchFamily="18" charset="0"/>
                            </a:rPr>
                            <m:t>12</m:t>
                          </m:r>
                        </m:sub>
                      </m:sSub>
                    </m:oMath>
                  </m:oMathPara>
                </a14:m>
                <a:endParaRPr lang="en-US" altLang="zh-CN" sz="2000" b="0" i="1" dirty="0">
                  <a:latin typeface="Cambria Math" panose="02040503050406030204" pitchFamily="18" charset="0"/>
                  <a:cs typeface="Cambria Math" panose="02040503050406030204" pitchFamily="18" charset="0"/>
                </a:endParaRPr>
              </a:p>
              <a:p>
                <a:endParaRPr lang="en-US" altLang="zh-CN" sz="2000" b="0" i="1" dirty="0">
                  <a:latin typeface="Cambria Math" panose="02040503050406030204" pitchFamily="18" charset="0"/>
                  <a:cs typeface="Cambria Math" panose="02040503050406030204" pitchFamily="18" charset="0"/>
                </a:endParaRPr>
              </a:p>
              <a:p>
                <a:r>
                  <a:rPr lang="zh-CN" altLang="en-US" sz="2000" b="0" dirty="0">
                    <a:latin typeface="Cambria Math" panose="02040503050406030204" pitchFamily="18" charset="0"/>
                    <a:cs typeface="Cambria Math" panose="02040503050406030204" pitchFamily="18" charset="0"/>
                  </a:rPr>
                  <a:t>这时，方程组的解可以表示成：</a:t>
                </a:r>
              </a:p>
              <a:p>
                <a:pPr/>
                <a14:m>
                  <m:oMathPara xmlns:m="http://schemas.openxmlformats.org/officeDocument/2006/math">
                    <m:oMathParaPr>
                      <m:jc m:val="centerGroup"/>
                    </m:oMathParaPr>
                    <m:oMath xmlns:m="http://schemas.openxmlformats.org/officeDocument/2006/math">
                      <m:sSub>
                        <m:sSubPr>
                          <m:ctrlPr>
                            <a:rPr lang="en-US" altLang="zh-CN" sz="2000" b="0" i="1">
                              <a:latin typeface="Cambria Math" panose="02040503050406030204" pitchFamily="18" charset="0"/>
                              <a:cs typeface="Cambria Math" panose="02040503050406030204" pitchFamily="18" charset="0"/>
                            </a:rPr>
                          </m:ctrlPr>
                        </m:sSubPr>
                        <m:e>
                          <m:r>
                            <a:rPr lang="en-US" altLang="zh-CN" sz="2000" b="0" i="1">
                              <a:latin typeface="Cambria Math" panose="02040503050406030204" pitchFamily="18" charset="0"/>
                              <a:cs typeface="Cambria Math" panose="02040503050406030204" pitchFamily="18" charset="0"/>
                            </a:rPr>
                            <m:t>𝑥</m:t>
                          </m:r>
                        </m:e>
                        <m:sub>
                          <m:r>
                            <a:rPr lang="en-US" altLang="zh-CN" sz="2000" b="0" i="1">
                              <a:latin typeface="Cambria Math" panose="02040503050406030204" pitchFamily="18" charset="0"/>
                              <a:cs typeface="Cambria Math" panose="02040503050406030204" pitchFamily="18" charset="0"/>
                            </a:rPr>
                            <m:t>1</m:t>
                          </m:r>
                        </m:sub>
                      </m:sSub>
                      <m:r>
                        <a:rPr lang="en-US" altLang="zh-CN" sz="2000" b="0" i="1">
                          <a:latin typeface="Cambria Math" panose="02040503050406030204" pitchFamily="18" charset="0"/>
                          <a:cs typeface="Cambria Math" panose="02040503050406030204" pitchFamily="18" charset="0"/>
                        </a:rPr>
                        <m:t>=</m:t>
                      </m:r>
                      <m:f>
                        <m:fPr>
                          <m:ctrlPr>
                            <a:rPr lang="en-US" altLang="zh-CN" sz="2000" b="0" i="1">
                              <a:latin typeface="Cambria Math" panose="02040503050406030204" pitchFamily="18" charset="0"/>
                              <a:cs typeface="Cambria Math" panose="02040503050406030204" pitchFamily="18" charset="0"/>
                            </a:rPr>
                          </m:ctrlPr>
                        </m:fPr>
                        <m:num>
                          <m:d>
                            <m:dPr>
                              <m:begChr m:val="|"/>
                              <m:endChr m:val="|"/>
                              <m:ctrlPr>
                                <a:rPr lang="en-US" altLang="zh-CN" sz="2000" b="0" i="1">
                                  <a:latin typeface="Cambria Math" panose="02040503050406030204" pitchFamily="18" charset="0"/>
                                  <a:cs typeface="Cambria Math" panose="02040503050406030204" pitchFamily="18" charset="0"/>
                                </a:rPr>
                              </m:ctrlPr>
                            </m:dPr>
                            <m:e>
                              <m:m>
                                <m:mPr>
                                  <m:mcs>
                                    <m:mc>
                                      <m:mcPr>
                                        <m:count m:val="2"/>
                                        <m:mcJc m:val="center"/>
                                      </m:mcPr>
                                    </m:mc>
                                  </m:mcs>
                                  <m:ctrlPr>
                                    <a:rPr lang="en-US" altLang="zh-CN" sz="2000" b="0" i="1">
                                      <a:latin typeface="Cambria Math" panose="02040503050406030204" pitchFamily="18" charset="0"/>
                                      <a:cs typeface="Cambria Math" panose="02040503050406030204" pitchFamily="18" charset="0"/>
                                    </a:rPr>
                                  </m:ctrlPr>
                                </m:mPr>
                                <m:mr>
                                  <m:e>
                                    <m:sSub>
                                      <m:sSubPr>
                                        <m:ctrlPr>
                                          <a:rPr lang="en-US" altLang="zh-CN" sz="2000" b="0" i="1">
                                            <a:latin typeface="Cambria Math" panose="02040503050406030204" pitchFamily="18" charset="0"/>
                                            <a:cs typeface="Cambria Math" panose="02040503050406030204" pitchFamily="18" charset="0"/>
                                          </a:rPr>
                                        </m:ctrlPr>
                                      </m:sSubPr>
                                      <m:e>
                                        <m:r>
                                          <a:rPr lang="en-US" altLang="zh-CN" sz="2000" b="0" i="1">
                                            <a:latin typeface="Cambria Math" panose="02040503050406030204" pitchFamily="18" charset="0"/>
                                            <a:cs typeface="Cambria Math" panose="02040503050406030204" pitchFamily="18" charset="0"/>
                                          </a:rPr>
                                          <m:t>𝑏</m:t>
                                        </m:r>
                                      </m:e>
                                      <m:sub>
                                        <m:r>
                                          <a:rPr lang="en-US" altLang="zh-CN" sz="2000" b="0" i="1">
                                            <a:latin typeface="Cambria Math" panose="02040503050406030204" pitchFamily="18" charset="0"/>
                                            <a:cs typeface="Cambria Math" panose="02040503050406030204" pitchFamily="18" charset="0"/>
                                          </a:rPr>
                                          <m:t>1</m:t>
                                        </m:r>
                                      </m:sub>
                                    </m:sSub>
                                  </m:e>
                                  <m:e>
                                    <m:sSub>
                                      <m:sSubPr>
                                        <m:ctrlPr>
                                          <a:rPr lang="en-US" altLang="zh-CN" sz="2000" b="0" i="1">
                                            <a:latin typeface="Cambria Math" panose="02040503050406030204" pitchFamily="18" charset="0"/>
                                            <a:cs typeface="Cambria Math" panose="02040503050406030204" pitchFamily="18" charset="0"/>
                                          </a:rPr>
                                        </m:ctrlPr>
                                      </m:sSubPr>
                                      <m:e>
                                        <m:r>
                                          <a:rPr lang="en-US" altLang="zh-CN" sz="2000" b="0" i="1">
                                            <a:latin typeface="Cambria Math" panose="02040503050406030204" pitchFamily="18" charset="0"/>
                                            <a:cs typeface="Cambria Math" panose="02040503050406030204" pitchFamily="18" charset="0"/>
                                          </a:rPr>
                                          <m:t>𝑎</m:t>
                                        </m:r>
                                      </m:e>
                                      <m:sub>
                                        <m:r>
                                          <a:rPr lang="en-US" altLang="zh-CN" sz="2000" b="0" i="1">
                                            <a:latin typeface="Cambria Math" panose="02040503050406030204" pitchFamily="18" charset="0"/>
                                            <a:cs typeface="Cambria Math" panose="02040503050406030204" pitchFamily="18" charset="0"/>
                                          </a:rPr>
                                          <m:t>12</m:t>
                                        </m:r>
                                      </m:sub>
                                    </m:sSub>
                                  </m:e>
                                </m:mr>
                                <m:mr>
                                  <m:e>
                                    <m:sSub>
                                      <m:sSubPr>
                                        <m:ctrlPr>
                                          <a:rPr lang="en-US" altLang="zh-CN" sz="2000" b="0" i="1">
                                            <a:latin typeface="Cambria Math" panose="02040503050406030204" pitchFamily="18" charset="0"/>
                                            <a:cs typeface="Cambria Math" panose="02040503050406030204" pitchFamily="18" charset="0"/>
                                          </a:rPr>
                                        </m:ctrlPr>
                                      </m:sSubPr>
                                      <m:e>
                                        <m:r>
                                          <a:rPr lang="en-US" altLang="zh-CN" sz="2000" b="0" i="1">
                                            <a:latin typeface="Cambria Math" panose="02040503050406030204" pitchFamily="18" charset="0"/>
                                            <a:cs typeface="Cambria Math" panose="02040503050406030204" pitchFamily="18" charset="0"/>
                                          </a:rPr>
                                          <m:t>𝑏</m:t>
                                        </m:r>
                                      </m:e>
                                      <m:sub>
                                        <m:r>
                                          <a:rPr lang="en-US" altLang="zh-CN" sz="2000" b="0" i="1">
                                            <a:latin typeface="Cambria Math" panose="02040503050406030204" pitchFamily="18" charset="0"/>
                                            <a:cs typeface="Cambria Math" panose="02040503050406030204" pitchFamily="18" charset="0"/>
                                          </a:rPr>
                                          <m:t>2</m:t>
                                        </m:r>
                                      </m:sub>
                                    </m:sSub>
                                  </m:e>
                                  <m:e>
                                    <m:sSub>
                                      <m:sSubPr>
                                        <m:ctrlPr>
                                          <a:rPr lang="en-US" altLang="zh-CN" sz="2000" b="0" i="1">
                                            <a:latin typeface="Cambria Math" panose="02040503050406030204" pitchFamily="18" charset="0"/>
                                            <a:cs typeface="Cambria Math" panose="02040503050406030204" pitchFamily="18" charset="0"/>
                                          </a:rPr>
                                        </m:ctrlPr>
                                      </m:sSubPr>
                                      <m:e>
                                        <m:r>
                                          <a:rPr lang="en-US" altLang="zh-CN" sz="2000" b="0" i="1">
                                            <a:latin typeface="Cambria Math" panose="02040503050406030204" pitchFamily="18" charset="0"/>
                                            <a:cs typeface="Cambria Math" panose="02040503050406030204" pitchFamily="18" charset="0"/>
                                          </a:rPr>
                                          <m:t>𝑎</m:t>
                                        </m:r>
                                      </m:e>
                                      <m:sub>
                                        <m:r>
                                          <a:rPr lang="en-US" altLang="zh-CN" sz="2000" b="0" i="1">
                                            <a:latin typeface="Cambria Math" panose="02040503050406030204" pitchFamily="18" charset="0"/>
                                            <a:cs typeface="Cambria Math" panose="02040503050406030204" pitchFamily="18" charset="0"/>
                                          </a:rPr>
                                          <m:t>22</m:t>
                                        </m:r>
                                      </m:sub>
                                    </m:sSub>
                                  </m:e>
                                </m:mr>
                              </m:m>
                            </m:e>
                          </m:d>
                        </m:num>
                        <m:den>
                          <m:d>
                            <m:dPr>
                              <m:begChr m:val="|"/>
                              <m:endChr m:val="|"/>
                              <m:ctrlPr>
                                <a:rPr lang="en-US" altLang="zh-CN" sz="2000" b="0" i="1">
                                  <a:latin typeface="Cambria Math" panose="02040503050406030204" pitchFamily="18" charset="0"/>
                                  <a:cs typeface="Cambria Math" panose="02040503050406030204" pitchFamily="18" charset="0"/>
                                </a:rPr>
                              </m:ctrlPr>
                            </m:dPr>
                            <m:e>
                              <m:m>
                                <m:mPr>
                                  <m:mcs>
                                    <m:mc>
                                      <m:mcPr>
                                        <m:count m:val="2"/>
                                        <m:mcJc m:val="center"/>
                                      </m:mcPr>
                                    </m:mc>
                                  </m:mcs>
                                  <m:ctrlPr>
                                    <a:rPr lang="en-US" altLang="zh-CN" sz="2000" b="0" i="1">
                                      <a:latin typeface="Cambria Math" panose="02040503050406030204" pitchFamily="18" charset="0"/>
                                      <a:cs typeface="Cambria Math" panose="02040503050406030204" pitchFamily="18" charset="0"/>
                                    </a:rPr>
                                  </m:ctrlPr>
                                </m:mPr>
                                <m:mr>
                                  <m:e>
                                    <m:sSub>
                                      <m:sSubPr>
                                        <m:ctrlPr>
                                          <a:rPr lang="en-US" altLang="zh-CN" sz="2000" b="0" i="1">
                                            <a:latin typeface="Cambria Math" panose="02040503050406030204" pitchFamily="18" charset="0"/>
                                            <a:cs typeface="Cambria Math" panose="02040503050406030204" pitchFamily="18" charset="0"/>
                                          </a:rPr>
                                        </m:ctrlPr>
                                      </m:sSubPr>
                                      <m:e>
                                        <m:r>
                                          <a:rPr lang="en-US" altLang="zh-CN" sz="2000" b="0" i="1">
                                            <a:latin typeface="Cambria Math" panose="02040503050406030204" pitchFamily="18" charset="0"/>
                                            <a:cs typeface="Cambria Math" panose="02040503050406030204" pitchFamily="18" charset="0"/>
                                          </a:rPr>
                                          <m:t>𝑎</m:t>
                                        </m:r>
                                      </m:e>
                                      <m:sub>
                                        <m:r>
                                          <a:rPr lang="en-US" altLang="zh-CN" sz="2000" b="0" i="1">
                                            <a:latin typeface="Cambria Math" panose="02040503050406030204" pitchFamily="18" charset="0"/>
                                            <a:cs typeface="Cambria Math" panose="02040503050406030204" pitchFamily="18" charset="0"/>
                                          </a:rPr>
                                          <m:t>11</m:t>
                                        </m:r>
                                      </m:sub>
                                    </m:sSub>
                                  </m:e>
                                  <m:e>
                                    <m:sSub>
                                      <m:sSubPr>
                                        <m:ctrlPr>
                                          <a:rPr lang="en-US" altLang="zh-CN" sz="2000" b="0" i="1">
                                            <a:latin typeface="Cambria Math" panose="02040503050406030204" pitchFamily="18" charset="0"/>
                                            <a:cs typeface="Cambria Math" panose="02040503050406030204" pitchFamily="18" charset="0"/>
                                          </a:rPr>
                                        </m:ctrlPr>
                                      </m:sSubPr>
                                      <m:e>
                                        <m:r>
                                          <a:rPr lang="en-US" altLang="zh-CN" sz="2000" b="0" i="1">
                                            <a:latin typeface="Cambria Math" panose="02040503050406030204" pitchFamily="18" charset="0"/>
                                            <a:cs typeface="Cambria Math" panose="02040503050406030204" pitchFamily="18" charset="0"/>
                                          </a:rPr>
                                          <m:t>𝑎</m:t>
                                        </m:r>
                                      </m:e>
                                      <m:sub>
                                        <m:r>
                                          <a:rPr lang="en-US" altLang="zh-CN" sz="2000" b="0" i="1">
                                            <a:latin typeface="Cambria Math" panose="02040503050406030204" pitchFamily="18" charset="0"/>
                                            <a:cs typeface="Cambria Math" panose="02040503050406030204" pitchFamily="18" charset="0"/>
                                          </a:rPr>
                                          <m:t>12</m:t>
                                        </m:r>
                                      </m:sub>
                                    </m:sSub>
                                  </m:e>
                                </m:mr>
                                <m:mr>
                                  <m:e>
                                    <m:sSub>
                                      <m:sSubPr>
                                        <m:ctrlPr>
                                          <a:rPr lang="en-US" altLang="zh-CN" sz="2000" b="0" i="1">
                                            <a:latin typeface="Cambria Math" panose="02040503050406030204" pitchFamily="18" charset="0"/>
                                            <a:cs typeface="Cambria Math" panose="02040503050406030204" pitchFamily="18" charset="0"/>
                                          </a:rPr>
                                        </m:ctrlPr>
                                      </m:sSubPr>
                                      <m:e>
                                        <m:r>
                                          <a:rPr lang="en-US" altLang="zh-CN" sz="2000" b="0" i="1">
                                            <a:latin typeface="Cambria Math" panose="02040503050406030204" pitchFamily="18" charset="0"/>
                                            <a:cs typeface="Cambria Math" panose="02040503050406030204" pitchFamily="18" charset="0"/>
                                          </a:rPr>
                                          <m:t>𝑎</m:t>
                                        </m:r>
                                      </m:e>
                                      <m:sub>
                                        <m:r>
                                          <a:rPr lang="en-US" altLang="zh-CN" sz="2000" b="0" i="1">
                                            <a:latin typeface="Cambria Math" panose="02040503050406030204" pitchFamily="18" charset="0"/>
                                            <a:cs typeface="Cambria Math" panose="02040503050406030204" pitchFamily="18" charset="0"/>
                                          </a:rPr>
                                          <m:t>21</m:t>
                                        </m:r>
                                      </m:sub>
                                    </m:sSub>
                                  </m:e>
                                  <m:e>
                                    <m:sSub>
                                      <m:sSubPr>
                                        <m:ctrlPr>
                                          <a:rPr lang="en-US" altLang="zh-CN" sz="2000" b="0" i="1">
                                            <a:latin typeface="Cambria Math" panose="02040503050406030204" pitchFamily="18" charset="0"/>
                                            <a:cs typeface="Cambria Math" panose="02040503050406030204" pitchFamily="18" charset="0"/>
                                          </a:rPr>
                                        </m:ctrlPr>
                                      </m:sSubPr>
                                      <m:e>
                                        <m:r>
                                          <a:rPr lang="en-US" altLang="zh-CN" sz="2000" b="0" i="1">
                                            <a:latin typeface="Cambria Math" panose="02040503050406030204" pitchFamily="18" charset="0"/>
                                            <a:cs typeface="Cambria Math" panose="02040503050406030204" pitchFamily="18" charset="0"/>
                                          </a:rPr>
                                          <m:t>𝑎</m:t>
                                        </m:r>
                                      </m:e>
                                      <m:sub>
                                        <m:r>
                                          <a:rPr lang="en-US" altLang="zh-CN" sz="2000" b="0" i="1">
                                            <a:latin typeface="Cambria Math" panose="02040503050406030204" pitchFamily="18" charset="0"/>
                                            <a:cs typeface="Cambria Math" panose="02040503050406030204" pitchFamily="18" charset="0"/>
                                          </a:rPr>
                                          <m:t>22</m:t>
                                        </m:r>
                                      </m:sub>
                                    </m:sSub>
                                  </m:e>
                                </m:mr>
                              </m:m>
                            </m:e>
                          </m:d>
                        </m:den>
                      </m:f>
                      <m:r>
                        <a:rPr lang="en-US" altLang="zh-CN" sz="2000" b="0" i="1">
                          <a:latin typeface="Cambria Math" panose="02040503050406030204" pitchFamily="18" charset="0"/>
                          <a:cs typeface="Cambria Math" panose="02040503050406030204" pitchFamily="18" charset="0"/>
                        </a:rPr>
                        <m:t>, </m:t>
                      </m:r>
                      <m:sSub>
                        <m:sSubPr>
                          <m:ctrlPr>
                            <a:rPr lang="en-US" altLang="zh-CN" sz="2000" b="0" i="1">
                              <a:latin typeface="Cambria Math" panose="02040503050406030204" pitchFamily="18" charset="0"/>
                              <a:cs typeface="Cambria Math" panose="02040503050406030204" pitchFamily="18" charset="0"/>
                            </a:rPr>
                          </m:ctrlPr>
                        </m:sSubPr>
                        <m:e>
                          <m:r>
                            <a:rPr lang="en-US" altLang="zh-CN" sz="2000" b="0" i="1">
                              <a:latin typeface="Cambria Math" panose="02040503050406030204" pitchFamily="18" charset="0"/>
                              <a:cs typeface="Cambria Math" panose="02040503050406030204" pitchFamily="18" charset="0"/>
                            </a:rPr>
                            <m:t>𝑥</m:t>
                          </m:r>
                        </m:e>
                        <m:sub>
                          <m:r>
                            <a:rPr lang="en-US" altLang="zh-CN" sz="2000" b="0" i="1">
                              <a:latin typeface="Cambria Math" panose="02040503050406030204" pitchFamily="18" charset="0"/>
                              <a:cs typeface="Cambria Math" panose="02040503050406030204" pitchFamily="18" charset="0"/>
                            </a:rPr>
                            <m:t>2</m:t>
                          </m:r>
                        </m:sub>
                      </m:sSub>
                      <m:r>
                        <a:rPr lang="en-US" altLang="zh-CN" sz="2000" b="0" i="1">
                          <a:latin typeface="Cambria Math" panose="02040503050406030204" pitchFamily="18" charset="0"/>
                          <a:cs typeface="Cambria Math" panose="02040503050406030204" pitchFamily="18" charset="0"/>
                        </a:rPr>
                        <m:t>=</m:t>
                      </m:r>
                      <m:f>
                        <m:fPr>
                          <m:ctrlPr>
                            <a:rPr lang="en-US" altLang="zh-CN" sz="2000" b="0" i="1">
                              <a:latin typeface="Cambria Math" panose="02040503050406030204" pitchFamily="18" charset="0"/>
                              <a:cs typeface="Cambria Math" panose="02040503050406030204" pitchFamily="18" charset="0"/>
                            </a:rPr>
                          </m:ctrlPr>
                        </m:fPr>
                        <m:num>
                          <m:d>
                            <m:dPr>
                              <m:begChr m:val="|"/>
                              <m:endChr m:val="|"/>
                              <m:ctrlPr>
                                <a:rPr lang="en-US" altLang="zh-CN" sz="2000" b="0" i="1">
                                  <a:latin typeface="Cambria Math" panose="02040503050406030204" pitchFamily="18" charset="0"/>
                                  <a:cs typeface="Cambria Math" panose="02040503050406030204" pitchFamily="18" charset="0"/>
                                </a:rPr>
                              </m:ctrlPr>
                            </m:dPr>
                            <m:e>
                              <m:m>
                                <m:mPr>
                                  <m:mcs>
                                    <m:mc>
                                      <m:mcPr>
                                        <m:count m:val="2"/>
                                        <m:mcJc m:val="center"/>
                                      </m:mcPr>
                                    </m:mc>
                                  </m:mcs>
                                  <m:ctrlPr>
                                    <a:rPr lang="en-US" altLang="zh-CN" sz="2000" b="0" i="1">
                                      <a:latin typeface="Cambria Math" panose="02040503050406030204" pitchFamily="18" charset="0"/>
                                      <a:cs typeface="Cambria Math" panose="02040503050406030204" pitchFamily="18" charset="0"/>
                                    </a:rPr>
                                  </m:ctrlPr>
                                </m:mPr>
                                <m:mr>
                                  <m:e>
                                    <m:sSub>
                                      <m:sSubPr>
                                        <m:ctrlPr>
                                          <a:rPr lang="en-US" altLang="zh-CN" sz="2000" b="0" i="1">
                                            <a:latin typeface="Cambria Math" panose="02040503050406030204" pitchFamily="18" charset="0"/>
                                            <a:cs typeface="Cambria Math" panose="02040503050406030204" pitchFamily="18" charset="0"/>
                                          </a:rPr>
                                        </m:ctrlPr>
                                      </m:sSubPr>
                                      <m:e>
                                        <m:r>
                                          <a:rPr lang="en-US" altLang="zh-CN" sz="2000" b="0" i="1">
                                            <a:latin typeface="Cambria Math" panose="02040503050406030204" pitchFamily="18" charset="0"/>
                                            <a:cs typeface="Cambria Math" panose="02040503050406030204" pitchFamily="18" charset="0"/>
                                          </a:rPr>
                                          <m:t>𝑎</m:t>
                                        </m:r>
                                      </m:e>
                                      <m:sub>
                                        <m:r>
                                          <a:rPr lang="en-US" altLang="zh-CN" sz="2000" b="0" i="1">
                                            <a:latin typeface="Cambria Math" panose="02040503050406030204" pitchFamily="18" charset="0"/>
                                            <a:cs typeface="Cambria Math" panose="02040503050406030204" pitchFamily="18" charset="0"/>
                                          </a:rPr>
                                          <m:t>11</m:t>
                                        </m:r>
                                      </m:sub>
                                    </m:sSub>
                                  </m:e>
                                  <m:e>
                                    <m:sSub>
                                      <m:sSubPr>
                                        <m:ctrlPr>
                                          <a:rPr lang="en-US" altLang="zh-CN" sz="2000" b="0" i="1">
                                            <a:latin typeface="Cambria Math" panose="02040503050406030204" pitchFamily="18" charset="0"/>
                                            <a:cs typeface="Cambria Math" panose="02040503050406030204" pitchFamily="18" charset="0"/>
                                          </a:rPr>
                                        </m:ctrlPr>
                                      </m:sSubPr>
                                      <m:e>
                                        <m:r>
                                          <a:rPr lang="en-US" altLang="zh-CN" sz="2000" b="0" i="1">
                                            <a:latin typeface="Cambria Math" panose="02040503050406030204" pitchFamily="18" charset="0"/>
                                            <a:cs typeface="Cambria Math" panose="02040503050406030204" pitchFamily="18" charset="0"/>
                                          </a:rPr>
                                          <m:t>𝑏</m:t>
                                        </m:r>
                                      </m:e>
                                      <m:sub>
                                        <m:r>
                                          <a:rPr lang="en-US" altLang="zh-CN" sz="2000" b="0" i="1">
                                            <a:latin typeface="Cambria Math" panose="02040503050406030204" pitchFamily="18" charset="0"/>
                                            <a:cs typeface="Cambria Math" panose="02040503050406030204" pitchFamily="18" charset="0"/>
                                          </a:rPr>
                                          <m:t>1</m:t>
                                        </m:r>
                                      </m:sub>
                                    </m:sSub>
                                  </m:e>
                                </m:mr>
                                <m:mr>
                                  <m:e>
                                    <m:sSub>
                                      <m:sSubPr>
                                        <m:ctrlPr>
                                          <a:rPr lang="en-US" altLang="zh-CN" sz="2000" b="0" i="1">
                                            <a:latin typeface="Cambria Math" panose="02040503050406030204" pitchFamily="18" charset="0"/>
                                            <a:cs typeface="Cambria Math" panose="02040503050406030204" pitchFamily="18" charset="0"/>
                                          </a:rPr>
                                        </m:ctrlPr>
                                      </m:sSubPr>
                                      <m:e>
                                        <m:r>
                                          <a:rPr lang="en-US" altLang="zh-CN" sz="2000" b="0" i="1">
                                            <a:latin typeface="Cambria Math" panose="02040503050406030204" pitchFamily="18" charset="0"/>
                                            <a:cs typeface="Cambria Math" panose="02040503050406030204" pitchFamily="18" charset="0"/>
                                          </a:rPr>
                                          <m:t>𝑎</m:t>
                                        </m:r>
                                      </m:e>
                                      <m:sub>
                                        <m:r>
                                          <a:rPr lang="en-US" altLang="zh-CN" sz="2000" b="0" i="1">
                                            <a:latin typeface="Cambria Math" panose="02040503050406030204" pitchFamily="18" charset="0"/>
                                            <a:cs typeface="Cambria Math" panose="02040503050406030204" pitchFamily="18" charset="0"/>
                                          </a:rPr>
                                          <m:t>21</m:t>
                                        </m:r>
                                      </m:sub>
                                    </m:sSub>
                                  </m:e>
                                  <m:e>
                                    <m:sSub>
                                      <m:sSubPr>
                                        <m:ctrlPr>
                                          <a:rPr lang="en-US" altLang="zh-CN" sz="2000" b="0" i="1">
                                            <a:latin typeface="Cambria Math" panose="02040503050406030204" pitchFamily="18" charset="0"/>
                                            <a:cs typeface="Cambria Math" panose="02040503050406030204" pitchFamily="18" charset="0"/>
                                          </a:rPr>
                                        </m:ctrlPr>
                                      </m:sSubPr>
                                      <m:e>
                                        <m:r>
                                          <a:rPr lang="en-US" altLang="zh-CN" sz="2000" b="0" i="1">
                                            <a:latin typeface="Cambria Math" panose="02040503050406030204" pitchFamily="18" charset="0"/>
                                            <a:cs typeface="Cambria Math" panose="02040503050406030204" pitchFamily="18" charset="0"/>
                                          </a:rPr>
                                          <m:t>𝑏</m:t>
                                        </m:r>
                                      </m:e>
                                      <m:sub>
                                        <m:r>
                                          <a:rPr lang="en-US" altLang="zh-CN" sz="2000" b="0" i="1">
                                            <a:latin typeface="Cambria Math" panose="02040503050406030204" pitchFamily="18" charset="0"/>
                                            <a:cs typeface="Cambria Math" panose="02040503050406030204" pitchFamily="18" charset="0"/>
                                          </a:rPr>
                                          <m:t>2</m:t>
                                        </m:r>
                                      </m:sub>
                                    </m:sSub>
                                  </m:e>
                                </m:mr>
                              </m:m>
                            </m:e>
                          </m:d>
                        </m:num>
                        <m:den>
                          <m:d>
                            <m:dPr>
                              <m:begChr m:val="|"/>
                              <m:endChr m:val="|"/>
                              <m:ctrlPr>
                                <a:rPr lang="en-US" altLang="zh-CN" sz="2000" b="0" i="1">
                                  <a:latin typeface="Cambria Math" panose="02040503050406030204" pitchFamily="18" charset="0"/>
                                  <a:cs typeface="Cambria Math" panose="02040503050406030204" pitchFamily="18" charset="0"/>
                                </a:rPr>
                              </m:ctrlPr>
                            </m:dPr>
                            <m:e>
                              <m:m>
                                <m:mPr>
                                  <m:mcs>
                                    <m:mc>
                                      <m:mcPr>
                                        <m:count m:val="2"/>
                                        <m:mcJc m:val="center"/>
                                      </m:mcPr>
                                    </m:mc>
                                  </m:mcs>
                                  <m:ctrlPr>
                                    <a:rPr lang="en-US" altLang="zh-CN" sz="2000" b="0" i="1">
                                      <a:latin typeface="Cambria Math" panose="02040503050406030204" pitchFamily="18" charset="0"/>
                                      <a:cs typeface="Cambria Math" panose="02040503050406030204" pitchFamily="18" charset="0"/>
                                    </a:rPr>
                                  </m:ctrlPr>
                                </m:mPr>
                                <m:mr>
                                  <m:e>
                                    <m:sSub>
                                      <m:sSubPr>
                                        <m:ctrlPr>
                                          <a:rPr lang="en-US" altLang="zh-CN" sz="2000" b="0" i="1">
                                            <a:latin typeface="Cambria Math" panose="02040503050406030204" pitchFamily="18" charset="0"/>
                                            <a:cs typeface="Cambria Math" panose="02040503050406030204" pitchFamily="18" charset="0"/>
                                          </a:rPr>
                                        </m:ctrlPr>
                                      </m:sSubPr>
                                      <m:e>
                                        <m:r>
                                          <a:rPr lang="en-US" altLang="zh-CN" sz="2000" b="0" i="1">
                                            <a:latin typeface="Cambria Math" panose="02040503050406030204" pitchFamily="18" charset="0"/>
                                            <a:cs typeface="Cambria Math" panose="02040503050406030204" pitchFamily="18" charset="0"/>
                                          </a:rPr>
                                          <m:t>𝑎</m:t>
                                        </m:r>
                                      </m:e>
                                      <m:sub>
                                        <m:r>
                                          <a:rPr lang="en-US" altLang="zh-CN" sz="2000" b="0" i="1">
                                            <a:latin typeface="Cambria Math" panose="02040503050406030204" pitchFamily="18" charset="0"/>
                                            <a:cs typeface="Cambria Math" panose="02040503050406030204" pitchFamily="18" charset="0"/>
                                          </a:rPr>
                                          <m:t>11</m:t>
                                        </m:r>
                                      </m:sub>
                                    </m:sSub>
                                  </m:e>
                                  <m:e>
                                    <m:sSub>
                                      <m:sSubPr>
                                        <m:ctrlPr>
                                          <a:rPr lang="en-US" altLang="zh-CN" sz="2000" b="0" i="1">
                                            <a:latin typeface="Cambria Math" panose="02040503050406030204" pitchFamily="18" charset="0"/>
                                            <a:cs typeface="Cambria Math" panose="02040503050406030204" pitchFamily="18" charset="0"/>
                                          </a:rPr>
                                        </m:ctrlPr>
                                      </m:sSubPr>
                                      <m:e>
                                        <m:r>
                                          <a:rPr lang="en-US" altLang="zh-CN" sz="2000" b="0" i="1">
                                            <a:latin typeface="Cambria Math" panose="02040503050406030204" pitchFamily="18" charset="0"/>
                                            <a:cs typeface="Cambria Math" panose="02040503050406030204" pitchFamily="18" charset="0"/>
                                          </a:rPr>
                                          <m:t>𝑎</m:t>
                                        </m:r>
                                      </m:e>
                                      <m:sub>
                                        <m:r>
                                          <a:rPr lang="en-US" altLang="zh-CN" sz="2000" b="0" i="1">
                                            <a:latin typeface="Cambria Math" panose="02040503050406030204" pitchFamily="18" charset="0"/>
                                            <a:cs typeface="Cambria Math" panose="02040503050406030204" pitchFamily="18" charset="0"/>
                                          </a:rPr>
                                          <m:t>12</m:t>
                                        </m:r>
                                      </m:sub>
                                    </m:sSub>
                                  </m:e>
                                </m:mr>
                                <m:mr>
                                  <m:e>
                                    <m:sSub>
                                      <m:sSubPr>
                                        <m:ctrlPr>
                                          <a:rPr lang="en-US" altLang="zh-CN" sz="2000" b="0" i="1">
                                            <a:latin typeface="Cambria Math" panose="02040503050406030204" pitchFamily="18" charset="0"/>
                                            <a:cs typeface="Cambria Math" panose="02040503050406030204" pitchFamily="18" charset="0"/>
                                          </a:rPr>
                                        </m:ctrlPr>
                                      </m:sSubPr>
                                      <m:e>
                                        <m:r>
                                          <a:rPr lang="en-US" altLang="zh-CN" sz="2000" b="0" i="1">
                                            <a:latin typeface="Cambria Math" panose="02040503050406030204" pitchFamily="18" charset="0"/>
                                            <a:cs typeface="Cambria Math" panose="02040503050406030204" pitchFamily="18" charset="0"/>
                                          </a:rPr>
                                          <m:t>𝑎</m:t>
                                        </m:r>
                                      </m:e>
                                      <m:sub>
                                        <m:r>
                                          <a:rPr lang="en-US" altLang="zh-CN" sz="2000" b="0" i="1">
                                            <a:latin typeface="Cambria Math" panose="02040503050406030204" pitchFamily="18" charset="0"/>
                                            <a:cs typeface="Cambria Math" panose="02040503050406030204" pitchFamily="18" charset="0"/>
                                          </a:rPr>
                                          <m:t>21</m:t>
                                        </m:r>
                                      </m:sub>
                                    </m:sSub>
                                  </m:e>
                                  <m:e>
                                    <m:sSub>
                                      <m:sSubPr>
                                        <m:ctrlPr>
                                          <a:rPr lang="en-US" altLang="zh-CN" sz="2000" b="0" i="1">
                                            <a:latin typeface="Cambria Math" panose="02040503050406030204" pitchFamily="18" charset="0"/>
                                            <a:cs typeface="Cambria Math" panose="02040503050406030204" pitchFamily="18" charset="0"/>
                                          </a:rPr>
                                        </m:ctrlPr>
                                      </m:sSubPr>
                                      <m:e>
                                        <m:r>
                                          <a:rPr lang="en-US" altLang="zh-CN" sz="2000" b="0" i="1">
                                            <a:latin typeface="Cambria Math" panose="02040503050406030204" pitchFamily="18" charset="0"/>
                                            <a:cs typeface="Cambria Math" panose="02040503050406030204" pitchFamily="18" charset="0"/>
                                          </a:rPr>
                                          <m:t>𝑎</m:t>
                                        </m:r>
                                      </m:e>
                                      <m:sub>
                                        <m:r>
                                          <a:rPr lang="en-US" altLang="zh-CN" sz="2000" b="0" i="1">
                                            <a:latin typeface="Cambria Math" panose="02040503050406030204" pitchFamily="18" charset="0"/>
                                            <a:cs typeface="Cambria Math" panose="02040503050406030204" pitchFamily="18" charset="0"/>
                                          </a:rPr>
                                          <m:t>22</m:t>
                                        </m:r>
                                      </m:sub>
                                    </m:sSub>
                                  </m:e>
                                </m:mr>
                              </m:m>
                            </m:e>
                          </m:d>
                        </m:den>
                      </m:f>
                    </m:oMath>
                  </m:oMathPara>
                </a14:m>
                <a:endParaRPr lang="zh-CN" altLang="en-US" sz="2000" b="0" i="1" dirty="0">
                  <a:latin typeface="Cambria Math" panose="02040503050406030204" pitchFamily="18" charset="0"/>
                  <a:cs typeface="Cambria Math" panose="02040503050406030204" pitchFamily="18" charset="0"/>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637540" y="1182914"/>
                <a:ext cx="7868920" cy="4827905"/>
              </a:xfrm>
              <a:prstGeom prst="rect">
                <a:avLst/>
              </a:prstGeom>
              <a:blipFill rotWithShape="1">
                <a:blip r:embed="rId2"/>
                <a:stretch>
                  <a:fillRect t="-11" b="-7749"/>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 calcmode="lin" valueType="num">
                                      <p:cBhvr additive="base">
                                        <p:cTn id="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anim calcmode="lin" valueType="num">
                                      <p:cBhvr additive="base">
                                        <p:cTn id="1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anim calcmode="lin" valueType="num">
                                      <p:cBhvr additive="base">
                                        <p:cTn id="1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8" end="8"/>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 calcmode="lin" valueType="num">
                                      <p:cBhvr additive="base">
                                        <p:cTn id="2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ea typeface="+mj-ea"/>
              </a:rPr>
              <a:t>行列式性质</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lgn="l">
                  <a:buNone/>
                </a:pPr>
                <a:r>
                  <a:rPr lang="zh-CN" altLang="en-US" sz="2400" b="1" i="0" dirty="0">
                    <a:solidFill>
                      <a:srgbClr val="060607"/>
                    </a:solidFill>
                    <a:effectLst/>
                    <a:latin typeface="+mn-ea"/>
                    <a:ea typeface="+mn-ea"/>
                  </a:rPr>
                  <a:t>可逆性性质</a:t>
                </a:r>
                <a:r>
                  <a:rPr lang="en-US" altLang="zh-CN" sz="2400" b="1" i="0" dirty="0">
                    <a:solidFill>
                      <a:srgbClr val="060607"/>
                    </a:solidFill>
                    <a:effectLst/>
                    <a:latin typeface="+mn-ea"/>
                    <a:ea typeface="+mn-ea"/>
                  </a:rPr>
                  <a:t>.</a:t>
                </a:r>
                <a:r>
                  <a:rPr lang="zh-CN" altLang="en-US" sz="2400" b="0" i="0" dirty="0">
                    <a:solidFill>
                      <a:srgbClr val="060607"/>
                    </a:solidFill>
                    <a:effectLst/>
                    <a:latin typeface="+mn-ea"/>
                    <a:ea typeface="+mn-ea"/>
                  </a:rPr>
                  <a:t>一个方阵可逆当且仅当</a:t>
                </a:r>
                <a14:m>
                  <m:oMath xmlns:m="http://schemas.openxmlformats.org/officeDocument/2006/math">
                    <m:func>
                      <m:funcPr>
                        <m:ctrlPr>
                          <a:rPr lang="en-US" altLang="zh-CN" sz="2400" b="0" i="1" smtClean="0">
                            <a:solidFill>
                              <a:srgbClr val="060607"/>
                            </a:solidFill>
                            <a:effectLst/>
                            <a:latin typeface="Cambria Math" panose="02040503050406030204" pitchFamily="18" charset="0"/>
                            <a:ea typeface="+mn-ea"/>
                          </a:rPr>
                        </m:ctrlPr>
                      </m:funcPr>
                      <m:fName>
                        <m:r>
                          <m:rPr>
                            <m:sty m:val="p"/>
                          </m:rPr>
                          <a:rPr lang="en-US" altLang="zh-CN" sz="2400" b="0" i="0" smtClean="0">
                            <a:solidFill>
                              <a:srgbClr val="060607"/>
                            </a:solidFill>
                            <a:effectLst/>
                            <a:latin typeface="Cambria Math" panose="02040503050406030204" pitchFamily="18" charset="0"/>
                            <a:ea typeface="+mn-ea"/>
                          </a:rPr>
                          <m:t>det</m:t>
                        </m:r>
                      </m:fName>
                      <m:e>
                        <m:d>
                          <m:dPr>
                            <m:ctrlPr>
                              <a:rPr lang="en-US" altLang="zh-CN" sz="2400" b="0" i="1" smtClean="0">
                                <a:solidFill>
                                  <a:srgbClr val="060607"/>
                                </a:solidFill>
                                <a:effectLst/>
                                <a:latin typeface="Cambria Math" panose="02040503050406030204" pitchFamily="18" charset="0"/>
                                <a:ea typeface="+mn-ea"/>
                              </a:rPr>
                            </m:ctrlPr>
                          </m:dPr>
                          <m:e>
                            <m:r>
                              <a:rPr lang="en-US" altLang="zh-CN" sz="2400" b="0" i="1" smtClean="0">
                                <a:solidFill>
                                  <a:srgbClr val="060607"/>
                                </a:solidFill>
                                <a:effectLst/>
                                <a:latin typeface="Cambria Math" panose="02040503050406030204" pitchFamily="18" charset="0"/>
                                <a:ea typeface="+mn-ea"/>
                              </a:rPr>
                              <m:t>𝐴</m:t>
                            </m:r>
                          </m:e>
                        </m:d>
                      </m:e>
                    </m:func>
                    <m:r>
                      <a:rPr lang="en-US" altLang="zh-CN" sz="2400" b="0" i="1" smtClean="0">
                        <a:solidFill>
                          <a:srgbClr val="060607"/>
                        </a:solidFill>
                        <a:effectLst/>
                        <a:latin typeface="Cambria Math" panose="02040503050406030204" pitchFamily="18" charset="0"/>
                        <a:ea typeface="+mn-ea"/>
                      </a:rPr>
                      <m:t>≠0</m:t>
                    </m:r>
                    <m:r>
                      <a:rPr lang="en-US" altLang="zh-CN" sz="2400" b="0" i="0" smtClean="0">
                        <a:solidFill>
                          <a:srgbClr val="060607"/>
                        </a:solidFill>
                        <a:effectLst/>
                        <a:latin typeface="Cambria Math" panose="02040503050406030204" pitchFamily="18" charset="0"/>
                        <a:ea typeface="+mn-ea"/>
                      </a:rPr>
                      <m:t>.</m:t>
                    </m:r>
                  </m:oMath>
                </a14:m>
                <a:endParaRPr lang="en-US" altLang="zh-CN" sz="2400" b="0" i="0" dirty="0">
                  <a:solidFill>
                    <a:srgbClr val="060607"/>
                  </a:solidFill>
                  <a:effectLst/>
                  <a:latin typeface="+mn-ea"/>
                  <a:ea typeface="+mn-ea"/>
                </a:endParaRPr>
              </a:p>
              <a:p>
                <a:pPr marL="0" indent="0" algn="l">
                  <a:buNone/>
                </a:pPr>
                <a:endParaRPr lang="en-US" altLang="zh-CN" sz="2400" b="1" dirty="0">
                  <a:solidFill>
                    <a:srgbClr val="060607"/>
                  </a:solidFill>
                  <a:latin typeface="Segoe Print" panose="02000600000000000000" charset="0"/>
                </a:endParaRPr>
              </a:p>
              <a:p>
                <a:pPr marL="0" indent="0" algn="l">
                  <a:buNone/>
                </a:pPr>
                <a:r>
                  <a:rPr lang="zh-CN" altLang="en-US" sz="2400" b="1" i="0" dirty="0">
                    <a:solidFill>
                      <a:srgbClr val="060607"/>
                    </a:solidFill>
                    <a:effectLst/>
                    <a:latin typeface="+mn-ea"/>
                    <a:ea typeface="+mn-ea"/>
                  </a:rPr>
                  <a:t>推论</a:t>
                </a:r>
                <a:r>
                  <a:rPr lang="en-US" altLang="zh-CN" sz="2400" b="1" i="0" dirty="0">
                    <a:solidFill>
                      <a:srgbClr val="060607"/>
                    </a:solidFill>
                    <a:effectLst/>
                    <a:latin typeface="+mn-ea"/>
                    <a:ea typeface="+mn-ea"/>
                  </a:rPr>
                  <a:t>.</a:t>
                </a:r>
                <a:r>
                  <a:rPr lang="zh-CN" altLang="en-US" sz="2400" b="0" i="0" dirty="0">
                    <a:solidFill>
                      <a:srgbClr val="060607"/>
                    </a:solidFill>
                    <a:effectLst/>
                    <a:latin typeface="+mn-ea"/>
                    <a:ea typeface="+mn-ea"/>
                  </a:rPr>
                  <a:t>设</a:t>
                </a:r>
                <a14:m>
                  <m:oMath xmlns:m="http://schemas.openxmlformats.org/officeDocument/2006/math">
                    <m:r>
                      <a:rPr lang="en-US" altLang="zh-CN" sz="2400" b="0" i="0" smtClean="0">
                        <a:solidFill>
                          <a:srgbClr val="060607"/>
                        </a:solidFill>
                        <a:effectLst/>
                        <a:latin typeface="Cambria Math" panose="02040503050406030204" pitchFamily="18" charset="0"/>
                        <a:ea typeface="+mn-ea"/>
                      </a:rPr>
                      <m:t> </m:t>
                    </m:r>
                    <m:r>
                      <a:rPr lang="en-US" altLang="zh-CN" sz="2400" b="0" i="1" smtClean="0">
                        <a:solidFill>
                          <a:srgbClr val="060607"/>
                        </a:solidFill>
                        <a:effectLst/>
                        <a:latin typeface="Cambria Math" panose="02040503050406030204" pitchFamily="18" charset="0"/>
                        <a:ea typeface="+mn-ea"/>
                      </a:rPr>
                      <m:t>𝐴</m:t>
                    </m:r>
                    <m:r>
                      <a:rPr lang="en-US" altLang="zh-CN" sz="2400" b="0" i="1" smtClean="0">
                        <a:solidFill>
                          <a:srgbClr val="060607"/>
                        </a:solidFill>
                        <a:effectLst/>
                        <a:latin typeface="Cambria Math" panose="02040503050406030204" pitchFamily="18" charset="0"/>
                        <a:ea typeface="+mn-ea"/>
                      </a:rPr>
                      <m:t> </m:t>
                    </m:r>
                  </m:oMath>
                </a14:m>
                <a:r>
                  <a:rPr lang="zh-CN" altLang="en-US" sz="2400" b="0" i="0" dirty="0">
                    <a:solidFill>
                      <a:srgbClr val="060607"/>
                    </a:solidFill>
                    <a:effectLst/>
                    <a:latin typeface="+mn-ea"/>
                    <a:ea typeface="+mn-ea"/>
                  </a:rPr>
                  <a:t>为一个方阵。如果</a:t>
                </a:r>
                <a14:m>
                  <m:oMath xmlns:m="http://schemas.openxmlformats.org/officeDocument/2006/math">
                    <m:r>
                      <a:rPr lang="en-US" altLang="zh-CN" sz="2400" b="0" i="0" smtClean="0">
                        <a:solidFill>
                          <a:srgbClr val="060607"/>
                        </a:solidFill>
                        <a:effectLst/>
                        <a:latin typeface="Cambria Math" panose="02040503050406030204" pitchFamily="18" charset="0"/>
                        <a:ea typeface="+mn-ea"/>
                      </a:rPr>
                      <m:t> </m:t>
                    </m:r>
                    <m:r>
                      <a:rPr lang="en-US" altLang="zh-CN" sz="2400" b="0" i="1" smtClean="0">
                        <a:solidFill>
                          <a:srgbClr val="060607"/>
                        </a:solidFill>
                        <a:effectLst/>
                        <a:latin typeface="Cambria Math" panose="02040503050406030204" pitchFamily="18" charset="0"/>
                        <a:ea typeface="+mn-ea"/>
                      </a:rPr>
                      <m:t>𝐴</m:t>
                    </m:r>
                    <m:r>
                      <a:rPr lang="en-US" altLang="zh-CN" sz="2400" b="0" i="1" smtClean="0">
                        <a:solidFill>
                          <a:srgbClr val="060607"/>
                        </a:solidFill>
                        <a:effectLst/>
                        <a:latin typeface="Cambria Math" panose="02040503050406030204" pitchFamily="18" charset="0"/>
                        <a:ea typeface="+mn-ea"/>
                      </a:rPr>
                      <m:t> </m:t>
                    </m:r>
                  </m:oMath>
                </a14:m>
                <a:r>
                  <a:rPr lang="zh-CN" altLang="en-US" sz="2400" b="0" i="0" dirty="0">
                    <a:solidFill>
                      <a:srgbClr val="060607"/>
                    </a:solidFill>
                    <a:effectLst/>
                    <a:latin typeface="+mn-ea"/>
                    <a:ea typeface="+mn-ea"/>
                  </a:rPr>
                  <a:t>的行或列线性相关，则</a:t>
                </a:r>
                <a14:m>
                  <m:oMath xmlns:m="http://schemas.openxmlformats.org/officeDocument/2006/math">
                    <m:func>
                      <m:funcPr>
                        <m:ctrlPr>
                          <a:rPr lang="en-US" altLang="zh-CN" sz="2400" b="0" i="1" smtClean="0">
                            <a:solidFill>
                              <a:srgbClr val="060607"/>
                            </a:solidFill>
                            <a:effectLst/>
                            <a:latin typeface="Cambria Math" panose="02040503050406030204" pitchFamily="18" charset="0"/>
                            <a:ea typeface="+mn-ea"/>
                          </a:rPr>
                        </m:ctrlPr>
                      </m:funcPr>
                      <m:fName>
                        <m:r>
                          <m:rPr>
                            <m:sty m:val="p"/>
                          </m:rPr>
                          <a:rPr lang="en-US" altLang="zh-CN" sz="2400" b="0" i="0" smtClean="0">
                            <a:solidFill>
                              <a:srgbClr val="060607"/>
                            </a:solidFill>
                            <a:effectLst/>
                            <a:latin typeface="Cambria Math" panose="02040503050406030204" pitchFamily="18" charset="0"/>
                            <a:ea typeface="+mn-ea"/>
                          </a:rPr>
                          <m:t>det</m:t>
                        </m:r>
                      </m:fName>
                      <m:e>
                        <m:d>
                          <m:dPr>
                            <m:ctrlPr>
                              <a:rPr lang="en-US" altLang="zh-CN" sz="2400" b="0" i="1" smtClean="0">
                                <a:solidFill>
                                  <a:srgbClr val="060607"/>
                                </a:solidFill>
                                <a:effectLst/>
                                <a:latin typeface="Cambria Math" panose="02040503050406030204" pitchFamily="18" charset="0"/>
                                <a:ea typeface="+mn-ea"/>
                              </a:rPr>
                            </m:ctrlPr>
                          </m:dPr>
                          <m:e>
                            <m:r>
                              <a:rPr lang="en-US" altLang="zh-CN" sz="2400" b="0" i="1" smtClean="0">
                                <a:solidFill>
                                  <a:srgbClr val="060607"/>
                                </a:solidFill>
                                <a:effectLst/>
                                <a:latin typeface="Cambria Math" panose="02040503050406030204" pitchFamily="18" charset="0"/>
                                <a:ea typeface="+mn-ea"/>
                              </a:rPr>
                              <m:t>𝐴</m:t>
                            </m:r>
                          </m:e>
                        </m:d>
                      </m:e>
                    </m:func>
                    <m:r>
                      <a:rPr lang="en-US" altLang="zh-CN" sz="2400" b="0" i="1" smtClean="0">
                        <a:solidFill>
                          <a:srgbClr val="060607"/>
                        </a:solidFill>
                        <a:effectLst/>
                        <a:latin typeface="Cambria Math" panose="02040503050406030204" pitchFamily="18" charset="0"/>
                        <a:ea typeface="+mn-ea"/>
                      </a:rPr>
                      <m:t>=0</m:t>
                    </m:r>
                    <m:r>
                      <a:rPr lang="en-US" altLang="zh-CN" sz="2400" b="0" i="0" smtClean="0">
                        <a:solidFill>
                          <a:srgbClr val="060607"/>
                        </a:solidFill>
                        <a:effectLst/>
                        <a:latin typeface="Cambria Math" panose="02040503050406030204" pitchFamily="18" charset="0"/>
                        <a:ea typeface="+mn-ea"/>
                      </a:rPr>
                      <m:t>.</m:t>
                    </m:r>
                  </m:oMath>
                </a14:m>
                <a:endParaRPr lang="en-US" altLang="zh-CN" sz="2400" b="0" i="0" dirty="0">
                  <a:solidFill>
                    <a:srgbClr val="060607"/>
                  </a:solidFill>
                  <a:effectLst/>
                  <a:latin typeface="+mn-ea"/>
                  <a:ea typeface="+mn-ea"/>
                </a:endParaRPr>
              </a:p>
              <a:p>
                <a:pPr marL="0" indent="0" algn="l">
                  <a:buNone/>
                </a:pPr>
                <a:endParaRPr lang="en-US" altLang="zh-CN" sz="2400" dirty="0">
                  <a:solidFill>
                    <a:srgbClr val="060607"/>
                  </a:solidFill>
                  <a:latin typeface="+mn-ea"/>
                  <a:ea typeface="+mn-ea"/>
                </a:endParaRPr>
              </a:p>
              <a:p>
                <a:pPr marL="0" indent="0" algn="l">
                  <a:buNone/>
                </a:pPr>
                <a:r>
                  <a:rPr lang="zh-CN" altLang="en-US" sz="2400" b="1" dirty="0">
                    <a:solidFill>
                      <a:srgbClr val="060607"/>
                    </a:solidFill>
                    <a:latin typeface="+mn-ea"/>
                    <a:ea typeface="+mn-ea"/>
                  </a:rPr>
                  <a:t>例</a:t>
                </a:r>
                <a:r>
                  <a:rPr lang="en-US" altLang="zh-CN" sz="2400" b="1" dirty="0">
                    <a:solidFill>
                      <a:srgbClr val="060607"/>
                    </a:solidFill>
                    <a:latin typeface="+mn-ea"/>
                    <a:ea typeface="+mn-ea"/>
                  </a:rPr>
                  <a:t>.</a:t>
                </a:r>
                <a:r>
                  <a:rPr lang="zh-CN" altLang="en-US" sz="2400" dirty="0">
                    <a:solidFill>
                      <a:srgbClr val="060607"/>
                    </a:solidFill>
                    <a:latin typeface="+mn-ea"/>
                    <a:ea typeface="+mn-ea"/>
                  </a:rPr>
                  <a:t>下列矩阵行列式为</a:t>
                </a:r>
                <a14:m>
                  <m:oMath xmlns:m="http://schemas.openxmlformats.org/officeDocument/2006/math">
                    <m:r>
                      <a:rPr lang="en-US" altLang="zh-CN" sz="2400" i="1" dirty="0" smtClean="0">
                        <a:solidFill>
                          <a:srgbClr val="060607"/>
                        </a:solidFill>
                        <a:latin typeface="Cambria Math" panose="02040503050406030204" pitchFamily="18" charset="0"/>
                        <a:ea typeface="+mn-ea"/>
                      </a:rPr>
                      <m:t>0</m:t>
                    </m:r>
                  </m:oMath>
                </a14:m>
                <a:r>
                  <a:rPr lang="en-US" altLang="zh-CN" sz="2400" b="1" dirty="0">
                    <a:solidFill>
                      <a:srgbClr val="060607"/>
                    </a:solidFill>
                    <a:latin typeface="+mn-ea"/>
                    <a:ea typeface="+mn-ea"/>
                  </a:rPr>
                  <a:t> </a:t>
                </a:r>
                <a:endParaRPr lang="zh-CN" altLang="en-GB" sz="2400" b="1" i="0" dirty="0">
                  <a:solidFill>
                    <a:srgbClr val="060607"/>
                  </a:solidFill>
                  <a:effectLst/>
                  <a:latin typeface="+mn-ea"/>
                  <a:ea typeface="+mn-ea"/>
                </a:endParaRPr>
              </a:p>
              <a:p>
                <a:endParaRPr kumimoji="1" lang="zh-CN" altLang="en-US"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323528" y="4437112"/>
            <a:ext cx="8009776" cy="122413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ea typeface="+mj-ea"/>
              </a:rPr>
              <a:t>行列式性质：乘法</a:t>
            </a:r>
          </a:p>
        </p:txBody>
      </p:sp>
      <p:pic>
        <p:nvPicPr>
          <p:cNvPr id="7" name="图片 6"/>
          <p:cNvPicPr>
            <a:picLocks noChangeAspect="1"/>
          </p:cNvPicPr>
          <p:nvPr/>
        </p:nvPicPr>
        <p:blipFill>
          <a:blip r:embed="rId2"/>
          <a:stretch>
            <a:fillRect/>
          </a:stretch>
        </p:blipFill>
        <p:spPr>
          <a:xfrm>
            <a:off x="457200" y="2564904"/>
            <a:ext cx="7632848" cy="3225658"/>
          </a:xfrm>
          <a:prstGeom prst="rect">
            <a:avLst/>
          </a:prstGeom>
        </p:spPr>
      </p:pic>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b="1" dirty="0">
                    <a:latin typeface="+mn-ea"/>
                    <a:ea typeface="+mn-ea"/>
                  </a:rPr>
                  <a:t>可乘性</a:t>
                </a:r>
                <a:r>
                  <a:rPr kumimoji="1" lang="en-US" altLang="zh-CN" sz="2400" b="1" dirty="0">
                    <a:latin typeface="+mn-ea"/>
                    <a:ea typeface="+mn-ea"/>
                  </a:rPr>
                  <a:t>.</a:t>
                </a:r>
                <a:r>
                  <a:rPr kumimoji="1" lang="zh-CN" altLang="en-US" sz="2400" dirty="0">
                    <a:latin typeface="+mn-ea"/>
                    <a:ea typeface="+mn-ea"/>
                  </a:rPr>
                  <a:t>如果</a:t>
                </a:r>
                <a14:m>
                  <m:oMath xmlns:m="http://schemas.openxmlformats.org/officeDocument/2006/math">
                    <m:r>
                      <a:rPr kumimoji="1" lang="zh-CN" altLang="en-US" sz="2400" b="0" i="0" smtClean="0">
                        <a:latin typeface="Cambria Math" panose="02040503050406030204" pitchFamily="18" charset="0"/>
                        <a:ea typeface="+mn-ea"/>
                      </a:rPr>
                      <m:t> </m:t>
                    </m:r>
                    <m:r>
                      <a:rPr kumimoji="1" lang="en-US" altLang="zh-CN" sz="2400" b="0" i="1" smtClean="0">
                        <a:latin typeface="Cambria Math" panose="02040503050406030204" pitchFamily="18" charset="0"/>
                        <a:ea typeface="+mn-ea"/>
                      </a:rPr>
                      <m:t>𝐴</m:t>
                    </m:r>
                    <m:r>
                      <a:rPr kumimoji="1" lang="en-US" altLang="zh-CN" sz="2400" b="0" i="1" smtClean="0">
                        <a:latin typeface="Cambria Math" panose="02040503050406030204" pitchFamily="18" charset="0"/>
                        <a:ea typeface="+mn-ea"/>
                      </a:rPr>
                      <m:t>, </m:t>
                    </m:r>
                    <m:r>
                      <a:rPr kumimoji="1" lang="en-US" altLang="zh-CN" sz="2400" b="0" i="1" smtClean="0">
                        <a:latin typeface="Cambria Math" panose="02040503050406030204" pitchFamily="18" charset="0"/>
                        <a:ea typeface="+mn-ea"/>
                      </a:rPr>
                      <m:t>𝐵</m:t>
                    </m:r>
                    <m:r>
                      <a:rPr kumimoji="1" lang="zh-CN" altLang="en-US" sz="2400" b="0" i="1" smtClean="0">
                        <a:latin typeface="Cambria Math" panose="02040503050406030204" pitchFamily="18" charset="0"/>
                        <a:ea typeface="+mn-ea"/>
                      </a:rPr>
                      <m:t> </m:t>
                    </m:r>
                  </m:oMath>
                </a14:m>
                <a:r>
                  <a:rPr kumimoji="1" lang="zh-CN" altLang="en-US" sz="2400" dirty="0">
                    <a:latin typeface="+mn-ea"/>
                    <a:ea typeface="+mn-ea"/>
                  </a:rPr>
                  <a:t>都是</a:t>
                </a:r>
                <a14:m>
                  <m:oMath xmlns:m="http://schemas.openxmlformats.org/officeDocument/2006/math">
                    <m:r>
                      <a:rPr kumimoji="1" lang="zh-CN" altLang="en-US" sz="2400" b="0" i="0" smtClean="0">
                        <a:latin typeface="Cambria Math" panose="02040503050406030204" pitchFamily="18" charset="0"/>
                      </a:rPr>
                      <m:t> </m:t>
                    </m:r>
                    <m:r>
                      <a:rPr kumimoji="1" lang="en-US" altLang="zh-CN" sz="2400" b="0" i="1" smtClean="0">
                        <a:latin typeface="Cambria Math" panose="02040503050406030204" pitchFamily="18" charset="0"/>
                      </a:rPr>
                      <m:t>𝑛</m:t>
                    </m:r>
                    <m:r>
                      <a:rPr kumimoji="1" lang="en-US" altLang="zh-CN" sz="2400" b="0" i="1" smtClean="0">
                        <a:latin typeface="Cambria Math" panose="02040503050406030204" pitchFamily="18" charset="0"/>
                      </a:rPr>
                      <m:t> × </m:t>
                    </m:r>
                    <m:r>
                      <a:rPr kumimoji="1" lang="en-US" altLang="zh-CN" sz="2400" b="0" i="1" smtClean="0">
                        <a:latin typeface="Cambria Math" panose="02040503050406030204" pitchFamily="18" charset="0"/>
                      </a:rPr>
                      <m:t>𝑛</m:t>
                    </m:r>
                    <m:r>
                      <a:rPr kumimoji="1" lang="zh-CN" altLang="en-US" sz="2400" i="1">
                        <a:latin typeface="Cambria Math" panose="02040503050406030204" pitchFamily="18" charset="0"/>
                      </a:rPr>
                      <m:t> </m:t>
                    </m:r>
                  </m:oMath>
                </a14:m>
                <a:r>
                  <a:rPr kumimoji="1" lang="zh-CN" altLang="en-US" sz="2400" dirty="0">
                    <a:latin typeface="+mn-ea"/>
                    <a:ea typeface="+mn-ea"/>
                  </a:rPr>
                  <a:t>的矩阵，那么有：</a:t>
                </a:r>
                <a:endParaRPr kumimoji="1" lang="en-US" altLang="zh-CN" sz="2400" dirty="0">
                  <a:latin typeface="+mn-ea"/>
                  <a:ea typeface="+mn-ea"/>
                </a:endParaRPr>
              </a:p>
              <a:p>
                <a:pPr marL="0" indent="0">
                  <a:buNone/>
                </a:pPr>
                <a14:m>
                  <m:oMathPara xmlns:m="http://schemas.openxmlformats.org/officeDocument/2006/math">
                    <m:oMathParaPr>
                      <m:jc m:val="centerGroup"/>
                    </m:oMathParaPr>
                    <m:oMath xmlns:m="http://schemas.openxmlformats.org/officeDocument/2006/math">
                      <m:func>
                        <m:funcPr>
                          <m:ctrlPr>
                            <a:rPr kumimoji="1" lang="en-US" altLang="zh-CN" sz="2400" b="0" i="1" smtClean="0">
                              <a:latin typeface="Cambria Math" panose="02040503050406030204" pitchFamily="18" charset="0"/>
                              <a:ea typeface="+mn-ea"/>
                            </a:rPr>
                          </m:ctrlPr>
                        </m:funcPr>
                        <m:fName>
                          <m:r>
                            <m:rPr>
                              <m:sty m:val="p"/>
                            </m:rPr>
                            <a:rPr kumimoji="1" lang="en-US" altLang="zh-CN" sz="2400" b="0" i="0" smtClean="0">
                              <a:latin typeface="Cambria Math" panose="02040503050406030204" pitchFamily="18" charset="0"/>
                              <a:ea typeface="+mn-ea"/>
                            </a:rPr>
                            <m:t>det</m:t>
                          </m:r>
                        </m:fName>
                        <m:e>
                          <m:d>
                            <m:dPr>
                              <m:ctrlPr>
                                <a:rPr kumimoji="1" lang="en-US" altLang="zh-CN" sz="2400" b="0" i="1" smtClean="0">
                                  <a:latin typeface="Cambria Math" panose="02040503050406030204" pitchFamily="18" charset="0"/>
                                  <a:ea typeface="+mn-ea"/>
                                </a:rPr>
                              </m:ctrlPr>
                            </m:dPr>
                            <m:e>
                              <m:r>
                                <a:rPr kumimoji="1" lang="en-US" altLang="zh-CN" sz="2400" b="0" i="1" smtClean="0">
                                  <a:latin typeface="Cambria Math" panose="02040503050406030204" pitchFamily="18" charset="0"/>
                                  <a:ea typeface="+mn-ea"/>
                                </a:rPr>
                                <m:t>𝐴𝐵</m:t>
                              </m:r>
                            </m:e>
                          </m:d>
                        </m:e>
                      </m:func>
                      <m:r>
                        <a:rPr kumimoji="1" lang="en-US" altLang="zh-CN" sz="2400" b="0" i="1" smtClean="0">
                          <a:latin typeface="Cambria Math" panose="02040503050406030204" pitchFamily="18" charset="0"/>
                          <a:ea typeface="+mn-ea"/>
                        </a:rPr>
                        <m:t>=</m:t>
                      </m:r>
                      <m:func>
                        <m:funcPr>
                          <m:ctrlPr>
                            <a:rPr kumimoji="1" lang="en-US" altLang="zh-CN" sz="2400" b="0" i="1" smtClean="0">
                              <a:latin typeface="Cambria Math" panose="02040503050406030204" pitchFamily="18" charset="0"/>
                              <a:ea typeface="+mn-ea"/>
                            </a:rPr>
                          </m:ctrlPr>
                        </m:funcPr>
                        <m:fName>
                          <m:r>
                            <m:rPr>
                              <m:sty m:val="p"/>
                            </m:rPr>
                            <a:rPr kumimoji="1" lang="en-US" altLang="zh-CN" sz="2400" b="0" i="0" smtClean="0">
                              <a:latin typeface="Cambria Math" panose="02040503050406030204" pitchFamily="18" charset="0"/>
                              <a:ea typeface="+mn-ea"/>
                            </a:rPr>
                            <m:t>det</m:t>
                          </m:r>
                        </m:fName>
                        <m:e>
                          <m:d>
                            <m:dPr>
                              <m:ctrlPr>
                                <a:rPr kumimoji="1" lang="en-US" altLang="zh-CN" sz="2400" b="0" i="1" smtClean="0">
                                  <a:latin typeface="Cambria Math" panose="02040503050406030204" pitchFamily="18" charset="0"/>
                                  <a:ea typeface="+mn-ea"/>
                                </a:rPr>
                              </m:ctrlPr>
                            </m:dPr>
                            <m:e>
                              <m:r>
                                <a:rPr kumimoji="1" lang="en-US" altLang="zh-CN" sz="2400" b="0" i="1" smtClean="0">
                                  <a:latin typeface="Cambria Math" panose="02040503050406030204" pitchFamily="18" charset="0"/>
                                  <a:ea typeface="+mn-ea"/>
                                </a:rPr>
                                <m:t>𝐴</m:t>
                              </m:r>
                            </m:e>
                          </m:d>
                        </m:e>
                      </m:func>
                      <m:func>
                        <m:funcPr>
                          <m:ctrlPr>
                            <a:rPr kumimoji="1" lang="en-US" altLang="zh-CN" sz="2400" b="0" i="1" smtClean="0">
                              <a:latin typeface="Cambria Math" panose="02040503050406030204" pitchFamily="18" charset="0"/>
                              <a:ea typeface="+mn-ea"/>
                            </a:rPr>
                          </m:ctrlPr>
                        </m:funcPr>
                        <m:fName>
                          <m:r>
                            <m:rPr>
                              <m:sty m:val="p"/>
                            </m:rPr>
                            <a:rPr kumimoji="1" lang="en-US" altLang="zh-CN" sz="2400" b="0" i="0" smtClean="0">
                              <a:latin typeface="Cambria Math" panose="02040503050406030204" pitchFamily="18" charset="0"/>
                              <a:ea typeface="+mn-ea"/>
                            </a:rPr>
                            <m:t>det</m:t>
                          </m:r>
                        </m:fName>
                        <m:e>
                          <m:d>
                            <m:dPr>
                              <m:ctrlPr>
                                <a:rPr kumimoji="1" lang="en-US" altLang="zh-CN" sz="2400" b="0" i="1" smtClean="0">
                                  <a:latin typeface="Cambria Math" panose="02040503050406030204" pitchFamily="18" charset="0"/>
                                  <a:ea typeface="+mn-ea"/>
                                </a:rPr>
                              </m:ctrlPr>
                            </m:dPr>
                            <m:e>
                              <m:r>
                                <a:rPr kumimoji="1" lang="en-US" altLang="zh-CN" sz="2400" b="0" i="1" smtClean="0">
                                  <a:latin typeface="Cambria Math" panose="02040503050406030204" pitchFamily="18" charset="0"/>
                                  <a:ea typeface="+mn-ea"/>
                                </a:rPr>
                                <m:t>𝐵</m:t>
                              </m:r>
                            </m:e>
                          </m:d>
                        </m:e>
                      </m:func>
                      <m:r>
                        <a:rPr kumimoji="1" lang="en-US" altLang="zh-CN" sz="2400" b="0" i="1" smtClean="0">
                          <a:latin typeface="Cambria Math" panose="02040503050406030204" pitchFamily="18" charset="0"/>
                          <a:ea typeface="+mn-ea"/>
                        </a:rPr>
                        <m:t>.</m:t>
                      </m:r>
                    </m:oMath>
                  </m:oMathPara>
                </a14:m>
                <a:endParaRPr kumimoji="1" lang="zh-CN" altLang="en-US" sz="2400" dirty="0">
                  <a:latin typeface="+mn-ea"/>
                  <a:ea typeface="+mn-ea"/>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3"/>
                <a:stretch>
                  <a:fillRect t="-5" b="11"/>
                </a:stretch>
              </a:blipFill>
            </p:spPr>
            <p:txBody>
              <a:bodyPr/>
              <a:lstStyle/>
              <a:p>
                <a:r>
                  <a:rPr lang="zh-CN" altLang="en-US">
                    <a:noFill/>
                  </a:rPr>
                  <a:t> </a:t>
                </a:r>
              </a:p>
            </p:txBody>
          </p:sp>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ea typeface="+mj-ea"/>
              </a:rPr>
              <a:t>行列式性质</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457200" indent="-457200">
                  <a:buFont typeface="+mj-lt"/>
                  <a:buAutoNum type="arabicPeriod"/>
                </a:pPr>
                <a:r>
                  <a:rPr kumimoji="1" lang="zh-CN" altLang="en-US" sz="2400" dirty="0">
                    <a:latin typeface="+mn-ea"/>
                    <a:ea typeface="+mn-ea"/>
                  </a:rPr>
                  <a:t>如果</a:t>
                </a:r>
                <a14:m>
                  <m:oMath xmlns:m="http://schemas.openxmlformats.org/officeDocument/2006/math">
                    <m:r>
                      <a:rPr kumimoji="1" lang="zh-CN" altLang="en-US" sz="2400" b="0" i="0" dirty="0" smtClean="0">
                        <a:latin typeface="Cambria Math" panose="02040503050406030204" pitchFamily="18" charset="0"/>
                        <a:ea typeface="+mn-ea"/>
                      </a:rPr>
                      <m:t> </m:t>
                    </m:r>
                    <m:r>
                      <a:rPr kumimoji="1" lang="en-GB" altLang="zh-CN" sz="2400" i="1" dirty="0" smtClean="0">
                        <a:latin typeface="Cambria Math" panose="02040503050406030204" pitchFamily="18" charset="0"/>
                        <a:ea typeface="+mn-ea"/>
                      </a:rPr>
                      <m:t>𝐸</m:t>
                    </m:r>
                    <m:r>
                      <a:rPr kumimoji="1" lang="en-GB" altLang="zh-CN" sz="2400" i="1" dirty="0" smtClean="0">
                        <a:latin typeface="Cambria Math" panose="02040503050406030204" pitchFamily="18" charset="0"/>
                        <a:ea typeface="+mn-ea"/>
                      </a:rPr>
                      <m:t> </m:t>
                    </m:r>
                  </m:oMath>
                </a14:m>
                <a:r>
                  <a:rPr kumimoji="1" lang="zh-CN" altLang="en-US" sz="2400" dirty="0">
                    <a:latin typeface="+mn-ea"/>
                    <a:ea typeface="+mn-ea"/>
                  </a:rPr>
                  <a:t>是</a:t>
                </a:r>
                <a:r>
                  <a:rPr kumimoji="1" lang="zh-CN" altLang="en-US" sz="2400" dirty="0">
                    <a:latin typeface="+mn-ea"/>
                    <a:ea typeface="+mn-ea"/>
                    <a:sym typeface="+mn-ea"/>
                  </a:rPr>
                  <a:t>倍加行变换</a:t>
                </a:r>
                <a:r>
                  <a:rPr kumimoji="1" lang="zh-CN" altLang="en-US" sz="2400" dirty="0">
                    <a:latin typeface="+mn-ea"/>
                    <a:ea typeface="+mn-ea"/>
                  </a:rPr>
                  <a:t>的初等矩阵，那么</a:t>
                </a:r>
                <a14:m>
                  <m:oMath xmlns:m="http://schemas.openxmlformats.org/officeDocument/2006/math">
                    <m:func>
                      <m:funcPr>
                        <m:ctrlPr>
                          <a:rPr kumimoji="1" lang="en-US" altLang="zh-CN" sz="2400" b="0" i="1" smtClean="0">
                            <a:latin typeface="Cambria Math" panose="02040503050406030204" pitchFamily="18" charset="0"/>
                            <a:ea typeface="+mn-ea"/>
                          </a:rPr>
                        </m:ctrlPr>
                      </m:funcPr>
                      <m:fName>
                        <m:r>
                          <m:rPr>
                            <m:sty m:val="p"/>
                          </m:rPr>
                          <a:rPr kumimoji="1" lang="en-US" altLang="zh-CN" sz="2400" b="0" i="0" smtClean="0">
                            <a:latin typeface="Cambria Math" panose="02040503050406030204" pitchFamily="18" charset="0"/>
                            <a:ea typeface="+mn-ea"/>
                          </a:rPr>
                          <m:t>det</m:t>
                        </m:r>
                      </m:fName>
                      <m:e>
                        <m:d>
                          <m:dPr>
                            <m:ctrlPr>
                              <a:rPr kumimoji="1" lang="en-US" altLang="zh-CN" sz="2400" b="0" i="1" smtClean="0">
                                <a:latin typeface="Cambria Math" panose="02040503050406030204" pitchFamily="18" charset="0"/>
                                <a:ea typeface="+mn-ea"/>
                              </a:rPr>
                            </m:ctrlPr>
                          </m:dPr>
                          <m:e>
                            <m:r>
                              <a:rPr kumimoji="1" lang="en-US" altLang="zh-CN" sz="2400" b="0" i="1" smtClean="0">
                                <a:latin typeface="Cambria Math" panose="02040503050406030204" pitchFamily="18" charset="0"/>
                                <a:ea typeface="+mn-ea"/>
                              </a:rPr>
                              <m:t>𝐸𝐶</m:t>
                            </m:r>
                          </m:e>
                        </m:d>
                      </m:e>
                    </m:func>
                    <m:r>
                      <a:rPr kumimoji="1" lang="en-US" altLang="zh-CN" sz="2400" b="0" i="1" smtClean="0">
                        <a:latin typeface="Cambria Math" panose="02040503050406030204" pitchFamily="18" charset="0"/>
                        <a:ea typeface="+mn-ea"/>
                      </a:rPr>
                      <m:t>=</m:t>
                    </m:r>
                    <m:r>
                      <m:rPr>
                        <m:sty m:val="p"/>
                      </m:rPr>
                      <a:rPr kumimoji="1" lang="en-US" altLang="zh-CN" sz="2400" b="0" i="0" smtClean="0">
                        <a:latin typeface="Cambria Math" panose="02040503050406030204" pitchFamily="18" charset="0"/>
                        <a:ea typeface="+mn-ea"/>
                      </a:rPr>
                      <m:t>det</m:t>
                    </m:r>
                    <m:r>
                      <a:rPr kumimoji="1" lang="en-US" altLang="zh-CN" sz="2400" b="0" i="1" smtClean="0">
                        <a:latin typeface="Cambria Math" panose="02040503050406030204" pitchFamily="18" charset="0"/>
                        <a:ea typeface="+mn-ea"/>
                      </a:rPr>
                      <m:t>(</m:t>
                    </m:r>
                    <m:r>
                      <a:rPr kumimoji="1" lang="en-US" altLang="zh-CN" sz="2400" b="0" i="1" smtClean="0">
                        <a:latin typeface="Cambria Math" panose="02040503050406030204" pitchFamily="18" charset="0"/>
                        <a:ea typeface="+mn-ea"/>
                      </a:rPr>
                      <m:t>𝐶</m:t>
                    </m:r>
                    <m:r>
                      <a:rPr kumimoji="1" lang="en-US" altLang="zh-CN" sz="2400" b="0" i="1" smtClean="0">
                        <a:latin typeface="Cambria Math" panose="02040503050406030204" pitchFamily="18" charset="0"/>
                        <a:ea typeface="+mn-ea"/>
                      </a:rPr>
                      <m:t>)</m:t>
                    </m:r>
                  </m:oMath>
                </a14:m>
                <a:r>
                  <a:rPr kumimoji="1" lang="zh-CN" altLang="en-US" sz="2400" dirty="0">
                    <a:latin typeface="+mn-ea"/>
                    <a:ea typeface="+mn-ea"/>
                  </a:rPr>
                  <a:t>。即左乘</a:t>
                </a:r>
                <a14:m>
                  <m:oMath xmlns:m="http://schemas.openxmlformats.org/officeDocument/2006/math">
                    <m:r>
                      <a:rPr kumimoji="1" lang="zh-CN" altLang="en-US" sz="2400" b="0" i="0" dirty="0" smtClean="0">
                        <a:latin typeface="Cambria Math" panose="02040503050406030204" pitchFamily="18" charset="0"/>
                        <a:ea typeface="+mn-ea"/>
                      </a:rPr>
                      <m:t> </m:t>
                    </m:r>
                    <m:r>
                      <a:rPr kumimoji="1" lang="en-GB" altLang="zh-CN" sz="2400" i="1" dirty="0" smtClean="0">
                        <a:latin typeface="Cambria Math" panose="02040503050406030204" pitchFamily="18" charset="0"/>
                        <a:ea typeface="+mn-ea"/>
                      </a:rPr>
                      <m:t>𝐸</m:t>
                    </m:r>
                    <m:r>
                      <a:rPr kumimoji="1" lang="en-GB" altLang="zh-CN" sz="2400" i="1" dirty="0" smtClean="0">
                        <a:latin typeface="Cambria Math" panose="02040503050406030204" pitchFamily="18" charset="0"/>
                        <a:ea typeface="+mn-ea"/>
                      </a:rPr>
                      <m:t> </m:t>
                    </m:r>
                  </m:oMath>
                </a14:m>
                <a:r>
                  <a:rPr kumimoji="1" lang="zh-CN" altLang="en-US" sz="2400" dirty="0">
                    <a:latin typeface="+mn-ea"/>
                    <a:ea typeface="+mn-ea"/>
                  </a:rPr>
                  <a:t>不会改变行列式。</a:t>
                </a:r>
                <a:endParaRPr kumimoji="1" lang="en-US" altLang="zh-CN" sz="2400" dirty="0">
                  <a:latin typeface="+mn-ea"/>
                  <a:ea typeface="+mn-ea"/>
                </a:endParaRPr>
              </a:p>
              <a:p>
                <a:pPr marL="457200" indent="-457200">
                  <a:buFont typeface="+mj-lt"/>
                  <a:buAutoNum type="arabicPeriod"/>
                </a:pPr>
                <a:endParaRPr kumimoji="1" lang="zh-CN" altLang="en-US" sz="2400" dirty="0">
                  <a:latin typeface="+mn-ea"/>
                  <a:ea typeface="+mn-ea"/>
                </a:endParaRPr>
              </a:p>
              <a:p>
                <a:pPr marL="457200" indent="-457200">
                  <a:buFont typeface="+mj-lt"/>
                  <a:buAutoNum type="arabicPeriod"/>
                </a:pPr>
                <a:r>
                  <a:rPr kumimoji="1" lang="zh-CN" altLang="en-US" sz="2400" dirty="0">
                    <a:latin typeface="+mn-ea"/>
                    <a:ea typeface="+mn-ea"/>
                  </a:rPr>
                  <a:t>如果</a:t>
                </a:r>
                <a14:m>
                  <m:oMath xmlns:m="http://schemas.openxmlformats.org/officeDocument/2006/math">
                    <m:r>
                      <a:rPr kumimoji="1" lang="zh-CN" altLang="en-US" sz="2400" b="0" i="0" dirty="0" smtClean="0">
                        <a:latin typeface="Cambria Math" panose="02040503050406030204" pitchFamily="18" charset="0"/>
                        <a:ea typeface="+mn-ea"/>
                      </a:rPr>
                      <m:t> </m:t>
                    </m:r>
                    <m:r>
                      <a:rPr kumimoji="1" lang="en-GB" altLang="zh-CN" sz="2400" i="1" dirty="0" smtClean="0">
                        <a:latin typeface="Cambria Math" panose="02040503050406030204" pitchFamily="18" charset="0"/>
                        <a:ea typeface="+mn-ea"/>
                      </a:rPr>
                      <m:t>𝐸</m:t>
                    </m:r>
                    <m:r>
                      <a:rPr kumimoji="1" lang="en-GB" altLang="zh-CN" sz="2400" i="1" dirty="0" smtClean="0">
                        <a:latin typeface="Cambria Math" panose="02040503050406030204" pitchFamily="18" charset="0"/>
                        <a:ea typeface="+mn-ea"/>
                      </a:rPr>
                      <m:t> </m:t>
                    </m:r>
                  </m:oMath>
                </a14:m>
                <a:r>
                  <a:rPr kumimoji="1" lang="zh-CN" altLang="en-US" sz="2400" dirty="0">
                    <a:latin typeface="+mn-ea"/>
                    <a:ea typeface="+mn-ea"/>
                  </a:rPr>
                  <a:t>是某行缩放</a:t>
                </a:r>
                <a14:m>
                  <m:oMath xmlns:m="http://schemas.openxmlformats.org/officeDocument/2006/math">
                    <m:r>
                      <a:rPr kumimoji="1" lang="en-US" altLang="zh-CN" sz="2400" b="0" i="0" smtClean="0">
                        <a:latin typeface="Cambria Math" panose="02040503050406030204" pitchFamily="18" charset="0"/>
                        <a:ea typeface="+mn-ea"/>
                      </a:rPr>
                      <m:t> </m:t>
                    </m:r>
                    <m:r>
                      <a:rPr kumimoji="1" lang="en-US" altLang="zh-CN" sz="2400" b="0" i="1" smtClean="0">
                        <a:latin typeface="Cambria Math" panose="02040503050406030204" pitchFamily="18" charset="0"/>
                        <a:ea typeface="+mn-ea"/>
                      </a:rPr>
                      <m:t>𝑐</m:t>
                    </m:r>
                    <m:r>
                      <a:rPr kumimoji="1" lang="en-US" altLang="zh-CN" sz="2400" b="0" i="1" smtClean="0">
                        <a:latin typeface="Cambria Math" panose="02040503050406030204" pitchFamily="18" charset="0"/>
                        <a:ea typeface="+mn-ea"/>
                      </a:rPr>
                      <m:t> </m:t>
                    </m:r>
                  </m:oMath>
                </a14:m>
                <a:r>
                  <a:rPr kumimoji="1" lang="zh-CN" altLang="en-US" sz="2400" dirty="0">
                    <a:latin typeface="+mn-ea"/>
                    <a:ea typeface="+mn-ea"/>
                  </a:rPr>
                  <a:t>倍的初等矩阵，那么</a:t>
                </a:r>
                <a14:m>
                  <m:oMath xmlns:m="http://schemas.openxmlformats.org/officeDocument/2006/math">
                    <m:func>
                      <m:funcPr>
                        <m:ctrlPr>
                          <a:rPr kumimoji="1" lang="en-US" altLang="zh-CN" sz="2400" b="0" i="1" dirty="0" smtClean="0">
                            <a:latin typeface="Cambria Math" panose="02040503050406030204" pitchFamily="18" charset="0"/>
                            <a:ea typeface="+mn-ea"/>
                          </a:rPr>
                        </m:ctrlPr>
                      </m:funcPr>
                      <m:fName>
                        <m:r>
                          <m:rPr>
                            <m:sty m:val="p"/>
                          </m:rPr>
                          <a:rPr kumimoji="1" lang="en-US" altLang="zh-CN" sz="2400" b="0" i="0" dirty="0" smtClean="0">
                            <a:latin typeface="Cambria Math" panose="02040503050406030204" pitchFamily="18" charset="0"/>
                            <a:ea typeface="+mn-ea"/>
                          </a:rPr>
                          <m:t>det</m:t>
                        </m:r>
                      </m:fName>
                      <m:e>
                        <m:d>
                          <m:dPr>
                            <m:ctrlPr>
                              <a:rPr kumimoji="1" lang="en-US" altLang="zh-CN" sz="2400" b="0" i="1" dirty="0" smtClean="0">
                                <a:latin typeface="Cambria Math" panose="02040503050406030204" pitchFamily="18" charset="0"/>
                                <a:ea typeface="+mn-ea"/>
                              </a:rPr>
                            </m:ctrlPr>
                          </m:dPr>
                          <m:e>
                            <m:r>
                              <a:rPr kumimoji="1" lang="en-US" altLang="zh-CN" sz="2400" b="0" i="1" dirty="0" smtClean="0">
                                <a:latin typeface="Cambria Math" panose="02040503050406030204" pitchFamily="18" charset="0"/>
                                <a:ea typeface="+mn-ea"/>
                              </a:rPr>
                              <m:t>𝐸𝐶</m:t>
                            </m:r>
                          </m:e>
                        </m:d>
                      </m:e>
                    </m:func>
                    <m:r>
                      <a:rPr kumimoji="1" lang="en-US" altLang="zh-CN" sz="2400" b="0" i="1" dirty="0" smtClean="0">
                        <a:latin typeface="Cambria Math" panose="02040503050406030204" pitchFamily="18" charset="0"/>
                        <a:ea typeface="+mn-ea"/>
                      </a:rPr>
                      <m:t>=</m:t>
                    </m:r>
                    <m:r>
                      <a:rPr kumimoji="1" lang="en-US" altLang="zh-CN" sz="2400" b="0" i="1" dirty="0" smtClean="0">
                        <a:latin typeface="Cambria Math" panose="02040503050406030204" pitchFamily="18" charset="0"/>
                        <a:ea typeface="+mn-ea"/>
                      </a:rPr>
                      <m:t>𝑐</m:t>
                    </m:r>
                    <m:r>
                      <a:rPr kumimoji="1" lang="en-US" altLang="zh-CN" sz="2400" b="0" i="1" dirty="0" smtClean="0">
                        <a:latin typeface="Cambria Math" panose="02040503050406030204" pitchFamily="18" charset="0"/>
                        <a:ea typeface="+mn-ea"/>
                      </a:rPr>
                      <m:t> </m:t>
                    </m:r>
                    <m:r>
                      <m:rPr>
                        <m:sty m:val="p"/>
                      </m:rPr>
                      <a:rPr kumimoji="1" lang="en-US" altLang="zh-CN" sz="2400" b="0" i="0" smtClean="0">
                        <a:latin typeface="Cambria Math" panose="02040503050406030204" pitchFamily="18" charset="0"/>
                        <a:ea typeface="+mn-ea"/>
                      </a:rPr>
                      <m:t>det</m:t>
                    </m:r>
                    <m:r>
                      <a:rPr kumimoji="1" lang="en-US" altLang="zh-CN" sz="2400" b="0" i="1" smtClean="0">
                        <a:latin typeface="Cambria Math" panose="02040503050406030204" pitchFamily="18" charset="0"/>
                        <a:ea typeface="+mn-ea"/>
                      </a:rPr>
                      <m:t>(</m:t>
                    </m:r>
                    <m:r>
                      <a:rPr kumimoji="1" lang="en-US" altLang="zh-CN" sz="2400" b="0" i="1" smtClean="0">
                        <a:latin typeface="Cambria Math" panose="02040503050406030204" pitchFamily="18" charset="0"/>
                        <a:ea typeface="+mn-ea"/>
                      </a:rPr>
                      <m:t>𝐶</m:t>
                    </m:r>
                    <m:r>
                      <a:rPr kumimoji="1" lang="en-US" altLang="zh-CN" sz="2400" b="0" i="1" smtClean="0">
                        <a:latin typeface="Cambria Math" panose="02040503050406030204" pitchFamily="18" charset="0"/>
                        <a:ea typeface="+mn-ea"/>
                      </a:rPr>
                      <m:t>)</m:t>
                    </m:r>
                  </m:oMath>
                </a14:m>
                <a:r>
                  <a:rPr kumimoji="1" lang="zh-CN" altLang="en-GB" sz="2400" dirty="0">
                    <a:latin typeface="+mn-ea"/>
                    <a:ea typeface="+mn-ea"/>
                  </a:rPr>
                  <a:t>。</a:t>
                </a:r>
                <a:r>
                  <a:rPr kumimoji="1" lang="zh-CN" altLang="en-US" sz="2400" dirty="0">
                    <a:latin typeface="+mn-ea"/>
                    <a:ea typeface="+mn-ea"/>
                  </a:rPr>
                  <a:t>即左乘</a:t>
                </a:r>
                <a14:m>
                  <m:oMath xmlns:m="http://schemas.openxmlformats.org/officeDocument/2006/math">
                    <m:r>
                      <a:rPr kumimoji="1" lang="en-US" altLang="zh-CN" sz="2400" i="1" dirty="0" smtClean="0">
                        <a:latin typeface="Cambria Math" panose="02040503050406030204" pitchFamily="18" charset="0"/>
                        <a:ea typeface="+mn-ea"/>
                      </a:rPr>
                      <m:t> </m:t>
                    </m:r>
                    <m:r>
                      <a:rPr kumimoji="1" lang="en-GB" altLang="zh-CN" sz="2400" i="1" dirty="0" smtClean="0">
                        <a:latin typeface="Cambria Math" panose="02040503050406030204" pitchFamily="18" charset="0"/>
                        <a:ea typeface="+mn-ea"/>
                      </a:rPr>
                      <m:t>𝐸</m:t>
                    </m:r>
                    <m:r>
                      <a:rPr kumimoji="1" lang="en-GB" altLang="zh-CN" sz="2400" i="1" dirty="0" smtClean="0">
                        <a:latin typeface="Cambria Math" panose="02040503050406030204" pitchFamily="18" charset="0"/>
                        <a:ea typeface="+mn-ea"/>
                      </a:rPr>
                      <m:t> </m:t>
                    </m:r>
                  </m:oMath>
                </a14:m>
                <a:r>
                  <a:rPr kumimoji="1" lang="zh-CN" altLang="en-US" sz="2400" dirty="0">
                    <a:latin typeface="+mn-ea"/>
                    <a:ea typeface="+mn-ea"/>
                  </a:rPr>
                  <a:t>会使行列式按因子</a:t>
                </a:r>
                <a14:m>
                  <m:oMath xmlns:m="http://schemas.openxmlformats.org/officeDocument/2006/math">
                    <m:r>
                      <a:rPr kumimoji="1" lang="en-US" altLang="zh-CN" sz="2400" i="1" dirty="0" smtClean="0">
                        <a:latin typeface="Cambria Math" panose="02040503050406030204" pitchFamily="18" charset="0"/>
                        <a:ea typeface="+mn-ea"/>
                      </a:rPr>
                      <m:t> </m:t>
                    </m:r>
                    <m:r>
                      <a:rPr kumimoji="1" lang="en-GB" altLang="zh-CN" sz="2400" i="1" dirty="0" smtClean="0">
                        <a:latin typeface="Cambria Math" panose="02040503050406030204" pitchFamily="18" charset="0"/>
                        <a:ea typeface="+mn-ea"/>
                      </a:rPr>
                      <m:t>𝑐</m:t>
                    </m:r>
                    <m:r>
                      <a:rPr kumimoji="1" lang="en-GB" altLang="zh-CN" sz="2400" i="1" dirty="0" smtClean="0">
                        <a:latin typeface="Cambria Math" panose="02040503050406030204" pitchFamily="18" charset="0"/>
                        <a:ea typeface="+mn-ea"/>
                      </a:rPr>
                      <m:t> </m:t>
                    </m:r>
                  </m:oMath>
                </a14:m>
                <a:r>
                  <a:rPr kumimoji="1" lang="zh-CN" altLang="en-US" sz="2400" dirty="0">
                    <a:latin typeface="+mn-ea"/>
                    <a:ea typeface="+mn-ea"/>
                  </a:rPr>
                  <a:t>缩放。</a:t>
                </a:r>
                <a:endParaRPr kumimoji="1" lang="en-US" altLang="zh-CN" sz="2400" dirty="0">
                  <a:latin typeface="+mn-ea"/>
                  <a:ea typeface="+mn-ea"/>
                </a:endParaRPr>
              </a:p>
              <a:p>
                <a:pPr marL="457200" indent="-457200">
                  <a:buFont typeface="+mj-lt"/>
                  <a:buAutoNum type="arabicPeriod"/>
                </a:pPr>
                <a:endParaRPr kumimoji="1" lang="zh-CN" altLang="en-US" sz="2400" dirty="0">
                  <a:latin typeface="+mn-ea"/>
                  <a:ea typeface="+mn-ea"/>
                </a:endParaRPr>
              </a:p>
              <a:p>
                <a:pPr marL="457200" indent="-457200">
                  <a:buFont typeface="+mj-lt"/>
                  <a:buAutoNum type="arabicPeriod"/>
                </a:pPr>
                <a:r>
                  <a:rPr kumimoji="1" lang="zh-CN" altLang="en-US" sz="2400" dirty="0">
                    <a:latin typeface="+mn-ea"/>
                    <a:ea typeface="+mn-ea"/>
                  </a:rPr>
                  <a:t>如果</a:t>
                </a:r>
                <a14:m>
                  <m:oMath xmlns:m="http://schemas.openxmlformats.org/officeDocument/2006/math">
                    <m:r>
                      <a:rPr kumimoji="1" lang="zh-CN" altLang="en-US" sz="2400" b="0" i="0" dirty="0" smtClean="0">
                        <a:latin typeface="Cambria Math" panose="02040503050406030204" pitchFamily="18" charset="0"/>
                        <a:ea typeface="+mn-ea"/>
                      </a:rPr>
                      <m:t> </m:t>
                    </m:r>
                    <m:r>
                      <a:rPr kumimoji="1" lang="en-GB" altLang="zh-CN" sz="2400" i="1" dirty="0" smtClean="0">
                        <a:latin typeface="Cambria Math" panose="02040503050406030204" pitchFamily="18" charset="0"/>
                        <a:ea typeface="+mn-ea"/>
                      </a:rPr>
                      <m:t>𝐸</m:t>
                    </m:r>
                    <m:r>
                      <a:rPr kumimoji="1" lang="en-GB" altLang="zh-CN" sz="2400" i="1" dirty="0" smtClean="0">
                        <a:latin typeface="Cambria Math" panose="02040503050406030204" pitchFamily="18" charset="0"/>
                        <a:ea typeface="+mn-ea"/>
                      </a:rPr>
                      <m:t> </m:t>
                    </m:r>
                  </m:oMath>
                </a14:m>
                <a:r>
                  <a:rPr kumimoji="1" lang="zh-CN" altLang="en-US" sz="2400" dirty="0">
                    <a:latin typeface="+mn-ea"/>
                    <a:ea typeface="+mn-ea"/>
                  </a:rPr>
                  <a:t>是交换两行的初等矩阵，那么</a:t>
                </a:r>
                <a14:m>
                  <m:oMath xmlns:m="http://schemas.openxmlformats.org/officeDocument/2006/math">
                    <m:func>
                      <m:funcPr>
                        <m:ctrlPr>
                          <a:rPr kumimoji="1" lang="en-US" altLang="zh-CN" sz="2400" b="0" i="1" smtClean="0">
                            <a:latin typeface="Cambria Math" panose="02040503050406030204" pitchFamily="18" charset="0"/>
                            <a:ea typeface="+mn-ea"/>
                          </a:rPr>
                        </m:ctrlPr>
                      </m:funcPr>
                      <m:fName>
                        <m:r>
                          <m:rPr>
                            <m:sty m:val="p"/>
                          </m:rPr>
                          <a:rPr kumimoji="1" lang="en-US" altLang="zh-CN" sz="2400" b="0" i="0" smtClean="0">
                            <a:latin typeface="Cambria Math" panose="02040503050406030204" pitchFamily="18" charset="0"/>
                            <a:ea typeface="+mn-ea"/>
                          </a:rPr>
                          <m:t>det</m:t>
                        </m:r>
                      </m:fName>
                      <m:e>
                        <m:d>
                          <m:dPr>
                            <m:ctrlPr>
                              <a:rPr kumimoji="1" lang="en-US" altLang="zh-CN" sz="2400" b="0" i="1" smtClean="0">
                                <a:latin typeface="Cambria Math" panose="02040503050406030204" pitchFamily="18" charset="0"/>
                                <a:ea typeface="+mn-ea"/>
                              </a:rPr>
                            </m:ctrlPr>
                          </m:dPr>
                          <m:e>
                            <m:r>
                              <a:rPr kumimoji="1" lang="en-US" altLang="zh-CN" sz="2400" b="0" i="1" smtClean="0">
                                <a:latin typeface="Cambria Math" panose="02040503050406030204" pitchFamily="18" charset="0"/>
                                <a:ea typeface="+mn-ea"/>
                              </a:rPr>
                              <m:t>𝐸𝐶</m:t>
                            </m:r>
                          </m:e>
                        </m:d>
                      </m:e>
                    </m:func>
                    <m:r>
                      <a:rPr kumimoji="1" lang="en-US" altLang="zh-CN" sz="2400" b="0" i="1" smtClean="0">
                        <a:latin typeface="Cambria Math" panose="02040503050406030204" pitchFamily="18" charset="0"/>
                        <a:ea typeface="+mn-ea"/>
                      </a:rPr>
                      <m:t>=−</m:t>
                    </m:r>
                    <m:r>
                      <m:rPr>
                        <m:sty m:val="p"/>
                      </m:rPr>
                      <a:rPr kumimoji="1" lang="en-US" altLang="zh-CN" sz="2400" b="0" i="0" smtClean="0">
                        <a:latin typeface="Cambria Math" panose="02040503050406030204" pitchFamily="18" charset="0"/>
                        <a:ea typeface="+mn-ea"/>
                      </a:rPr>
                      <m:t>det</m:t>
                    </m:r>
                    <m:r>
                      <a:rPr kumimoji="1" lang="en-US" altLang="zh-CN" sz="2400" b="0" i="1" smtClean="0">
                        <a:latin typeface="Cambria Math" panose="02040503050406030204" pitchFamily="18" charset="0"/>
                        <a:ea typeface="+mn-ea"/>
                      </a:rPr>
                      <m:t>(</m:t>
                    </m:r>
                    <m:r>
                      <a:rPr kumimoji="1" lang="en-US" altLang="zh-CN" sz="2400" b="0" i="1" smtClean="0">
                        <a:latin typeface="Cambria Math" panose="02040503050406030204" pitchFamily="18" charset="0"/>
                        <a:ea typeface="+mn-ea"/>
                      </a:rPr>
                      <m:t>𝐶</m:t>
                    </m:r>
                    <m:r>
                      <a:rPr kumimoji="1" lang="en-US" altLang="zh-CN" sz="2400" b="0" i="1" smtClean="0">
                        <a:latin typeface="Cambria Math" panose="02040503050406030204" pitchFamily="18" charset="0"/>
                        <a:ea typeface="+mn-ea"/>
                      </a:rPr>
                      <m:t>)</m:t>
                    </m:r>
                  </m:oMath>
                </a14:m>
                <a:r>
                  <a:rPr kumimoji="1" lang="zh-CN" altLang="en-GB" sz="2400" dirty="0">
                    <a:latin typeface="+mn-ea"/>
                    <a:ea typeface="+mn-ea"/>
                  </a:rPr>
                  <a:t>。</a:t>
                </a:r>
                <a:r>
                  <a:rPr kumimoji="1" lang="zh-CN" altLang="en-US" sz="2400" dirty="0">
                    <a:latin typeface="+mn-ea"/>
                    <a:ea typeface="+mn-ea"/>
                  </a:rPr>
                  <a:t>即左乘</a:t>
                </a:r>
                <a14:m>
                  <m:oMath xmlns:m="http://schemas.openxmlformats.org/officeDocument/2006/math">
                    <m:r>
                      <a:rPr kumimoji="1" lang="zh-CN" altLang="en-US" sz="2400" b="0" i="0" dirty="0" smtClean="0">
                        <a:latin typeface="Cambria Math" panose="02040503050406030204" pitchFamily="18" charset="0"/>
                        <a:ea typeface="+mn-ea"/>
                      </a:rPr>
                      <m:t> </m:t>
                    </m:r>
                    <m:r>
                      <a:rPr kumimoji="1" lang="en-GB" altLang="zh-CN" sz="2400" i="1" dirty="0" smtClean="0">
                        <a:latin typeface="Cambria Math" panose="02040503050406030204" pitchFamily="18" charset="0"/>
                        <a:ea typeface="+mn-ea"/>
                      </a:rPr>
                      <m:t>𝐸</m:t>
                    </m:r>
                    <m:r>
                      <a:rPr kumimoji="1" lang="zh-CN" altLang="en-US" sz="2400" b="0" i="1" dirty="0" smtClean="0">
                        <a:latin typeface="Cambria Math" panose="02040503050406030204" pitchFamily="18" charset="0"/>
                        <a:ea typeface="+mn-ea"/>
                      </a:rPr>
                      <m:t> </m:t>
                    </m:r>
                  </m:oMath>
                </a14:m>
                <a:r>
                  <a:rPr kumimoji="1" lang="zh-CN" altLang="en-US" sz="2400" dirty="0">
                    <a:latin typeface="+mn-ea"/>
                    <a:ea typeface="+mn-ea"/>
                  </a:rPr>
                  <a:t>会使行列式取相反数。</a:t>
                </a:r>
              </a:p>
              <a:p>
                <a:endParaRPr kumimoji="1" lang="zh-CN" altLang="en-US" sz="2400" dirty="0"/>
              </a:p>
              <a:p>
                <a:pPr marL="0" indent="0">
                  <a:buNone/>
                </a:pPr>
                <a:endParaRPr kumimoji="1" lang="zh-CN" altLang="en-US" sz="2400"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sp>
        <p:nvSpPr>
          <p:cNvPr id="4" name="文本框 3"/>
          <p:cNvSpPr txBox="1"/>
          <p:nvPr/>
        </p:nvSpPr>
        <p:spPr>
          <a:xfrm>
            <a:off x="4191000" y="3020785"/>
            <a:ext cx="65" cy="492443"/>
          </a:xfrm>
          <a:prstGeom prst="rect">
            <a:avLst/>
          </a:prstGeom>
          <a:noFill/>
        </p:spPr>
        <p:txBody>
          <a:bodyPr wrap="none" lIns="0" tIns="0" rIns="0" bIns="0" rtlCol="0">
            <a:spAutoFit/>
          </a:bodyPr>
          <a:lstStyle/>
          <a:p>
            <a:endParaRPr kumimoji="1"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ea typeface="+mj-ea"/>
              </a:rPr>
              <a:t>行列式性质</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b="1" dirty="0">
                    <a:latin typeface="+mn-ea"/>
                    <a:ea typeface="+mn-ea"/>
                  </a:rPr>
                  <a:t>推论</a:t>
                </a:r>
                <a:r>
                  <a:rPr kumimoji="1" lang="en-US" altLang="zh-CN" sz="2400" b="1" dirty="0">
                    <a:latin typeface="+mn-ea"/>
                    <a:ea typeface="+mn-ea"/>
                  </a:rPr>
                  <a:t>.</a:t>
                </a:r>
                <a:r>
                  <a:rPr kumimoji="1" lang="zh-CN" altLang="en-US" sz="2400" dirty="0">
                    <a:latin typeface="+mn-ea"/>
                    <a:ea typeface="+mn-ea"/>
                  </a:rPr>
                  <a:t>如果</a:t>
                </a:r>
                <a14:m>
                  <m:oMath xmlns:m="http://schemas.openxmlformats.org/officeDocument/2006/math">
                    <m:r>
                      <a:rPr kumimoji="1" lang="en-US" altLang="zh-CN" sz="2400" i="1" dirty="0" smtClean="0">
                        <a:latin typeface="Cambria Math" panose="02040503050406030204" pitchFamily="18" charset="0"/>
                        <a:ea typeface="+mn-ea"/>
                      </a:rPr>
                      <m:t> </m:t>
                    </m:r>
                    <m:r>
                      <a:rPr kumimoji="1" lang="en-GB" altLang="zh-CN" sz="2400" i="1" dirty="0" smtClean="0">
                        <a:latin typeface="Cambria Math" panose="02040503050406030204" pitchFamily="18" charset="0"/>
                        <a:ea typeface="+mn-ea"/>
                      </a:rPr>
                      <m:t>𝐴</m:t>
                    </m:r>
                    <m:r>
                      <a:rPr kumimoji="1" lang="en-GB" altLang="zh-CN" sz="2400" i="1" dirty="0" smtClean="0">
                        <a:latin typeface="Cambria Math" panose="02040503050406030204" pitchFamily="18" charset="0"/>
                        <a:ea typeface="+mn-ea"/>
                      </a:rPr>
                      <m:t> </m:t>
                    </m:r>
                  </m:oMath>
                </a14:m>
                <a:r>
                  <a:rPr kumimoji="1" lang="zh-CN" altLang="en-US" sz="2400" dirty="0">
                    <a:latin typeface="+mn-ea"/>
                    <a:ea typeface="+mn-ea"/>
                  </a:rPr>
                  <a:t>是一个方阵，那么</a:t>
                </a:r>
                <a:endParaRPr kumimoji="1" lang="en-US" altLang="zh-CN" sz="2400" dirty="0">
                  <a:latin typeface="+mn-ea"/>
                  <a:ea typeface="+mn-ea"/>
                </a:endParaRPr>
              </a:p>
              <a:p>
                <a:pPr marL="0" indent="0">
                  <a:buNone/>
                </a:pPr>
                <a:endParaRPr kumimoji="1" lang="zh-CN" altLang="en-US" sz="2400" dirty="0">
                  <a:latin typeface="+mn-ea"/>
                  <a:ea typeface="+mn-ea"/>
                </a:endParaRPr>
              </a:p>
              <a:p>
                <a:pPr marL="0" indent="0">
                  <a:buNone/>
                </a:pPr>
                <a14:m>
                  <m:oMathPara xmlns:m="http://schemas.openxmlformats.org/officeDocument/2006/math">
                    <m:oMathParaPr>
                      <m:jc m:val="centerGroup"/>
                    </m:oMathParaPr>
                    <m:oMath xmlns:m="http://schemas.openxmlformats.org/officeDocument/2006/math">
                      <m:func>
                        <m:funcPr>
                          <m:ctrlPr>
                            <a:rPr kumimoji="1" lang="en-US" altLang="zh-CN" sz="2400" b="0" i="1" smtClean="0">
                              <a:latin typeface="Cambria Math" panose="02040503050406030204" pitchFamily="18" charset="0"/>
                              <a:ea typeface="+mn-ea"/>
                            </a:rPr>
                          </m:ctrlPr>
                        </m:funcPr>
                        <m:fName>
                          <m:r>
                            <m:rPr>
                              <m:sty m:val="p"/>
                            </m:rPr>
                            <a:rPr kumimoji="1" lang="en-US" altLang="zh-CN" sz="2400" b="0" i="0" smtClean="0">
                              <a:latin typeface="Cambria Math" panose="02040503050406030204" pitchFamily="18" charset="0"/>
                              <a:ea typeface="+mn-ea"/>
                            </a:rPr>
                            <m:t>det</m:t>
                          </m:r>
                        </m:fName>
                        <m:e>
                          <m:d>
                            <m:dPr>
                              <m:ctrlPr>
                                <a:rPr kumimoji="1" lang="en-US" altLang="zh-CN" sz="2400" b="0" i="1" smtClean="0">
                                  <a:latin typeface="Cambria Math" panose="02040503050406030204" pitchFamily="18" charset="0"/>
                                  <a:ea typeface="+mn-ea"/>
                                </a:rPr>
                              </m:ctrlPr>
                            </m:dPr>
                            <m:e>
                              <m:sSup>
                                <m:sSupPr>
                                  <m:ctrlPr>
                                    <a:rPr kumimoji="1" lang="en-US" altLang="zh-CN" sz="2400" b="0" i="1" smtClean="0">
                                      <a:latin typeface="Cambria Math" panose="02040503050406030204" pitchFamily="18" charset="0"/>
                                      <a:ea typeface="+mn-ea"/>
                                    </a:rPr>
                                  </m:ctrlPr>
                                </m:sSupPr>
                                <m:e>
                                  <m:r>
                                    <a:rPr kumimoji="1" lang="en-US" altLang="zh-CN" sz="2400" b="0" i="1" smtClean="0">
                                      <a:latin typeface="Cambria Math" panose="02040503050406030204" pitchFamily="18" charset="0"/>
                                      <a:ea typeface="+mn-ea"/>
                                    </a:rPr>
                                    <m:t>𝐴</m:t>
                                  </m:r>
                                </m:e>
                                <m:sup>
                                  <m:r>
                                    <a:rPr kumimoji="1" lang="en-US" altLang="zh-CN" sz="2400" b="0" i="1" smtClean="0">
                                      <a:latin typeface="Cambria Math" panose="02040503050406030204" pitchFamily="18" charset="0"/>
                                      <a:ea typeface="+mn-ea"/>
                                    </a:rPr>
                                    <m:t>𝑛</m:t>
                                  </m:r>
                                </m:sup>
                              </m:sSup>
                            </m:e>
                          </m:d>
                        </m:e>
                      </m:func>
                      <m:r>
                        <a:rPr kumimoji="1" lang="en-US" altLang="zh-CN" sz="2400" b="0" i="1" smtClean="0">
                          <a:latin typeface="Cambria Math" panose="02040503050406030204" pitchFamily="18" charset="0"/>
                          <a:ea typeface="+mn-ea"/>
                        </a:rPr>
                        <m:t>=</m:t>
                      </m:r>
                      <m:sSup>
                        <m:sSupPr>
                          <m:ctrlPr>
                            <a:rPr kumimoji="1" lang="en-US" altLang="zh-CN" sz="2400" b="0" i="1" smtClean="0">
                              <a:latin typeface="Cambria Math" panose="02040503050406030204" pitchFamily="18" charset="0"/>
                              <a:ea typeface="+mn-ea"/>
                            </a:rPr>
                          </m:ctrlPr>
                        </m:sSupPr>
                        <m:e>
                          <m:func>
                            <m:funcPr>
                              <m:ctrlPr>
                                <a:rPr kumimoji="1" lang="en-US" altLang="zh-CN" sz="2400" b="0" i="1" smtClean="0">
                                  <a:latin typeface="Cambria Math" panose="02040503050406030204" pitchFamily="18" charset="0"/>
                                  <a:ea typeface="+mn-ea"/>
                                </a:rPr>
                              </m:ctrlPr>
                            </m:funcPr>
                            <m:fName>
                              <m:r>
                                <m:rPr>
                                  <m:sty m:val="p"/>
                                </m:rPr>
                                <a:rPr kumimoji="1" lang="en-US" altLang="zh-CN" sz="2400" b="0" i="0" smtClean="0">
                                  <a:latin typeface="Cambria Math" panose="02040503050406030204" pitchFamily="18" charset="0"/>
                                  <a:ea typeface="+mn-ea"/>
                                </a:rPr>
                                <m:t>det</m:t>
                              </m:r>
                            </m:fName>
                            <m:e>
                              <m:d>
                                <m:dPr>
                                  <m:ctrlPr>
                                    <a:rPr kumimoji="1" lang="en-US" altLang="zh-CN" sz="2400" b="0" i="1" smtClean="0">
                                      <a:latin typeface="Cambria Math" panose="02040503050406030204" pitchFamily="18" charset="0"/>
                                      <a:ea typeface="+mn-ea"/>
                                    </a:rPr>
                                  </m:ctrlPr>
                                </m:dPr>
                                <m:e>
                                  <m:r>
                                    <a:rPr kumimoji="1" lang="en-US" altLang="zh-CN" sz="2400" b="0" i="1" smtClean="0">
                                      <a:latin typeface="Cambria Math" panose="02040503050406030204" pitchFamily="18" charset="0"/>
                                      <a:ea typeface="+mn-ea"/>
                                    </a:rPr>
                                    <m:t>𝐴</m:t>
                                  </m:r>
                                </m:e>
                              </m:d>
                            </m:e>
                          </m:func>
                        </m:e>
                        <m:sup>
                          <m:r>
                            <a:rPr kumimoji="1" lang="en-US" altLang="zh-CN" sz="2400" b="0" i="1" smtClean="0">
                              <a:latin typeface="Cambria Math" panose="02040503050406030204" pitchFamily="18" charset="0"/>
                              <a:ea typeface="+mn-ea"/>
                            </a:rPr>
                            <m:t>𝑛</m:t>
                          </m:r>
                        </m:sup>
                      </m:sSup>
                    </m:oMath>
                  </m:oMathPara>
                </a14:m>
                <a:endParaRPr kumimoji="1" lang="en-GB" altLang="zh-CN" sz="2400" dirty="0">
                  <a:latin typeface="+mn-ea"/>
                  <a:ea typeface="+mn-ea"/>
                </a:endParaRPr>
              </a:p>
              <a:p>
                <a:pPr marL="0" indent="0">
                  <a:buNone/>
                </a:pPr>
                <a:endParaRPr kumimoji="1" lang="en-GB" altLang="zh-CN" sz="2400" dirty="0">
                  <a:latin typeface="+mn-ea"/>
                  <a:ea typeface="+mn-ea"/>
                </a:endParaRPr>
              </a:p>
              <a:p>
                <a:pPr marL="0" indent="0">
                  <a:buNone/>
                </a:pPr>
                <a:r>
                  <a:rPr kumimoji="1" lang="zh-CN" altLang="en-US" sz="2400" dirty="0">
                    <a:latin typeface="+mn-ea"/>
                    <a:ea typeface="+mn-ea"/>
                  </a:rPr>
                  <a:t>对于所有</a:t>
                </a:r>
                <a14:m>
                  <m:oMath xmlns:m="http://schemas.openxmlformats.org/officeDocument/2006/math">
                    <m:r>
                      <a:rPr kumimoji="1" lang="en-US" altLang="zh-CN" sz="2400" b="0" i="0" dirty="0" smtClean="0">
                        <a:latin typeface="Cambria Math" panose="02040503050406030204" pitchFamily="18" charset="0"/>
                        <a:ea typeface="+mn-ea"/>
                      </a:rPr>
                      <m:t> </m:t>
                    </m:r>
                    <m:r>
                      <a:rPr kumimoji="1" lang="en-GB" altLang="zh-CN" sz="2400" i="1" dirty="0" smtClean="0">
                        <a:latin typeface="Cambria Math" panose="02040503050406030204" pitchFamily="18" charset="0"/>
                        <a:ea typeface="+mn-ea"/>
                      </a:rPr>
                      <m:t>𝑛</m:t>
                    </m:r>
                    <m:r>
                      <a:rPr kumimoji="1" lang="en-GB" altLang="zh-CN" sz="2400" i="1" dirty="0" smtClean="0">
                        <a:latin typeface="Cambria Math" panose="02040503050406030204" pitchFamily="18" charset="0"/>
                        <a:ea typeface="+mn-ea"/>
                      </a:rPr>
                      <m:t>≥1 </m:t>
                    </m:r>
                  </m:oMath>
                </a14:m>
                <a:r>
                  <a:rPr kumimoji="1" lang="zh-CN" altLang="en-US" sz="2400" dirty="0">
                    <a:latin typeface="+mn-ea"/>
                    <a:ea typeface="+mn-ea"/>
                  </a:rPr>
                  <a:t>成立。如果</a:t>
                </a:r>
                <a14:m>
                  <m:oMath xmlns:m="http://schemas.openxmlformats.org/officeDocument/2006/math">
                    <m:r>
                      <a:rPr kumimoji="1" lang="en-US" altLang="zh-CN" sz="2400" i="1" dirty="0" smtClean="0">
                        <a:latin typeface="Cambria Math" panose="02040503050406030204" pitchFamily="18" charset="0"/>
                        <a:ea typeface="+mn-ea"/>
                      </a:rPr>
                      <m:t> </m:t>
                    </m:r>
                    <m:r>
                      <a:rPr kumimoji="1" lang="en-GB" altLang="zh-CN" sz="2400" i="1" dirty="0" smtClean="0">
                        <a:latin typeface="Cambria Math" panose="02040503050406030204" pitchFamily="18" charset="0"/>
                        <a:ea typeface="+mn-ea"/>
                      </a:rPr>
                      <m:t>𝐴</m:t>
                    </m:r>
                    <m:r>
                      <a:rPr kumimoji="1" lang="en-GB" altLang="zh-CN" sz="2400" i="1" dirty="0" smtClean="0">
                        <a:latin typeface="Cambria Math" panose="02040503050406030204" pitchFamily="18" charset="0"/>
                        <a:ea typeface="+mn-ea"/>
                      </a:rPr>
                      <m:t> </m:t>
                    </m:r>
                  </m:oMath>
                </a14:m>
                <a:r>
                  <a:rPr kumimoji="1" lang="zh-CN" altLang="en-US" sz="2400" dirty="0">
                    <a:latin typeface="+mn-ea"/>
                    <a:ea typeface="+mn-ea"/>
                  </a:rPr>
                  <a:t>可逆，那么对所有</a:t>
                </a:r>
                <a14:m>
                  <m:oMath xmlns:m="http://schemas.openxmlformats.org/officeDocument/2006/math">
                    <m:r>
                      <a:rPr kumimoji="1" lang="en-US" altLang="zh-CN" sz="2400" i="1" dirty="0" smtClean="0">
                        <a:latin typeface="Cambria Math" panose="02040503050406030204" pitchFamily="18" charset="0"/>
                        <a:ea typeface="+mn-ea"/>
                      </a:rPr>
                      <m:t> </m:t>
                    </m:r>
                    <m:r>
                      <a:rPr kumimoji="1" lang="en-GB" altLang="zh-CN" sz="2400" i="1" dirty="0" smtClean="0">
                        <a:latin typeface="Cambria Math" panose="02040503050406030204" pitchFamily="18" charset="0"/>
                        <a:ea typeface="+mn-ea"/>
                      </a:rPr>
                      <m:t>𝑛</m:t>
                    </m:r>
                    <m:r>
                      <a:rPr kumimoji="1" lang="en-GB" altLang="zh-CN" sz="2400" i="1" dirty="0" smtClean="0">
                        <a:latin typeface="Cambria Math" panose="02040503050406030204" pitchFamily="18" charset="0"/>
                        <a:ea typeface="+mn-ea"/>
                      </a:rPr>
                      <m:t>≤ 0 </m:t>
                    </m:r>
                  </m:oMath>
                </a14:m>
                <a:r>
                  <a:rPr kumimoji="1" lang="zh-CN" altLang="en-US" sz="2400" dirty="0">
                    <a:latin typeface="+mn-ea"/>
                    <a:ea typeface="+mn-ea"/>
                  </a:rPr>
                  <a:t>也成立；特别地，如果</a:t>
                </a:r>
                <a14:m>
                  <m:oMath xmlns:m="http://schemas.openxmlformats.org/officeDocument/2006/math">
                    <m:r>
                      <a:rPr kumimoji="1" lang="en-US" altLang="zh-CN" sz="2400" b="0" i="0" smtClean="0">
                        <a:latin typeface="Cambria Math" panose="02040503050406030204" pitchFamily="18" charset="0"/>
                        <a:ea typeface="+mn-ea"/>
                      </a:rPr>
                      <m:t> </m:t>
                    </m:r>
                    <m:r>
                      <a:rPr kumimoji="1" lang="en-US" altLang="zh-CN" sz="2400" b="0" i="1" smtClean="0">
                        <a:latin typeface="Cambria Math" panose="02040503050406030204" pitchFamily="18" charset="0"/>
                        <a:ea typeface="+mn-ea"/>
                      </a:rPr>
                      <m:t>𝐴</m:t>
                    </m:r>
                    <m:r>
                      <a:rPr kumimoji="1" lang="en-US" altLang="zh-CN" sz="2400" b="0" i="1" smtClean="0">
                        <a:latin typeface="Cambria Math" panose="02040503050406030204" pitchFamily="18" charset="0"/>
                        <a:ea typeface="+mn-ea"/>
                      </a:rPr>
                      <m:t> </m:t>
                    </m:r>
                  </m:oMath>
                </a14:m>
                <a:r>
                  <a:rPr kumimoji="1" lang="zh-CN" altLang="en-US" sz="2400" dirty="0">
                    <a:latin typeface="+mn-ea"/>
                    <a:ea typeface="+mn-ea"/>
                  </a:rPr>
                  <a:t>可逆</a:t>
                </a:r>
                <a:endParaRPr kumimoji="1" lang="en-US" altLang="zh-CN" sz="2400" dirty="0">
                  <a:latin typeface="+mn-ea"/>
                  <a:ea typeface="+mn-ea"/>
                </a:endParaRPr>
              </a:p>
              <a:p>
                <a:pPr marL="0" indent="0">
                  <a:buNone/>
                </a:pPr>
                <a14:m>
                  <m:oMathPara xmlns:m="http://schemas.openxmlformats.org/officeDocument/2006/math">
                    <m:oMathParaPr>
                      <m:jc m:val="centerGroup"/>
                    </m:oMathParaPr>
                    <m:oMath xmlns:m="http://schemas.openxmlformats.org/officeDocument/2006/math">
                      <m:func>
                        <m:funcPr>
                          <m:ctrlPr>
                            <a:rPr kumimoji="1" lang="en-US" altLang="zh-CN" sz="2400" b="0" i="1" smtClean="0">
                              <a:latin typeface="Cambria Math" panose="02040503050406030204" pitchFamily="18" charset="0"/>
                              <a:ea typeface="+mn-ea"/>
                            </a:rPr>
                          </m:ctrlPr>
                        </m:funcPr>
                        <m:fName>
                          <m:r>
                            <m:rPr>
                              <m:sty m:val="p"/>
                            </m:rPr>
                            <a:rPr kumimoji="1" lang="en-US" altLang="zh-CN" sz="2400" b="0" i="0" smtClean="0">
                              <a:latin typeface="Cambria Math" panose="02040503050406030204" pitchFamily="18" charset="0"/>
                              <a:ea typeface="+mn-ea"/>
                            </a:rPr>
                            <m:t>det</m:t>
                          </m:r>
                        </m:fName>
                        <m:e>
                          <m:d>
                            <m:dPr>
                              <m:ctrlPr>
                                <a:rPr kumimoji="1" lang="en-US" altLang="zh-CN" sz="2400" b="0" i="1" smtClean="0">
                                  <a:latin typeface="Cambria Math" panose="02040503050406030204" pitchFamily="18" charset="0"/>
                                  <a:ea typeface="+mn-ea"/>
                                </a:rPr>
                              </m:ctrlPr>
                            </m:dPr>
                            <m:e>
                              <m:sSup>
                                <m:sSupPr>
                                  <m:ctrlPr>
                                    <a:rPr kumimoji="1" lang="en-US" altLang="zh-CN" sz="2400" b="0" i="1" smtClean="0">
                                      <a:latin typeface="Cambria Math" panose="02040503050406030204" pitchFamily="18" charset="0"/>
                                      <a:ea typeface="+mn-ea"/>
                                    </a:rPr>
                                  </m:ctrlPr>
                                </m:sSupPr>
                                <m:e>
                                  <m:r>
                                    <a:rPr kumimoji="1" lang="en-US" altLang="zh-CN" sz="2400" b="0" i="1" smtClean="0">
                                      <a:latin typeface="Cambria Math" panose="02040503050406030204" pitchFamily="18" charset="0"/>
                                      <a:ea typeface="+mn-ea"/>
                                    </a:rPr>
                                    <m:t>𝐴</m:t>
                                  </m:r>
                                </m:e>
                                <m:sup>
                                  <m:r>
                                    <a:rPr kumimoji="1" lang="en-US" altLang="zh-CN" sz="2400" b="0" i="1" smtClean="0">
                                      <a:latin typeface="Cambria Math" panose="02040503050406030204" pitchFamily="18" charset="0"/>
                                      <a:ea typeface="+mn-ea"/>
                                    </a:rPr>
                                    <m:t>−1</m:t>
                                  </m:r>
                                </m:sup>
                              </m:sSup>
                            </m:e>
                          </m:d>
                        </m:e>
                      </m:func>
                      <m:r>
                        <a:rPr kumimoji="1" lang="en-US" altLang="zh-CN" sz="2400" b="0" i="1" smtClean="0">
                          <a:latin typeface="Cambria Math" panose="02040503050406030204" pitchFamily="18" charset="0"/>
                          <a:ea typeface="+mn-ea"/>
                        </a:rPr>
                        <m:t>= </m:t>
                      </m:r>
                      <m:f>
                        <m:fPr>
                          <m:ctrlPr>
                            <a:rPr kumimoji="1" lang="en-US" altLang="zh-CN" sz="2400" b="0" i="1" smtClean="0">
                              <a:latin typeface="Cambria Math" panose="02040503050406030204" pitchFamily="18" charset="0"/>
                              <a:ea typeface="+mn-ea"/>
                            </a:rPr>
                          </m:ctrlPr>
                        </m:fPr>
                        <m:num>
                          <m:r>
                            <a:rPr kumimoji="1" lang="en-US" altLang="zh-CN" sz="2400" b="0" i="1" smtClean="0">
                              <a:latin typeface="Cambria Math" panose="02040503050406030204" pitchFamily="18" charset="0"/>
                              <a:ea typeface="+mn-ea"/>
                            </a:rPr>
                            <m:t>1</m:t>
                          </m:r>
                        </m:num>
                        <m:den>
                          <m:r>
                            <m:rPr>
                              <m:sty m:val="p"/>
                            </m:rPr>
                            <a:rPr kumimoji="1" lang="en-US" altLang="zh-CN" sz="2400" b="0" i="0" smtClean="0">
                              <a:latin typeface="Cambria Math" panose="02040503050406030204" pitchFamily="18" charset="0"/>
                              <a:ea typeface="+mn-ea"/>
                            </a:rPr>
                            <m:t>det</m:t>
                          </m:r>
                          <m:r>
                            <a:rPr kumimoji="1" lang="en-US" altLang="zh-CN" sz="2400" b="0" i="1" smtClean="0">
                              <a:latin typeface="Cambria Math" panose="02040503050406030204" pitchFamily="18" charset="0"/>
                              <a:ea typeface="+mn-ea"/>
                            </a:rPr>
                            <m:t>⁡(</m:t>
                          </m:r>
                          <m:r>
                            <a:rPr kumimoji="1" lang="en-US" altLang="zh-CN" sz="2400" b="0" i="1" smtClean="0">
                              <a:latin typeface="Cambria Math" panose="02040503050406030204" pitchFamily="18" charset="0"/>
                              <a:ea typeface="+mn-ea"/>
                            </a:rPr>
                            <m:t>𝐴</m:t>
                          </m:r>
                          <m:r>
                            <a:rPr kumimoji="1" lang="en-US" altLang="zh-CN" sz="2400" b="0" i="1" smtClean="0">
                              <a:latin typeface="Cambria Math" panose="02040503050406030204" pitchFamily="18" charset="0"/>
                              <a:ea typeface="+mn-ea"/>
                            </a:rPr>
                            <m:t>)</m:t>
                          </m:r>
                        </m:den>
                      </m:f>
                      <m:r>
                        <a:rPr kumimoji="1" lang="en-US" altLang="zh-CN" sz="2400" b="0" i="1" smtClean="0">
                          <a:latin typeface="Cambria Math" panose="02040503050406030204" pitchFamily="18" charset="0"/>
                          <a:ea typeface="+mn-ea"/>
                        </a:rPr>
                        <m:t>.</m:t>
                      </m:r>
                    </m:oMath>
                  </m:oMathPara>
                </a14:m>
                <a:endParaRPr kumimoji="1" lang="zh-CN" altLang="en-US" sz="2400" dirty="0">
                  <a:latin typeface="+mn-ea"/>
                  <a:ea typeface="+mn-ea"/>
                </a:endParaRPr>
              </a:p>
              <a:p>
                <a:pPr marL="0" indent="0">
                  <a:buNone/>
                </a:pPr>
                <a:endParaRPr kumimoji="1" lang="zh-CN" altLang="en-US" sz="1200"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ea typeface="+mj-ea"/>
              </a:rPr>
              <a:t>行列式性质</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lang="zh-CN" altLang="en-US" sz="2400" b="1" dirty="0">
                    <a:latin typeface="+mn-ea"/>
                    <a:ea typeface="+mn-ea"/>
                  </a:rPr>
                  <a:t>例</a:t>
                </a:r>
                <a:r>
                  <a:rPr lang="en-US" altLang="zh-CN" sz="2400" b="1" dirty="0">
                    <a:latin typeface="+mn-ea"/>
                    <a:ea typeface="+mn-ea"/>
                  </a:rPr>
                  <a:t>. </a:t>
                </a:r>
                <a:r>
                  <a:rPr lang="zh-CN" altLang="en-US" sz="2400" dirty="0">
                    <a:latin typeface="+mn-ea"/>
                    <a:ea typeface="+mn-ea"/>
                  </a:rPr>
                  <a:t>计算</a:t>
                </a:r>
                <a14:m>
                  <m:oMath xmlns:m="http://schemas.openxmlformats.org/officeDocument/2006/math">
                    <m:r>
                      <m:rPr>
                        <m:sty m:val="p"/>
                      </m:rPr>
                      <a:rPr lang="en-US" altLang="zh-CN" sz="2400" b="0" i="0" smtClean="0">
                        <a:latin typeface="Cambria Math" panose="02040503050406030204" pitchFamily="18" charset="0"/>
                        <a:ea typeface="+mn-ea"/>
                      </a:rPr>
                      <m:t>det</m:t>
                    </m:r>
                    <m:r>
                      <a:rPr lang="en-US" altLang="zh-CN" sz="2400" b="0" i="1" smtClean="0">
                        <a:latin typeface="Cambria Math" panose="02040503050406030204" pitchFamily="18" charset="0"/>
                        <a:ea typeface="+mn-ea"/>
                      </a:rPr>
                      <m:t>(</m:t>
                    </m:r>
                    <m:sSup>
                      <m:sSupPr>
                        <m:ctrlPr>
                          <a:rPr lang="en-US" altLang="zh-CN" sz="2400" b="0" i="1" smtClean="0">
                            <a:latin typeface="Cambria Math" panose="02040503050406030204" pitchFamily="18" charset="0"/>
                            <a:ea typeface="+mn-ea"/>
                          </a:rPr>
                        </m:ctrlPr>
                      </m:sSupPr>
                      <m:e>
                        <m:r>
                          <a:rPr lang="en-US" altLang="zh-CN" sz="2400" b="0" i="1" smtClean="0">
                            <a:latin typeface="Cambria Math" panose="02040503050406030204" pitchFamily="18" charset="0"/>
                            <a:ea typeface="+mn-ea"/>
                          </a:rPr>
                          <m:t>𝐴</m:t>
                        </m:r>
                      </m:e>
                      <m:sup>
                        <m:r>
                          <a:rPr lang="en-US" altLang="zh-CN" sz="2400" b="0" i="1" smtClean="0">
                            <a:latin typeface="Cambria Math" panose="02040503050406030204" pitchFamily="18" charset="0"/>
                            <a:ea typeface="+mn-ea"/>
                          </a:rPr>
                          <m:t>100</m:t>
                        </m:r>
                      </m:sup>
                    </m:sSup>
                    <m:r>
                      <a:rPr lang="en-US" altLang="zh-CN" sz="2400" b="0" i="1" smtClean="0">
                        <a:latin typeface="Cambria Math" panose="02040503050406030204" pitchFamily="18" charset="0"/>
                        <a:ea typeface="+mn-ea"/>
                      </a:rPr>
                      <m:t>)</m:t>
                    </m:r>
                  </m:oMath>
                </a14:m>
                <a:endParaRPr lang="en-US" altLang="zh-CN" sz="2400" dirty="0">
                  <a:latin typeface="+mn-ea"/>
                  <a:ea typeface="+mn-ea"/>
                </a:endParaRPr>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mn-ea"/>
                        </a:rPr>
                        <m:t>𝐴</m:t>
                      </m:r>
                      <m:r>
                        <a:rPr lang="en-US" altLang="zh-CN" sz="2400" b="0" i="1" smtClean="0">
                          <a:latin typeface="Cambria Math" panose="02040503050406030204" pitchFamily="18" charset="0"/>
                          <a:ea typeface="+mn-ea"/>
                        </a:rPr>
                        <m:t>= </m:t>
                      </m:r>
                      <m:d>
                        <m:dPr>
                          <m:ctrlPr>
                            <a:rPr lang="en-US" altLang="zh-CN" sz="2400" b="0" i="1" smtClean="0">
                              <a:latin typeface="Cambria Math" panose="02040503050406030204" pitchFamily="18" charset="0"/>
                              <a:ea typeface="+mn-ea"/>
                            </a:rPr>
                          </m:ctrlPr>
                        </m:dPr>
                        <m:e>
                          <m:m>
                            <m:mPr>
                              <m:mcs>
                                <m:mc>
                                  <m:mcPr>
                                    <m:count m:val="2"/>
                                    <m:mcJc m:val="center"/>
                                  </m:mcPr>
                                </m:mc>
                              </m:mcs>
                              <m:ctrlPr>
                                <a:rPr lang="en-US" altLang="zh-CN" sz="2400" b="0" i="1" smtClean="0">
                                  <a:latin typeface="Cambria Math" panose="02040503050406030204" pitchFamily="18" charset="0"/>
                                  <a:ea typeface="+mn-ea"/>
                                </a:rPr>
                              </m:ctrlPr>
                            </m:mPr>
                            <m:mr>
                              <m:e>
                                <m:r>
                                  <m:rPr>
                                    <m:brk m:alnAt="7"/>
                                  </m:rPr>
                                  <a:rPr lang="en-US" altLang="zh-CN" sz="2400" b="0" i="1" smtClean="0">
                                    <a:latin typeface="Cambria Math" panose="02040503050406030204" pitchFamily="18" charset="0"/>
                                    <a:ea typeface="+mn-ea"/>
                                  </a:rPr>
                                  <m:t>4</m:t>
                                </m:r>
                              </m:e>
                              <m:e>
                                <m:r>
                                  <a:rPr lang="en-US" altLang="zh-CN" sz="2400" b="0" i="1" smtClean="0">
                                    <a:latin typeface="Cambria Math" panose="02040503050406030204" pitchFamily="18" charset="0"/>
                                    <a:ea typeface="+mn-ea"/>
                                  </a:rPr>
                                  <m:t>1</m:t>
                                </m:r>
                              </m:e>
                            </m:mr>
                            <m:mr>
                              <m:e>
                                <m:r>
                                  <a:rPr lang="en-US" altLang="zh-CN" sz="2400" b="0" i="1" smtClean="0">
                                    <a:latin typeface="Cambria Math" panose="02040503050406030204" pitchFamily="18" charset="0"/>
                                    <a:ea typeface="+mn-ea"/>
                                  </a:rPr>
                                  <m:t>2</m:t>
                                </m:r>
                              </m:e>
                              <m:e>
                                <m:r>
                                  <a:rPr lang="en-US" altLang="zh-CN" sz="2400" b="0" i="1" smtClean="0">
                                    <a:latin typeface="Cambria Math" panose="02040503050406030204" pitchFamily="18" charset="0"/>
                                    <a:ea typeface="+mn-ea"/>
                                  </a:rPr>
                                  <m:t>1</m:t>
                                </m:r>
                              </m:e>
                            </m:mr>
                          </m:m>
                        </m:e>
                      </m:d>
                      <m:r>
                        <a:rPr lang="en-US" altLang="zh-CN" sz="2400" b="0" i="1" smtClean="0">
                          <a:latin typeface="Cambria Math" panose="02040503050406030204" pitchFamily="18" charset="0"/>
                          <a:ea typeface="+mn-ea"/>
                        </a:rPr>
                        <m:t>.</m:t>
                      </m:r>
                    </m:oMath>
                  </m:oMathPara>
                </a14:m>
                <a:endParaRPr lang="en-US" altLang="zh-CN" sz="2400" dirty="0">
                  <a:latin typeface="+mn-ea"/>
                  <a:ea typeface="+mn-ea"/>
                </a:endParaRPr>
              </a:p>
              <a:p>
                <a:pPr marL="0" indent="0">
                  <a:buNone/>
                </a:pPr>
                <a:endParaRPr lang="en-US" altLang="zh-CN" sz="2400" dirty="0">
                  <a:latin typeface="+mn-ea"/>
                  <a:ea typeface="+mn-ea"/>
                </a:endParaRPr>
              </a:p>
              <a:p>
                <a:pPr marL="0" indent="0">
                  <a:buNone/>
                </a:pPr>
                <a:endParaRPr lang="en-US" altLang="zh-CN" sz="2400" dirty="0">
                  <a:latin typeface="+mn-ea"/>
                  <a:ea typeface="+mn-ea"/>
                </a:endParaRPr>
              </a:p>
              <a:p>
                <a:pPr marL="0" indent="0">
                  <a:buNone/>
                </a:pPr>
                <a:endParaRPr lang="en-US" altLang="zh-CN" sz="2400" dirty="0">
                  <a:latin typeface="+mn-ea"/>
                  <a:ea typeface="+mn-ea"/>
                </a:endParaRPr>
              </a:p>
              <a:p>
                <a:pPr marL="0" indent="0">
                  <a:buNone/>
                </a:pPr>
                <a:r>
                  <a:rPr lang="zh-CN" altLang="en-US" sz="2400" b="1" dirty="0">
                    <a:latin typeface="+mn-ea"/>
                    <a:ea typeface="+mn-ea"/>
                  </a:rPr>
                  <a:t>解</a:t>
                </a:r>
                <a:r>
                  <a:rPr lang="en-US" altLang="zh-CN" sz="2400" dirty="0">
                    <a:latin typeface="+mn-ea"/>
                    <a:ea typeface="+mn-ea"/>
                  </a:rPr>
                  <a:t>.</a:t>
                </a:r>
                <a:r>
                  <a:rPr lang="zh-CN" altLang="en-US" sz="2400" dirty="0">
                    <a:latin typeface="+mn-ea"/>
                    <a:ea typeface="+mn-ea"/>
                  </a:rPr>
                  <a:t>我们有</a:t>
                </a:r>
                <a14:m>
                  <m:oMath xmlns:m="http://schemas.openxmlformats.org/officeDocument/2006/math">
                    <m:func>
                      <m:funcPr>
                        <m:ctrlPr>
                          <a:rPr lang="en-US" altLang="zh-CN" sz="2400" b="0" i="1" smtClean="0">
                            <a:latin typeface="Cambria Math" panose="02040503050406030204" pitchFamily="18" charset="0"/>
                            <a:ea typeface="+mn-ea"/>
                          </a:rPr>
                        </m:ctrlPr>
                      </m:funcPr>
                      <m:fName>
                        <m:r>
                          <m:rPr>
                            <m:sty m:val="p"/>
                          </m:rPr>
                          <a:rPr lang="en-US" altLang="zh-CN" sz="2400" b="0" i="0" smtClean="0">
                            <a:latin typeface="Cambria Math" panose="02040503050406030204" pitchFamily="18" charset="0"/>
                            <a:ea typeface="+mn-ea"/>
                          </a:rPr>
                          <m:t>det</m:t>
                        </m:r>
                      </m:fName>
                      <m:e>
                        <m:d>
                          <m:dPr>
                            <m:ctrlPr>
                              <a:rPr lang="en-US" altLang="zh-CN" sz="2400" b="0" i="1" smtClean="0">
                                <a:latin typeface="Cambria Math" panose="02040503050406030204" pitchFamily="18" charset="0"/>
                                <a:ea typeface="+mn-ea"/>
                              </a:rPr>
                            </m:ctrlPr>
                          </m:dPr>
                          <m:e>
                            <m:r>
                              <a:rPr lang="en-US" altLang="zh-CN" sz="2400" b="0" i="1" smtClean="0">
                                <a:latin typeface="Cambria Math" panose="02040503050406030204" pitchFamily="18" charset="0"/>
                                <a:ea typeface="+mn-ea"/>
                              </a:rPr>
                              <m:t>𝐴</m:t>
                            </m:r>
                          </m:e>
                        </m:d>
                      </m:e>
                    </m:func>
                    <m:r>
                      <a:rPr lang="en-US" altLang="zh-CN" sz="2400" b="0" i="1" smtClean="0">
                        <a:latin typeface="Cambria Math" panose="02040503050406030204" pitchFamily="18" charset="0"/>
                        <a:ea typeface="+mn-ea"/>
                      </a:rPr>
                      <m:t>=4−2=2</m:t>
                    </m:r>
                  </m:oMath>
                </a14:m>
                <a:r>
                  <a:rPr lang="zh-CN" altLang="en-US" sz="2400" dirty="0">
                    <a:latin typeface="+mn-ea"/>
                    <a:ea typeface="+mn-ea"/>
                  </a:rPr>
                  <a:t>。因此</a:t>
                </a:r>
                <a:endParaRPr lang="en-US" altLang="zh-CN" sz="2400" dirty="0">
                  <a:latin typeface="+mn-ea"/>
                  <a:ea typeface="+mn-ea"/>
                </a:endParaRPr>
              </a:p>
              <a:p>
                <a:pPr marL="0" indent="0">
                  <a:buNone/>
                </a:pPr>
                <a:endParaRPr lang="en-US" altLang="zh-CN" sz="2400" dirty="0">
                  <a:latin typeface="+mn-ea"/>
                  <a:ea typeface="+mn-ea"/>
                </a:endParaRPr>
              </a:p>
              <a:p>
                <a:pPr marL="0" indent="0">
                  <a:buNone/>
                </a:pPr>
                <a14:m>
                  <m:oMathPara xmlns:m="http://schemas.openxmlformats.org/officeDocument/2006/math">
                    <m:oMathParaPr>
                      <m:jc m:val="centerGroup"/>
                    </m:oMathParaPr>
                    <m:oMath xmlns:m="http://schemas.openxmlformats.org/officeDocument/2006/math">
                      <m:func>
                        <m:funcPr>
                          <m:ctrlPr>
                            <a:rPr lang="en-US" altLang="zh-CN" sz="2400" b="0" i="1" smtClean="0">
                              <a:latin typeface="Cambria Math" panose="02040503050406030204" pitchFamily="18" charset="0"/>
                              <a:ea typeface="+mn-ea"/>
                            </a:rPr>
                          </m:ctrlPr>
                        </m:funcPr>
                        <m:fName>
                          <m:r>
                            <m:rPr>
                              <m:sty m:val="p"/>
                            </m:rPr>
                            <a:rPr lang="en-US" altLang="zh-CN" sz="2400" b="0" i="0" smtClean="0">
                              <a:latin typeface="Cambria Math" panose="02040503050406030204" pitchFamily="18" charset="0"/>
                              <a:ea typeface="+mn-ea"/>
                            </a:rPr>
                            <m:t>det</m:t>
                          </m:r>
                        </m:fName>
                        <m:e>
                          <m:d>
                            <m:dPr>
                              <m:ctrlPr>
                                <a:rPr lang="en-US" altLang="zh-CN" sz="2400" b="0" i="1" smtClean="0">
                                  <a:latin typeface="Cambria Math" panose="02040503050406030204" pitchFamily="18" charset="0"/>
                                  <a:ea typeface="+mn-ea"/>
                                </a:rPr>
                              </m:ctrlPr>
                            </m:dPr>
                            <m:e>
                              <m:sSup>
                                <m:sSupPr>
                                  <m:ctrlPr>
                                    <a:rPr lang="en-US" altLang="zh-CN" sz="2400" b="0" i="1" smtClean="0">
                                      <a:latin typeface="Cambria Math" panose="02040503050406030204" pitchFamily="18" charset="0"/>
                                      <a:ea typeface="+mn-ea"/>
                                    </a:rPr>
                                  </m:ctrlPr>
                                </m:sSupPr>
                                <m:e>
                                  <m:r>
                                    <a:rPr lang="en-US" altLang="zh-CN" sz="2400" b="0" i="1" smtClean="0">
                                      <a:latin typeface="Cambria Math" panose="02040503050406030204" pitchFamily="18" charset="0"/>
                                      <a:ea typeface="+mn-ea"/>
                                    </a:rPr>
                                    <m:t>𝐴</m:t>
                                  </m:r>
                                </m:e>
                                <m:sup>
                                  <m:r>
                                    <a:rPr lang="en-US" altLang="zh-CN" sz="2400" b="0" i="1" smtClean="0">
                                      <a:latin typeface="Cambria Math" panose="02040503050406030204" pitchFamily="18" charset="0"/>
                                      <a:ea typeface="+mn-ea"/>
                                    </a:rPr>
                                    <m:t>100</m:t>
                                  </m:r>
                                </m:sup>
                              </m:sSup>
                            </m:e>
                          </m:d>
                        </m:e>
                      </m:func>
                      <m:r>
                        <a:rPr lang="en-US" altLang="zh-CN" sz="2400" b="0" i="1" smtClean="0">
                          <a:latin typeface="Cambria Math" panose="02040503050406030204" pitchFamily="18" charset="0"/>
                          <a:ea typeface="+mn-ea"/>
                        </a:rPr>
                        <m:t>=</m:t>
                      </m:r>
                      <m:sSup>
                        <m:sSupPr>
                          <m:ctrlPr>
                            <a:rPr lang="en-US" altLang="zh-CN" sz="2400" b="0" i="1" smtClean="0">
                              <a:latin typeface="Cambria Math" panose="02040503050406030204" pitchFamily="18" charset="0"/>
                              <a:ea typeface="+mn-ea"/>
                            </a:rPr>
                          </m:ctrlPr>
                        </m:sSupPr>
                        <m:e>
                          <m:func>
                            <m:funcPr>
                              <m:ctrlPr>
                                <a:rPr lang="en-US" altLang="zh-CN" sz="2400" b="0" i="1" smtClean="0">
                                  <a:latin typeface="Cambria Math" panose="02040503050406030204" pitchFamily="18" charset="0"/>
                                  <a:ea typeface="+mn-ea"/>
                                </a:rPr>
                              </m:ctrlPr>
                            </m:funcPr>
                            <m:fName>
                              <m:r>
                                <m:rPr>
                                  <m:sty m:val="p"/>
                                </m:rPr>
                                <a:rPr lang="en-US" altLang="zh-CN" sz="2400" b="0" i="0" smtClean="0">
                                  <a:latin typeface="Cambria Math" panose="02040503050406030204" pitchFamily="18" charset="0"/>
                                  <a:ea typeface="+mn-ea"/>
                                </a:rPr>
                                <m:t>det</m:t>
                              </m:r>
                            </m:fName>
                            <m:e>
                              <m:d>
                                <m:dPr>
                                  <m:ctrlPr>
                                    <a:rPr lang="en-US" altLang="zh-CN" sz="2400" b="0" i="1" smtClean="0">
                                      <a:latin typeface="Cambria Math" panose="02040503050406030204" pitchFamily="18" charset="0"/>
                                      <a:ea typeface="+mn-ea"/>
                                    </a:rPr>
                                  </m:ctrlPr>
                                </m:dPr>
                                <m:e>
                                  <m:r>
                                    <a:rPr lang="en-US" altLang="zh-CN" sz="2400" b="0" i="1" smtClean="0">
                                      <a:latin typeface="Cambria Math" panose="02040503050406030204" pitchFamily="18" charset="0"/>
                                      <a:ea typeface="+mn-ea"/>
                                    </a:rPr>
                                    <m:t>𝐴</m:t>
                                  </m:r>
                                </m:e>
                              </m:d>
                            </m:e>
                          </m:func>
                        </m:e>
                        <m:sup>
                          <m:r>
                            <a:rPr lang="en-US" altLang="zh-CN" sz="2400" b="0" i="1" smtClean="0">
                              <a:latin typeface="Cambria Math" panose="02040503050406030204" pitchFamily="18" charset="0"/>
                              <a:ea typeface="+mn-ea"/>
                            </a:rPr>
                            <m:t>100</m:t>
                          </m:r>
                        </m:sup>
                      </m:sSup>
                      <m:r>
                        <a:rPr lang="en-US" altLang="zh-CN" sz="2400" b="0" i="1" smtClean="0">
                          <a:latin typeface="Cambria Math" panose="02040503050406030204" pitchFamily="18" charset="0"/>
                          <a:ea typeface="+mn-ea"/>
                        </a:rPr>
                        <m:t>=</m:t>
                      </m:r>
                      <m:sSup>
                        <m:sSupPr>
                          <m:ctrlPr>
                            <a:rPr lang="en-US" altLang="zh-CN" sz="2400" b="0" i="1" smtClean="0">
                              <a:latin typeface="Cambria Math" panose="02040503050406030204" pitchFamily="18" charset="0"/>
                              <a:ea typeface="+mn-ea"/>
                            </a:rPr>
                          </m:ctrlPr>
                        </m:sSupPr>
                        <m:e>
                          <m:r>
                            <a:rPr lang="en-US" altLang="zh-CN" sz="2400" b="0" i="1" smtClean="0">
                              <a:latin typeface="Cambria Math" panose="02040503050406030204" pitchFamily="18" charset="0"/>
                              <a:ea typeface="+mn-ea"/>
                            </a:rPr>
                            <m:t>2</m:t>
                          </m:r>
                        </m:e>
                        <m:sup>
                          <m:r>
                            <a:rPr lang="en-US" altLang="zh-CN" sz="2400" b="0" i="1" smtClean="0">
                              <a:latin typeface="Cambria Math" panose="02040503050406030204" pitchFamily="18" charset="0"/>
                              <a:ea typeface="+mn-ea"/>
                            </a:rPr>
                            <m:t>100</m:t>
                          </m:r>
                        </m:sup>
                      </m:sSup>
                      <m:r>
                        <a:rPr lang="en-US" altLang="zh-CN" sz="2400" b="0" i="1" smtClean="0">
                          <a:latin typeface="Cambria Math" panose="02040503050406030204" pitchFamily="18" charset="0"/>
                          <a:ea typeface="+mn-ea"/>
                        </a:rPr>
                        <m:t>.</m:t>
                      </m:r>
                    </m:oMath>
                  </m:oMathPara>
                </a14:m>
                <a:endParaRPr lang="zh-CN" altLang="en-US" sz="2400" dirty="0">
                  <a:latin typeface="+mn-ea"/>
                  <a:ea typeface="+mn-ea"/>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sp>
        <p:nvSpPr>
          <p:cNvPr id="5" name="文本框 4"/>
          <p:cNvSpPr txBox="1"/>
          <p:nvPr/>
        </p:nvSpPr>
        <p:spPr>
          <a:xfrm>
            <a:off x="4191000" y="3020785"/>
            <a:ext cx="65" cy="492443"/>
          </a:xfrm>
          <a:prstGeom prst="rect">
            <a:avLst/>
          </a:prstGeom>
          <a:noFill/>
        </p:spPr>
        <p:txBody>
          <a:bodyPr wrap="none" lIns="0" tIns="0" rIns="0" bIns="0" rtlCol="0">
            <a:spAutoFit/>
          </a:bodyPr>
          <a:lstStyle/>
          <a:p>
            <a:endParaRPr kumimoji="1"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ea typeface="+mj-ea"/>
              </a:rPr>
              <a:t>行列式性质</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b="1" dirty="0">
                    <a:latin typeface="+mn-ea"/>
                    <a:ea typeface="+mn-ea"/>
                  </a:rPr>
                  <a:t>推论</a:t>
                </a:r>
                <a:r>
                  <a:rPr kumimoji="1" lang="en-US" altLang="zh-CN" sz="2400" b="1" dirty="0">
                    <a:latin typeface="+mn-ea"/>
                    <a:ea typeface="+mn-ea"/>
                  </a:rPr>
                  <a:t>.</a:t>
                </a:r>
                <a:r>
                  <a:rPr kumimoji="1" lang="zh-CN" altLang="en-US" sz="2400" dirty="0">
                    <a:latin typeface="+mn-ea"/>
                    <a:ea typeface="+mn-ea"/>
                  </a:rPr>
                  <a:t>设</a:t>
                </a:r>
                <a14:m>
                  <m:oMath xmlns:m="http://schemas.openxmlformats.org/officeDocument/2006/math">
                    <m:r>
                      <a:rPr kumimoji="1" lang="en-US" altLang="zh-CN" sz="2400" b="0" i="0" dirty="0" smtClean="0">
                        <a:latin typeface="Cambria Math" panose="02040503050406030204" pitchFamily="18" charset="0"/>
                        <a:ea typeface="+mn-ea"/>
                      </a:rPr>
                      <m:t> </m:t>
                    </m:r>
                    <m:r>
                      <a:rPr kumimoji="1" lang="en-US" altLang="zh-CN" sz="2400" i="1" dirty="0" smtClean="0">
                        <a:latin typeface="Cambria Math" panose="02040503050406030204" pitchFamily="18" charset="0"/>
                        <a:ea typeface="+mn-ea"/>
                      </a:rPr>
                      <m:t> </m:t>
                    </m:r>
                    <m:sSub>
                      <m:sSubPr>
                        <m:ctrlPr>
                          <a:rPr kumimoji="1" lang="en-GB" altLang="zh-CN" sz="2400" i="1" dirty="0" smtClean="0">
                            <a:latin typeface="Cambria Math" panose="02040503050406030204" pitchFamily="18" charset="0"/>
                            <a:ea typeface="+mn-ea"/>
                          </a:rPr>
                        </m:ctrlPr>
                      </m:sSubPr>
                      <m:e>
                        <m:r>
                          <a:rPr kumimoji="1" lang="en-GB" altLang="zh-CN" sz="2400" i="1" dirty="0" smtClean="0">
                            <a:latin typeface="Cambria Math" panose="02040503050406030204" pitchFamily="18" charset="0"/>
                            <a:ea typeface="+mn-ea"/>
                          </a:rPr>
                          <m:t>𝐴</m:t>
                        </m:r>
                      </m:e>
                      <m:sub>
                        <m:r>
                          <a:rPr kumimoji="1" lang="en-GB" altLang="zh-CN" sz="2400" i="1" dirty="0" smtClean="0">
                            <a:latin typeface="Cambria Math" panose="02040503050406030204" pitchFamily="18" charset="0"/>
                            <a:ea typeface="+mn-ea"/>
                          </a:rPr>
                          <m:t>1</m:t>
                        </m:r>
                      </m:sub>
                    </m:sSub>
                    <m:r>
                      <a:rPr kumimoji="1" lang="en-GB" altLang="zh-CN" sz="2400" i="1" dirty="0" smtClean="0">
                        <a:latin typeface="Cambria Math" panose="02040503050406030204" pitchFamily="18" charset="0"/>
                        <a:ea typeface="+mn-ea"/>
                      </a:rPr>
                      <m:t>, </m:t>
                    </m:r>
                    <m:sSub>
                      <m:sSubPr>
                        <m:ctrlPr>
                          <a:rPr kumimoji="1" lang="en-GB" altLang="zh-CN" sz="2400" i="1" dirty="0" smtClean="0">
                            <a:latin typeface="Cambria Math" panose="02040503050406030204" pitchFamily="18" charset="0"/>
                            <a:ea typeface="+mn-ea"/>
                          </a:rPr>
                        </m:ctrlPr>
                      </m:sSubPr>
                      <m:e>
                        <m:r>
                          <a:rPr kumimoji="1" lang="en-GB" altLang="zh-CN" sz="2400" i="1" dirty="0" smtClean="0">
                            <a:latin typeface="Cambria Math" panose="02040503050406030204" pitchFamily="18" charset="0"/>
                            <a:ea typeface="+mn-ea"/>
                          </a:rPr>
                          <m:t>𝐴</m:t>
                        </m:r>
                      </m:e>
                      <m:sub>
                        <m:r>
                          <a:rPr kumimoji="1" lang="en-GB" altLang="zh-CN" sz="2400" i="1" dirty="0" smtClean="0">
                            <a:latin typeface="Cambria Math" panose="02040503050406030204" pitchFamily="18" charset="0"/>
                            <a:ea typeface="+mn-ea"/>
                          </a:rPr>
                          <m:t>2</m:t>
                        </m:r>
                      </m:sub>
                    </m:sSub>
                    <m:r>
                      <a:rPr kumimoji="1" lang="en-GB" altLang="zh-CN" sz="2400" i="1" dirty="0" smtClean="0">
                        <a:latin typeface="Cambria Math" panose="02040503050406030204" pitchFamily="18" charset="0"/>
                        <a:ea typeface="+mn-ea"/>
                      </a:rPr>
                      <m:t>, …, </m:t>
                    </m:r>
                    <m:sSub>
                      <m:sSubPr>
                        <m:ctrlPr>
                          <a:rPr kumimoji="1" lang="en-US" altLang="zh-CN" sz="2400" b="0" i="1" dirty="0" smtClean="0">
                            <a:latin typeface="Cambria Math" panose="02040503050406030204" pitchFamily="18" charset="0"/>
                            <a:ea typeface="+mn-ea"/>
                          </a:rPr>
                        </m:ctrlPr>
                      </m:sSubPr>
                      <m:e>
                        <m:r>
                          <a:rPr kumimoji="1" lang="en-US" altLang="zh-CN" sz="2400" b="0" i="1" dirty="0" smtClean="0">
                            <a:latin typeface="Cambria Math" panose="02040503050406030204" pitchFamily="18" charset="0"/>
                            <a:ea typeface="+mn-ea"/>
                          </a:rPr>
                          <m:t>𝐴</m:t>
                        </m:r>
                      </m:e>
                      <m:sub>
                        <m:r>
                          <a:rPr kumimoji="1" lang="en-US" altLang="zh-CN" sz="2400" b="0" i="1" dirty="0" smtClean="0">
                            <a:latin typeface="Cambria Math" panose="02040503050406030204" pitchFamily="18" charset="0"/>
                            <a:ea typeface="+mn-ea"/>
                          </a:rPr>
                          <m:t>𝑘</m:t>
                        </m:r>
                      </m:sub>
                    </m:sSub>
                  </m:oMath>
                </a14:m>
                <a:r>
                  <a:rPr kumimoji="1" lang="zh-CN" altLang="en-US" sz="2400" dirty="0">
                    <a:latin typeface="+mn-ea"/>
                    <a:ea typeface="+mn-ea"/>
                  </a:rPr>
                  <a:t>为</a:t>
                </a:r>
                <a14:m>
                  <m:oMath xmlns:m="http://schemas.openxmlformats.org/officeDocument/2006/math">
                    <m:r>
                      <a:rPr kumimoji="1" lang="en-US" altLang="zh-CN" sz="2400" b="0" i="0" dirty="0" smtClean="0">
                        <a:latin typeface="Cambria Math" panose="02040503050406030204" pitchFamily="18" charset="0"/>
                        <a:ea typeface="+mn-ea"/>
                      </a:rPr>
                      <m:t> </m:t>
                    </m:r>
                    <m:r>
                      <a:rPr kumimoji="1" lang="en-GB" altLang="zh-CN" sz="2400" i="1" dirty="0" smtClean="0">
                        <a:latin typeface="Cambria Math" panose="02040503050406030204" pitchFamily="18" charset="0"/>
                        <a:ea typeface="+mn-ea"/>
                      </a:rPr>
                      <m:t>𝑛</m:t>
                    </m:r>
                    <m:r>
                      <a:rPr kumimoji="1" lang="en-GB" altLang="zh-CN" sz="2400" i="1" dirty="0" smtClean="0">
                        <a:latin typeface="Cambria Math" panose="02040503050406030204" pitchFamily="18" charset="0"/>
                        <a:ea typeface="+mn-ea"/>
                      </a:rPr>
                      <m:t> × </m:t>
                    </m:r>
                    <m:r>
                      <a:rPr kumimoji="1" lang="en-GB" altLang="zh-CN" sz="2400" i="1" dirty="0" smtClean="0">
                        <a:latin typeface="Cambria Math" panose="02040503050406030204" pitchFamily="18" charset="0"/>
                        <a:ea typeface="+mn-ea"/>
                      </a:rPr>
                      <m:t>𝑛</m:t>
                    </m:r>
                    <m:r>
                      <a:rPr kumimoji="1" lang="en-GB" altLang="zh-CN" sz="2400" i="1" dirty="0" smtClean="0">
                        <a:latin typeface="Cambria Math" panose="02040503050406030204" pitchFamily="18" charset="0"/>
                        <a:ea typeface="+mn-ea"/>
                      </a:rPr>
                      <m:t> </m:t>
                    </m:r>
                  </m:oMath>
                </a14:m>
                <a:r>
                  <a:rPr kumimoji="1" lang="zh-CN" altLang="en-US" sz="2400" dirty="0">
                    <a:latin typeface="+mn-ea"/>
                    <a:ea typeface="+mn-ea"/>
                  </a:rPr>
                  <a:t>矩阵。那么乘积</a:t>
                </a:r>
                <a14:m>
                  <m:oMath xmlns:m="http://schemas.openxmlformats.org/officeDocument/2006/math">
                    <m:r>
                      <a:rPr kumimoji="1" lang="en-US" altLang="zh-CN" sz="2400" i="1" dirty="0" smtClean="0">
                        <a:latin typeface="Cambria Math" panose="02040503050406030204" pitchFamily="18" charset="0"/>
                        <a:ea typeface="+mn-ea"/>
                      </a:rPr>
                      <m:t> </m:t>
                    </m:r>
                    <m:sSub>
                      <m:sSubPr>
                        <m:ctrlPr>
                          <a:rPr kumimoji="1" lang="en-GB" altLang="zh-CN" sz="2400" i="1" dirty="0" smtClean="0">
                            <a:latin typeface="Cambria Math" panose="02040503050406030204" pitchFamily="18" charset="0"/>
                            <a:ea typeface="+mn-ea"/>
                          </a:rPr>
                        </m:ctrlPr>
                      </m:sSubPr>
                      <m:e>
                        <m:r>
                          <a:rPr kumimoji="1" lang="en-GB" altLang="zh-CN" sz="2400" i="1" dirty="0" smtClean="0">
                            <a:latin typeface="Cambria Math" panose="02040503050406030204" pitchFamily="18" charset="0"/>
                            <a:ea typeface="+mn-ea"/>
                          </a:rPr>
                          <m:t>𝐴</m:t>
                        </m:r>
                      </m:e>
                      <m:sub>
                        <m:r>
                          <a:rPr kumimoji="1" lang="en-GB" altLang="zh-CN" sz="2400" i="1" dirty="0" smtClean="0">
                            <a:latin typeface="Cambria Math" panose="02040503050406030204" pitchFamily="18" charset="0"/>
                            <a:ea typeface="+mn-ea"/>
                          </a:rPr>
                          <m:t>1</m:t>
                        </m:r>
                      </m:sub>
                    </m:sSub>
                    <m:sSub>
                      <m:sSubPr>
                        <m:ctrlPr>
                          <a:rPr kumimoji="1" lang="en-GB" altLang="zh-CN" sz="2400" i="1" dirty="0" smtClean="0">
                            <a:latin typeface="Cambria Math" panose="02040503050406030204" pitchFamily="18" charset="0"/>
                            <a:ea typeface="+mn-ea"/>
                          </a:rPr>
                        </m:ctrlPr>
                      </m:sSubPr>
                      <m:e>
                        <m:r>
                          <a:rPr kumimoji="1" lang="en-GB" altLang="zh-CN" sz="2400" i="1" dirty="0" smtClean="0">
                            <a:latin typeface="Cambria Math" panose="02040503050406030204" pitchFamily="18" charset="0"/>
                            <a:ea typeface="+mn-ea"/>
                          </a:rPr>
                          <m:t>𝐴</m:t>
                        </m:r>
                      </m:e>
                      <m:sub>
                        <m:r>
                          <a:rPr kumimoji="1" lang="en-GB" altLang="zh-CN" sz="2400" i="1" dirty="0" smtClean="0">
                            <a:latin typeface="Cambria Math" panose="02040503050406030204" pitchFamily="18" charset="0"/>
                            <a:ea typeface="+mn-ea"/>
                          </a:rPr>
                          <m:t>2</m:t>
                        </m:r>
                      </m:sub>
                    </m:sSub>
                    <m:r>
                      <a:rPr kumimoji="1" lang="en-GB" altLang="zh-CN" sz="2400" i="1" dirty="0" smtClean="0">
                        <a:latin typeface="Cambria Math" panose="02040503050406030204" pitchFamily="18" charset="0"/>
                        <a:ea typeface="+mn-ea"/>
                      </a:rPr>
                      <m:t>⋯</m:t>
                    </m:r>
                    <m:sSub>
                      <m:sSubPr>
                        <m:ctrlPr>
                          <a:rPr kumimoji="1" lang="en-US" altLang="zh-CN" sz="2400" b="0" i="1" dirty="0" smtClean="0">
                            <a:latin typeface="Cambria Math" panose="02040503050406030204" pitchFamily="18" charset="0"/>
                            <a:ea typeface="+mn-ea"/>
                          </a:rPr>
                        </m:ctrlPr>
                      </m:sSubPr>
                      <m:e>
                        <m:r>
                          <a:rPr kumimoji="1" lang="en-US" altLang="zh-CN" sz="2400" b="0" i="1" dirty="0" smtClean="0">
                            <a:latin typeface="Cambria Math" panose="02040503050406030204" pitchFamily="18" charset="0"/>
                            <a:ea typeface="+mn-ea"/>
                          </a:rPr>
                          <m:t>𝐴</m:t>
                        </m:r>
                      </m:e>
                      <m:sub>
                        <m:r>
                          <a:rPr kumimoji="1" lang="en-US" altLang="zh-CN" sz="2400" b="0" i="1" dirty="0" smtClean="0">
                            <a:latin typeface="Cambria Math" panose="02040503050406030204" pitchFamily="18" charset="0"/>
                            <a:ea typeface="+mn-ea"/>
                          </a:rPr>
                          <m:t>𝑘</m:t>
                        </m:r>
                      </m:sub>
                    </m:sSub>
                    <m:r>
                      <a:rPr kumimoji="1" lang="en-GB" altLang="zh-CN" sz="2400" i="1" dirty="0" smtClean="0">
                        <a:latin typeface="Cambria Math" panose="02040503050406030204" pitchFamily="18" charset="0"/>
                        <a:ea typeface="+mn-ea"/>
                      </a:rPr>
                      <m:t> </m:t>
                    </m:r>
                  </m:oMath>
                </a14:m>
                <a:r>
                  <a:rPr kumimoji="1" lang="zh-CN" altLang="en-US" sz="2400" dirty="0">
                    <a:latin typeface="+mn-ea"/>
                    <a:ea typeface="+mn-ea"/>
                  </a:rPr>
                  <a:t>可逆当且仅当每个</a:t>
                </a:r>
                <a14:m>
                  <m:oMath xmlns:m="http://schemas.openxmlformats.org/officeDocument/2006/math">
                    <m:r>
                      <a:rPr kumimoji="1" lang="en-US" altLang="zh-CN" sz="2400" i="1" dirty="0" smtClean="0">
                        <a:latin typeface="Cambria Math" panose="02040503050406030204" pitchFamily="18" charset="0"/>
                        <a:ea typeface="+mn-ea"/>
                      </a:rPr>
                      <m:t> </m:t>
                    </m:r>
                    <m:sSub>
                      <m:sSubPr>
                        <m:ctrlPr>
                          <a:rPr kumimoji="1" lang="en-US" altLang="zh-CN" sz="2400" b="0" i="1" dirty="0" smtClean="0">
                            <a:latin typeface="Cambria Math" panose="02040503050406030204" pitchFamily="18" charset="0"/>
                            <a:ea typeface="+mn-ea"/>
                          </a:rPr>
                        </m:ctrlPr>
                      </m:sSubPr>
                      <m:e>
                        <m:r>
                          <a:rPr kumimoji="1" lang="en-US" altLang="zh-CN" sz="2400" b="0" i="1" dirty="0" smtClean="0">
                            <a:latin typeface="Cambria Math" panose="02040503050406030204" pitchFamily="18" charset="0"/>
                            <a:ea typeface="+mn-ea"/>
                          </a:rPr>
                          <m:t>𝐴</m:t>
                        </m:r>
                      </m:e>
                      <m:sub>
                        <m:r>
                          <a:rPr kumimoji="1" lang="en-US" altLang="zh-CN" sz="2400" b="0" i="1" dirty="0" smtClean="0">
                            <a:latin typeface="Cambria Math" panose="02040503050406030204" pitchFamily="18" charset="0"/>
                            <a:ea typeface="+mn-ea"/>
                          </a:rPr>
                          <m:t>𝑖</m:t>
                        </m:r>
                      </m:sub>
                    </m:sSub>
                    <m:r>
                      <a:rPr kumimoji="1" lang="en-US" altLang="zh-CN" sz="2400" b="0" i="1" dirty="0" smtClean="0">
                        <a:latin typeface="Cambria Math" panose="02040503050406030204" pitchFamily="18" charset="0"/>
                        <a:ea typeface="+mn-ea"/>
                      </a:rPr>
                      <m:t> </m:t>
                    </m:r>
                  </m:oMath>
                </a14:m>
                <a:r>
                  <a:rPr kumimoji="1" lang="zh-CN" altLang="en-US" sz="2400" dirty="0">
                    <a:latin typeface="+mn-ea"/>
                    <a:ea typeface="+mn-ea"/>
                  </a:rPr>
                  <a:t>可逆。</a:t>
                </a:r>
              </a:p>
              <a:p>
                <a:pPr marL="0" indent="0">
                  <a:buNone/>
                </a:pPr>
                <a:endParaRPr kumimoji="1" lang="en-US" altLang="zh-CN" sz="2400" dirty="0">
                  <a:latin typeface="+mn-ea"/>
                  <a:ea typeface="+mn-ea"/>
                </a:endParaRPr>
              </a:p>
              <a:p>
                <a:pPr marL="0" indent="0">
                  <a:buNone/>
                </a:pPr>
                <a:endParaRPr kumimoji="1" lang="zh-CN" altLang="en-US" sz="2400" dirty="0">
                  <a:latin typeface="+mn-ea"/>
                  <a:ea typeface="+mn-ea"/>
                </a:endParaRPr>
              </a:p>
              <a:p>
                <a:pPr marL="0" indent="0">
                  <a:buNone/>
                </a:pPr>
                <a:endParaRPr kumimoji="1" lang="en-GB" altLang="zh-CN" sz="2400" dirty="0"/>
              </a:p>
              <a:p>
                <a:pPr marL="0" indent="0">
                  <a:buNone/>
                </a:pPr>
                <a:endParaRPr kumimoji="1" lang="en-GB" altLang="zh-CN" sz="2400"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3"/>
                <a:stretch>
                  <a:fillRect t="-5" b="11"/>
                </a:stretch>
              </a:blipFill>
            </p:spPr>
            <p:txBody>
              <a:bodyPr/>
              <a:lstStyle/>
              <a:p>
                <a:r>
                  <a:rPr lang="zh-CN" altLang="en-US">
                    <a:noFill/>
                  </a:rPr>
                  <a:t> </a:t>
                </a:r>
              </a:p>
            </p:txBody>
          </p:sp>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ea typeface="+mj-ea"/>
              </a:rPr>
              <a:t>行列式性质</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b="1" dirty="0">
                    <a:latin typeface="+mn-ea"/>
                    <a:ea typeface="+mn-ea"/>
                  </a:rPr>
                  <a:t>推论</a:t>
                </a:r>
                <a:r>
                  <a:rPr kumimoji="1" lang="en-US" altLang="zh-CN" sz="2400" b="1" dirty="0">
                    <a:latin typeface="+mn-ea"/>
                    <a:ea typeface="+mn-ea"/>
                  </a:rPr>
                  <a:t>.</a:t>
                </a:r>
                <a:r>
                  <a:rPr kumimoji="1" lang="zh-CN" altLang="en-US" sz="2400" dirty="0">
                    <a:latin typeface="+mn-ea"/>
                    <a:ea typeface="+mn-ea"/>
                  </a:rPr>
                  <a:t>设</a:t>
                </a:r>
                <a14:m>
                  <m:oMath xmlns:m="http://schemas.openxmlformats.org/officeDocument/2006/math">
                    <m:r>
                      <a:rPr kumimoji="1" lang="en-US" altLang="zh-CN" sz="2400" b="0" i="0" dirty="0" smtClean="0">
                        <a:latin typeface="Cambria Math" panose="02040503050406030204" pitchFamily="18" charset="0"/>
                        <a:ea typeface="+mn-ea"/>
                      </a:rPr>
                      <m:t> </m:t>
                    </m:r>
                    <m:r>
                      <a:rPr kumimoji="1" lang="en-US" altLang="zh-CN" sz="2400" i="1" dirty="0" smtClean="0">
                        <a:latin typeface="Cambria Math" panose="02040503050406030204" pitchFamily="18" charset="0"/>
                        <a:ea typeface="+mn-ea"/>
                      </a:rPr>
                      <m:t> </m:t>
                    </m:r>
                    <m:sSub>
                      <m:sSubPr>
                        <m:ctrlPr>
                          <a:rPr kumimoji="1" lang="en-GB" altLang="zh-CN" sz="2400" i="1" dirty="0" smtClean="0">
                            <a:latin typeface="Cambria Math" panose="02040503050406030204" pitchFamily="18" charset="0"/>
                            <a:ea typeface="+mn-ea"/>
                          </a:rPr>
                        </m:ctrlPr>
                      </m:sSubPr>
                      <m:e>
                        <m:r>
                          <a:rPr kumimoji="1" lang="en-GB" altLang="zh-CN" sz="2400" i="1" dirty="0" smtClean="0">
                            <a:latin typeface="Cambria Math" panose="02040503050406030204" pitchFamily="18" charset="0"/>
                            <a:ea typeface="+mn-ea"/>
                          </a:rPr>
                          <m:t>𝐴</m:t>
                        </m:r>
                      </m:e>
                      <m:sub>
                        <m:r>
                          <a:rPr kumimoji="1" lang="en-GB" altLang="zh-CN" sz="2400" i="1" dirty="0" smtClean="0">
                            <a:latin typeface="Cambria Math" panose="02040503050406030204" pitchFamily="18" charset="0"/>
                            <a:ea typeface="+mn-ea"/>
                          </a:rPr>
                          <m:t>1</m:t>
                        </m:r>
                      </m:sub>
                    </m:sSub>
                    <m:r>
                      <a:rPr kumimoji="1" lang="en-GB" altLang="zh-CN" sz="2400" i="1" dirty="0" smtClean="0">
                        <a:latin typeface="Cambria Math" panose="02040503050406030204" pitchFamily="18" charset="0"/>
                        <a:ea typeface="+mn-ea"/>
                      </a:rPr>
                      <m:t>, </m:t>
                    </m:r>
                    <m:sSub>
                      <m:sSubPr>
                        <m:ctrlPr>
                          <a:rPr kumimoji="1" lang="en-GB" altLang="zh-CN" sz="2400" i="1" dirty="0" smtClean="0">
                            <a:latin typeface="Cambria Math" panose="02040503050406030204" pitchFamily="18" charset="0"/>
                            <a:ea typeface="+mn-ea"/>
                          </a:rPr>
                        </m:ctrlPr>
                      </m:sSubPr>
                      <m:e>
                        <m:r>
                          <a:rPr kumimoji="1" lang="en-GB" altLang="zh-CN" sz="2400" i="1" dirty="0" smtClean="0">
                            <a:latin typeface="Cambria Math" panose="02040503050406030204" pitchFamily="18" charset="0"/>
                            <a:ea typeface="+mn-ea"/>
                          </a:rPr>
                          <m:t>𝐴</m:t>
                        </m:r>
                      </m:e>
                      <m:sub>
                        <m:r>
                          <a:rPr kumimoji="1" lang="en-GB" altLang="zh-CN" sz="2400" i="1" dirty="0" smtClean="0">
                            <a:latin typeface="Cambria Math" panose="02040503050406030204" pitchFamily="18" charset="0"/>
                            <a:ea typeface="+mn-ea"/>
                          </a:rPr>
                          <m:t>2</m:t>
                        </m:r>
                      </m:sub>
                    </m:sSub>
                    <m:r>
                      <a:rPr kumimoji="1" lang="en-GB" altLang="zh-CN" sz="2400" i="1" dirty="0" smtClean="0">
                        <a:latin typeface="Cambria Math" panose="02040503050406030204" pitchFamily="18" charset="0"/>
                        <a:ea typeface="+mn-ea"/>
                      </a:rPr>
                      <m:t>, …, </m:t>
                    </m:r>
                    <m:sSub>
                      <m:sSubPr>
                        <m:ctrlPr>
                          <a:rPr kumimoji="1" lang="en-US" altLang="zh-CN" sz="2400" b="0" i="1" dirty="0" smtClean="0">
                            <a:latin typeface="Cambria Math" panose="02040503050406030204" pitchFamily="18" charset="0"/>
                            <a:ea typeface="+mn-ea"/>
                          </a:rPr>
                        </m:ctrlPr>
                      </m:sSubPr>
                      <m:e>
                        <m:r>
                          <a:rPr kumimoji="1" lang="en-US" altLang="zh-CN" sz="2400" b="0" i="1" dirty="0" smtClean="0">
                            <a:latin typeface="Cambria Math" panose="02040503050406030204" pitchFamily="18" charset="0"/>
                            <a:ea typeface="+mn-ea"/>
                          </a:rPr>
                          <m:t>𝐴</m:t>
                        </m:r>
                      </m:e>
                      <m:sub>
                        <m:r>
                          <a:rPr kumimoji="1" lang="en-US" altLang="zh-CN" sz="2400" b="0" i="1" dirty="0" smtClean="0">
                            <a:latin typeface="Cambria Math" panose="02040503050406030204" pitchFamily="18" charset="0"/>
                            <a:ea typeface="+mn-ea"/>
                          </a:rPr>
                          <m:t>𝑘</m:t>
                        </m:r>
                      </m:sub>
                    </m:sSub>
                  </m:oMath>
                </a14:m>
                <a:r>
                  <a:rPr kumimoji="1" lang="zh-CN" altLang="en-US" sz="2400" dirty="0">
                    <a:latin typeface="+mn-ea"/>
                    <a:ea typeface="+mn-ea"/>
                  </a:rPr>
                  <a:t>为</a:t>
                </a:r>
                <a14:m>
                  <m:oMath xmlns:m="http://schemas.openxmlformats.org/officeDocument/2006/math">
                    <m:r>
                      <a:rPr kumimoji="1" lang="en-US" altLang="zh-CN" sz="2400" b="0" i="0" dirty="0" smtClean="0">
                        <a:latin typeface="Cambria Math" panose="02040503050406030204" pitchFamily="18" charset="0"/>
                        <a:ea typeface="+mn-ea"/>
                      </a:rPr>
                      <m:t> </m:t>
                    </m:r>
                    <m:r>
                      <a:rPr kumimoji="1" lang="en-GB" altLang="zh-CN" sz="2400" i="1" dirty="0" smtClean="0">
                        <a:latin typeface="Cambria Math" panose="02040503050406030204" pitchFamily="18" charset="0"/>
                        <a:ea typeface="+mn-ea"/>
                      </a:rPr>
                      <m:t>𝑛</m:t>
                    </m:r>
                    <m:r>
                      <a:rPr kumimoji="1" lang="en-GB" altLang="zh-CN" sz="2400" i="1" dirty="0" smtClean="0">
                        <a:latin typeface="Cambria Math" panose="02040503050406030204" pitchFamily="18" charset="0"/>
                        <a:ea typeface="+mn-ea"/>
                      </a:rPr>
                      <m:t> × </m:t>
                    </m:r>
                    <m:r>
                      <a:rPr kumimoji="1" lang="en-GB" altLang="zh-CN" sz="2400" i="1" dirty="0" smtClean="0">
                        <a:latin typeface="Cambria Math" panose="02040503050406030204" pitchFamily="18" charset="0"/>
                        <a:ea typeface="+mn-ea"/>
                      </a:rPr>
                      <m:t>𝑛</m:t>
                    </m:r>
                    <m:r>
                      <a:rPr kumimoji="1" lang="en-GB" altLang="zh-CN" sz="2400" i="1" dirty="0" smtClean="0">
                        <a:latin typeface="Cambria Math" panose="02040503050406030204" pitchFamily="18" charset="0"/>
                        <a:ea typeface="+mn-ea"/>
                      </a:rPr>
                      <m:t> </m:t>
                    </m:r>
                  </m:oMath>
                </a14:m>
                <a:r>
                  <a:rPr kumimoji="1" lang="zh-CN" altLang="en-US" sz="2400" dirty="0">
                    <a:latin typeface="+mn-ea"/>
                    <a:ea typeface="+mn-ea"/>
                  </a:rPr>
                  <a:t>矩阵。那么乘积</a:t>
                </a:r>
                <a14:m>
                  <m:oMath xmlns:m="http://schemas.openxmlformats.org/officeDocument/2006/math">
                    <m:r>
                      <a:rPr kumimoji="1" lang="en-US" altLang="zh-CN" sz="2400" i="1" dirty="0" smtClean="0">
                        <a:latin typeface="Cambria Math" panose="02040503050406030204" pitchFamily="18" charset="0"/>
                        <a:ea typeface="+mn-ea"/>
                      </a:rPr>
                      <m:t> </m:t>
                    </m:r>
                    <m:sSub>
                      <m:sSubPr>
                        <m:ctrlPr>
                          <a:rPr kumimoji="1" lang="en-GB" altLang="zh-CN" sz="2400" i="1" dirty="0" smtClean="0">
                            <a:latin typeface="Cambria Math" panose="02040503050406030204" pitchFamily="18" charset="0"/>
                            <a:ea typeface="+mn-ea"/>
                          </a:rPr>
                        </m:ctrlPr>
                      </m:sSubPr>
                      <m:e>
                        <m:r>
                          <a:rPr kumimoji="1" lang="en-GB" altLang="zh-CN" sz="2400" i="1" dirty="0" smtClean="0">
                            <a:latin typeface="Cambria Math" panose="02040503050406030204" pitchFamily="18" charset="0"/>
                            <a:ea typeface="+mn-ea"/>
                          </a:rPr>
                          <m:t>𝐴</m:t>
                        </m:r>
                      </m:e>
                      <m:sub>
                        <m:r>
                          <a:rPr kumimoji="1" lang="en-GB" altLang="zh-CN" sz="2400" i="1" dirty="0" smtClean="0">
                            <a:latin typeface="Cambria Math" panose="02040503050406030204" pitchFamily="18" charset="0"/>
                            <a:ea typeface="+mn-ea"/>
                          </a:rPr>
                          <m:t>1</m:t>
                        </m:r>
                      </m:sub>
                    </m:sSub>
                    <m:sSub>
                      <m:sSubPr>
                        <m:ctrlPr>
                          <a:rPr kumimoji="1" lang="en-GB" altLang="zh-CN" sz="2400" i="1" dirty="0" smtClean="0">
                            <a:latin typeface="Cambria Math" panose="02040503050406030204" pitchFamily="18" charset="0"/>
                            <a:ea typeface="+mn-ea"/>
                          </a:rPr>
                        </m:ctrlPr>
                      </m:sSubPr>
                      <m:e>
                        <m:r>
                          <a:rPr kumimoji="1" lang="en-GB" altLang="zh-CN" sz="2400" i="1" dirty="0" smtClean="0">
                            <a:latin typeface="Cambria Math" panose="02040503050406030204" pitchFamily="18" charset="0"/>
                            <a:ea typeface="+mn-ea"/>
                          </a:rPr>
                          <m:t>𝐴</m:t>
                        </m:r>
                      </m:e>
                      <m:sub>
                        <m:r>
                          <a:rPr kumimoji="1" lang="en-GB" altLang="zh-CN" sz="2400" i="1" dirty="0" smtClean="0">
                            <a:latin typeface="Cambria Math" panose="02040503050406030204" pitchFamily="18" charset="0"/>
                            <a:ea typeface="+mn-ea"/>
                          </a:rPr>
                          <m:t>2</m:t>
                        </m:r>
                      </m:sub>
                    </m:sSub>
                    <m:r>
                      <a:rPr kumimoji="1" lang="en-GB" altLang="zh-CN" sz="2400" i="1" dirty="0" smtClean="0">
                        <a:latin typeface="Cambria Math" panose="02040503050406030204" pitchFamily="18" charset="0"/>
                        <a:ea typeface="+mn-ea"/>
                      </a:rPr>
                      <m:t>⋯</m:t>
                    </m:r>
                    <m:sSub>
                      <m:sSubPr>
                        <m:ctrlPr>
                          <a:rPr kumimoji="1" lang="en-US" altLang="zh-CN" sz="2400" b="0" i="1" dirty="0" smtClean="0">
                            <a:latin typeface="Cambria Math" panose="02040503050406030204" pitchFamily="18" charset="0"/>
                            <a:ea typeface="+mn-ea"/>
                          </a:rPr>
                        </m:ctrlPr>
                      </m:sSubPr>
                      <m:e>
                        <m:r>
                          <a:rPr kumimoji="1" lang="en-US" altLang="zh-CN" sz="2400" b="0" i="1" dirty="0" smtClean="0">
                            <a:latin typeface="Cambria Math" panose="02040503050406030204" pitchFamily="18" charset="0"/>
                            <a:ea typeface="+mn-ea"/>
                          </a:rPr>
                          <m:t>𝐴</m:t>
                        </m:r>
                      </m:e>
                      <m:sub>
                        <m:r>
                          <a:rPr kumimoji="1" lang="en-US" altLang="zh-CN" sz="2400" b="0" i="1" dirty="0" smtClean="0">
                            <a:latin typeface="Cambria Math" panose="02040503050406030204" pitchFamily="18" charset="0"/>
                            <a:ea typeface="+mn-ea"/>
                          </a:rPr>
                          <m:t>𝑘</m:t>
                        </m:r>
                      </m:sub>
                    </m:sSub>
                    <m:r>
                      <a:rPr kumimoji="1" lang="en-GB" altLang="zh-CN" sz="2400" i="1" dirty="0" smtClean="0">
                        <a:latin typeface="Cambria Math" panose="02040503050406030204" pitchFamily="18" charset="0"/>
                        <a:ea typeface="+mn-ea"/>
                      </a:rPr>
                      <m:t> </m:t>
                    </m:r>
                  </m:oMath>
                </a14:m>
                <a:r>
                  <a:rPr kumimoji="1" lang="zh-CN" altLang="en-US" sz="2400" dirty="0">
                    <a:latin typeface="+mn-ea"/>
                    <a:ea typeface="+mn-ea"/>
                  </a:rPr>
                  <a:t>可逆当且仅当每个</a:t>
                </a:r>
                <a14:m>
                  <m:oMath xmlns:m="http://schemas.openxmlformats.org/officeDocument/2006/math">
                    <m:r>
                      <a:rPr kumimoji="1" lang="en-US" altLang="zh-CN" sz="2400" i="1" dirty="0" smtClean="0">
                        <a:latin typeface="Cambria Math" panose="02040503050406030204" pitchFamily="18" charset="0"/>
                        <a:ea typeface="+mn-ea"/>
                      </a:rPr>
                      <m:t> </m:t>
                    </m:r>
                    <m:sSub>
                      <m:sSubPr>
                        <m:ctrlPr>
                          <a:rPr kumimoji="1" lang="en-US" altLang="zh-CN" sz="2400" b="0" i="1" dirty="0" smtClean="0">
                            <a:latin typeface="Cambria Math" panose="02040503050406030204" pitchFamily="18" charset="0"/>
                            <a:ea typeface="+mn-ea"/>
                          </a:rPr>
                        </m:ctrlPr>
                      </m:sSubPr>
                      <m:e>
                        <m:r>
                          <a:rPr kumimoji="1" lang="en-US" altLang="zh-CN" sz="2400" b="0" i="1" dirty="0" smtClean="0">
                            <a:latin typeface="Cambria Math" panose="02040503050406030204" pitchFamily="18" charset="0"/>
                            <a:ea typeface="+mn-ea"/>
                          </a:rPr>
                          <m:t>𝐴</m:t>
                        </m:r>
                      </m:e>
                      <m:sub>
                        <m:r>
                          <a:rPr kumimoji="1" lang="en-US" altLang="zh-CN" sz="2400" b="0" i="1" dirty="0" smtClean="0">
                            <a:latin typeface="Cambria Math" panose="02040503050406030204" pitchFamily="18" charset="0"/>
                            <a:ea typeface="+mn-ea"/>
                          </a:rPr>
                          <m:t>𝑖</m:t>
                        </m:r>
                      </m:sub>
                    </m:sSub>
                    <m:r>
                      <a:rPr kumimoji="1" lang="en-US" altLang="zh-CN" sz="2400" b="0" i="1" dirty="0" smtClean="0">
                        <a:latin typeface="Cambria Math" panose="02040503050406030204" pitchFamily="18" charset="0"/>
                        <a:ea typeface="+mn-ea"/>
                      </a:rPr>
                      <m:t> </m:t>
                    </m:r>
                  </m:oMath>
                </a14:m>
                <a:r>
                  <a:rPr kumimoji="1" lang="zh-CN" altLang="en-US" sz="2400" dirty="0">
                    <a:latin typeface="+mn-ea"/>
                    <a:ea typeface="+mn-ea"/>
                  </a:rPr>
                  <a:t>可逆。</a:t>
                </a:r>
              </a:p>
              <a:p>
                <a:pPr marL="0" indent="0">
                  <a:buNone/>
                </a:pPr>
                <a:endParaRPr kumimoji="1" lang="en-US" altLang="zh-CN" sz="2400" dirty="0">
                  <a:latin typeface="+mn-ea"/>
                  <a:ea typeface="+mn-ea"/>
                </a:endParaRPr>
              </a:p>
              <a:p>
                <a:pPr marL="0" indent="0">
                  <a:buNone/>
                </a:pPr>
                <a:endParaRPr kumimoji="1" lang="zh-CN" altLang="en-US" sz="2400" dirty="0">
                  <a:latin typeface="+mn-ea"/>
                  <a:ea typeface="+mn-ea"/>
                </a:endParaRPr>
              </a:p>
              <a:p>
                <a:pPr marL="0" indent="0">
                  <a:buNone/>
                </a:pPr>
                <a:r>
                  <a:rPr kumimoji="1" lang="zh-CN" altLang="en-US" sz="2400" b="1" dirty="0">
                    <a:latin typeface="+mn-ea"/>
                    <a:ea typeface="+mn-ea"/>
                  </a:rPr>
                  <a:t>证明</a:t>
                </a:r>
                <a:r>
                  <a:rPr kumimoji="1" lang="en-US" altLang="zh-CN" sz="2400" b="1" dirty="0">
                    <a:latin typeface="+mn-ea"/>
                    <a:ea typeface="+mn-ea"/>
                  </a:rPr>
                  <a:t>.</a:t>
                </a:r>
                <a:r>
                  <a:rPr kumimoji="1" lang="zh-CN" altLang="en-US" sz="2400" dirty="0">
                    <a:latin typeface="+mn-ea"/>
                    <a:ea typeface="+mn-ea"/>
                  </a:rPr>
                  <a:t>乘积的行列式是行列式的乘积，这是由行列式的乘法性质决定的：</a:t>
                </a:r>
                <a:endParaRPr kumimoji="1" lang="en-US" altLang="zh-CN" sz="2400" dirty="0">
                  <a:latin typeface="+mn-ea"/>
                  <a:ea typeface="+mn-ea"/>
                </a:endParaRPr>
              </a:p>
              <a:p>
                <a:pPr marL="0" indent="0">
                  <a:buNone/>
                </a:pPr>
                <a:endParaRPr kumimoji="1" lang="en-GB" altLang="zh-CN" sz="2400" dirty="0"/>
              </a:p>
              <a:p>
                <a:pPr marL="0" indent="0">
                  <a:buNone/>
                </a:pPr>
                <a:endParaRPr kumimoji="1" lang="en-GB" altLang="zh-CN" sz="2400" dirty="0"/>
              </a:p>
              <a:p>
                <a:pPr marL="0" indent="0">
                  <a:buNone/>
                </a:pPr>
                <a:r>
                  <a:rPr kumimoji="1" lang="zh-CN" altLang="en-US" sz="2400" dirty="0">
                    <a:latin typeface="+mn-ea"/>
                    <a:ea typeface="+mn-ea"/>
                  </a:rPr>
                  <a:t>根据可逆性性质，这个乘积非零当且仅</a:t>
                </a:r>
                <a14:m>
                  <m:oMath xmlns:m="http://schemas.openxmlformats.org/officeDocument/2006/math">
                    <m:r>
                      <a:rPr kumimoji="1" lang="en-US" altLang="zh-CN" sz="2400" b="0" i="0" dirty="0" smtClean="0">
                        <a:latin typeface="Cambria Math" panose="02040503050406030204" pitchFamily="18" charset="0"/>
                        <a:ea typeface="+mn-ea"/>
                      </a:rPr>
                      <m:t> </m:t>
                    </m:r>
                    <m:sSub>
                      <m:sSubPr>
                        <m:ctrlPr>
                          <a:rPr kumimoji="1" lang="en-GB" altLang="zh-CN" sz="2400" i="1" dirty="0" smtClean="0">
                            <a:latin typeface="Cambria Math" panose="02040503050406030204" pitchFamily="18" charset="0"/>
                            <a:ea typeface="+mn-ea"/>
                          </a:rPr>
                        </m:ctrlPr>
                      </m:sSubPr>
                      <m:e>
                        <m:r>
                          <a:rPr kumimoji="1" lang="en-GB" altLang="zh-CN" sz="2400" i="1" dirty="0" smtClean="0">
                            <a:latin typeface="Cambria Math" panose="02040503050406030204" pitchFamily="18" charset="0"/>
                            <a:ea typeface="+mn-ea"/>
                          </a:rPr>
                          <m:t>𝐴</m:t>
                        </m:r>
                      </m:e>
                      <m:sub>
                        <m:r>
                          <a:rPr kumimoji="1" lang="en-GB" altLang="zh-CN" sz="2400" i="1" dirty="0" smtClean="0">
                            <a:latin typeface="Cambria Math" panose="02040503050406030204" pitchFamily="18" charset="0"/>
                            <a:ea typeface="+mn-ea"/>
                          </a:rPr>
                          <m:t>1</m:t>
                        </m:r>
                      </m:sub>
                    </m:sSub>
                    <m:r>
                      <a:rPr kumimoji="1" lang="en-GB" altLang="zh-CN" sz="2400" i="1" dirty="0" smtClean="0">
                        <a:latin typeface="Cambria Math" panose="02040503050406030204" pitchFamily="18" charset="0"/>
                        <a:ea typeface="+mn-ea"/>
                      </a:rPr>
                      <m:t>, </m:t>
                    </m:r>
                    <m:sSub>
                      <m:sSubPr>
                        <m:ctrlPr>
                          <a:rPr kumimoji="1" lang="en-GB" altLang="zh-CN" sz="2400" i="1" dirty="0" smtClean="0">
                            <a:latin typeface="Cambria Math" panose="02040503050406030204" pitchFamily="18" charset="0"/>
                            <a:ea typeface="+mn-ea"/>
                          </a:rPr>
                        </m:ctrlPr>
                      </m:sSubPr>
                      <m:e>
                        <m:r>
                          <a:rPr kumimoji="1" lang="en-GB" altLang="zh-CN" sz="2400" i="1" dirty="0" smtClean="0">
                            <a:latin typeface="Cambria Math" panose="02040503050406030204" pitchFamily="18" charset="0"/>
                            <a:ea typeface="+mn-ea"/>
                          </a:rPr>
                          <m:t>𝐴</m:t>
                        </m:r>
                      </m:e>
                      <m:sub>
                        <m:r>
                          <a:rPr kumimoji="1" lang="en-GB" altLang="zh-CN" sz="2400" i="1" dirty="0" smtClean="0">
                            <a:latin typeface="Cambria Math" panose="02040503050406030204" pitchFamily="18" charset="0"/>
                            <a:ea typeface="+mn-ea"/>
                          </a:rPr>
                          <m:t>2</m:t>
                        </m:r>
                      </m:sub>
                    </m:sSub>
                    <m:r>
                      <a:rPr kumimoji="1" lang="en-GB" altLang="zh-CN" sz="2400" i="1" dirty="0" smtClean="0">
                        <a:latin typeface="Cambria Math" panose="02040503050406030204" pitchFamily="18" charset="0"/>
                        <a:ea typeface="+mn-ea"/>
                      </a:rPr>
                      <m:t>, …, </m:t>
                    </m:r>
                    <m:sSub>
                      <m:sSubPr>
                        <m:ctrlPr>
                          <a:rPr kumimoji="1" lang="en-US" altLang="zh-CN" sz="2400" b="0" i="1" dirty="0" smtClean="0">
                            <a:latin typeface="Cambria Math" panose="02040503050406030204" pitchFamily="18" charset="0"/>
                            <a:ea typeface="+mn-ea"/>
                          </a:rPr>
                        </m:ctrlPr>
                      </m:sSubPr>
                      <m:e>
                        <m:r>
                          <a:rPr kumimoji="1" lang="en-US" altLang="zh-CN" sz="2400" b="0" i="1" dirty="0" smtClean="0">
                            <a:latin typeface="Cambria Math" panose="02040503050406030204" pitchFamily="18" charset="0"/>
                            <a:ea typeface="+mn-ea"/>
                          </a:rPr>
                          <m:t>𝐴</m:t>
                        </m:r>
                      </m:e>
                      <m:sub>
                        <m:r>
                          <a:rPr kumimoji="1" lang="en-US" altLang="zh-CN" sz="2400" b="0" i="1" dirty="0" smtClean="0">
                            <a:latin typeface="Cambria Math" panose="02040503050406030204" pitchFamily="18" charset="0"/>
                            <a:ea typeface="+mn-ea"/>
                          </a:rPr>
                          <m:t>𝑘</m:t>
                        </m:r>
                      </m:sub>
                    </m:sSub>
                    <m:r>
                      <a:rPr kumimoji="1" lang="en-US" altLang="zh-CN" sz="2400" b="0" i="1" dirty="0" smtClean="0">
                        <a:latin typeface="Cambria Math" panose="02040503050406030204" pitchFamily="18" charset="0"/>
                        <a:ea typeface="+mn-ea"/>
                      </a:rPr>
                      <m:t> </m:t>
                    </m:r>
                  </m:oMath>
                </a14:m>
                <a:r>
                  <a:rPr kumimoji="1" lang="zh-CN" altLang="en-US" sz="2400" dirty="0">
                    <a:latin typeface="+mn-ea"/>
                    <a:ea typeface="+mn-ea"/>
                  </a:rPr>
                  <a:t>可逆。另一方面，</a:t>
                </a:r>
                <a14:m>
                  <m:oMath xmlns:m="http://schemas.openxmlformats.org/officeDocument/2006/math">
                    <m:func>
                      <m:funcPr>
                        <m:ctrlPr>
                          <a:rPr kumimoji="1" lang="en-US" altLang="zh-CN" sz="2400" b="0" i="1" smtClean="0">
                            <a:latin typeface="Cambria Math" panose="02040503050406030204" pitchFamily="18" charset="0"/>
                            <a:ea typeface="+mn-ea"/>
                          </a:rPr>
                        </m:ctrlPr>
                      </m:funcPr>
                      <m:fName>
                        <m:r>
                          <m:rPr>
                            <m:sty m:val="p"/>
                          </m:rPr>
                          <a:rPr kumimoji="1" lang="en-US" altLang="zh-CN" sz="2400" b="0" i="0" smtClean="0">
                            <a:latin typeface="Cambria Math" panose="02040503050406030204" pitchFamily="18" charset="0"/>
                            <a:ea typeface="+mn-ea"/>
                          </a:rPr>
                          <m:t>det</m:t>
                        </m:r>
                      </m:fName>
                      <m:e>
                        <m:d>
                          <m:dPr>
                            <m:ctrlPr>
                              <a:rPr kumimoji="1" lang="en-US" altLang="zh-CN" sz="2400" b="0" i="1" smtClean="0">
                                <a:latin typeface="Cambria Math" panose="02040503050406030204" pitchFamily="18" charset="0"/>
                                <a:ea typeface="+mn-ea"/>
                              </a:rPr>
                            </m:ctrlPr>
                          </m:dPr>
                          <m:e>
                            <m:sSub>
                              <m:sSubPr>
                                <m:ctrlPr>
                                  <a:rPr kumimoji="1" lang="en-US" altLang="zh-CN" sz="2400" b="0" i="1" smtClean="0">
                                    <a:latin typeface="Cambria Math" panose="02040503050406030204" pitchFamily="18" charset="0"/>
                                    <a:ea typeface="+mn-ea"/>
                                  </a:rPr>
                                </m:ctrlPr>
                              </m:sSubPr>
                              <m:e>
                                <m:r>
                                  <a:rPr kumimoji="1" lang="en-US" altLang="zh-CN" sz="2400" b="0" i="1" smtClean="0">
                                    <a:latin typeface="Cambria Math" panose="02040503050406030204" pitchFamily="18" charset="0"/>
                                    <a:ea typeface="+mn-ea"/>
                                  </a:rPr>
                                  <m:t>𝐴</m:t>
                                </m:r>
                              </m:e>
                              <m:sub>
                                <m:r>
                                  <a:rPr kumimoji="1" lang="en-US" altLang="zh-CN" sz="2400" b="0" i="1" smtClean="0">
                                    <a:latin typeface="Cambria Math" panose="02040503050406030204" pitchFamily="18" charset="0"/>
                                    <a:ea typeface="+mn-ea"/>
                                  </a:rPr>
                                  <m:t>1</m:t>
                                </m:r>
                              </m:sub>
                            </m:sSub>
                          </m:e>
                        </m:d>
                      </m:e>
                    </m:func>
                    <m:func>
                      <m:funcPr>
                        <m:ctrlPr>
                          <a:rPr kumimoji="1" lang="en-US" altLang="zh-CN" sz="2400" b="0" i="1" smtClean="0">
                            <a:latin typeface="Cambria Math" panose="02040503050406030204" pitchFamily="18" charset="0"/>
                            <a:ea typeface="+mn-ea"/>
                          </a:rPr>
                        </m:ctrlPr>
                      </m:funcPr>
                      <m:fName>
                        <m:r>
                          <m:rPr>
                            <m:sty m:val="p"/>
                          </m:rPr>
                          <a:rPr kumimoji="1" lang="en-US" altLang="zh-CN" sz="2400" b="0" i="0" smtClean="0">
                            <a:latin typeface="Cambria Math" panose="02040503050406030204" pitchFamily="18" charset="0"/>
                            <a:ea typeface="+mn-ea"/>
                          </a:rPr>
                          <m:t>det</m:t>
                        </m:r>
                      </m:fName>
                      <m:e>
                        <m:d>
                          <m:dPr>
                            <m:ctrlPr>
                              <a:rPr kumimoji="1" lang="en-US" altLang="zh-CN" sz="2400" b="0" i="1" smtClean="0">
                                <a:latin typeface="Cambria Math" panose="02040503050406030204" pitchFamily="18" charset="0"/>
                                <a:ea typeface="+mn-ea"/>
                              </a:rPr>
                            </m:ctrlPr>
                          </m:dPr>
                          <m:e>
                            <m:sSub>
                              <m:sSubPr>
                                <m:ctrlPr>
                                  <a:rPr kumimoji="1" lang="en-US" altLang="zh-CN" sz="2400" b="0" i="1" smtClean="0">
                                    <a:latin typeface="Cambria Math" panose="02040503050406030204" pitchFamily="18" charset="0"/>
                                    <a:ea typeface="+mn-ea"/>
                                  </a:rPr>
                                </m:ctrlPr>
                              </m:sSubPr>
                              <m:e>
                                <m:r>
                                  <a:rPr kumimoji="1" lang="en-US" altLang="zh-CN" sz="2400" b="0" i="1" smtClean="0">
                                    <a:latin typeface="Cambria Math" panose="02040503050406030204" pitchFamily="18" charset="0"/>
                                    <a:ea typeface="+mn-ea"/>
                                  </a:rPr>
                                  <m:t>𝐴</m:t>
                                </m:r>
                              </m:e>
                              <m:sub>
                                <m:r>
                                  <a:rPr kumimoji="1" lang="en-US" altLang="zh-CN" sz="2400" b="0" i="1" smtClean="0">
                                    <a:latin typeface="Cambria Math" panose="02040503050406030204" pitchFamily="18" charset="0"/>
                                    <a:ea typeface="+mn-ea"/>
                                  </a:rPr>
                                  <m:t>2</m:t>
                                </m:r>
                              </m:sub>
                            </m:sSub>
                          </m:e>
                        </m:d>
                      </m:e>
                    </m:func>
                    <m:r>
                      <a:rPr kumimoji="1" lang="en-US" altLang="zh-CN" sz="2400" b="0" i="1" smtClean="0">
                        <a:latin typeface="Cambria Math" panose="02040503050406030204" pitchFamily="18" charset="0"/>
                        <a:ea typeface="+mn-ea"/>
                      </a:rPr>
                      <m:t>⋯</m:t>
                    </m:r>
                    <m:func>
                      <m:funcPr>
                        <m:ctrlPr>
                          <a:rPr kumimoji="1" lang="en-US" altLang="zh-CN" sz="2400" b="0" i="1" smtClean="0">
                            <a:latin typeface="Cambria Math" panose="02040503050406030204" pitchFamily="18" charset="0"/>
                            <a:ea typeface="+mn-ea"/>
                          </a:rPr>
                        </m:ctrlPr>
                      </m:funcPr>
                      <m:fName>
                        <m:r>
                          <m:rPr>
                            <m:sty m:val="p"/>
                          </m:rPr>
                          <a:rPr kumimoji="1" lang="en-US" altLang="zh-CN" sz="2400" b="0" i="0" smtClean="0">
                            <a:latin typeface="Cambria Math" panose="02040503050406030204" pitchFamily="18" charset="0"/>
                            <a:ea typeface="+mn-ea"/>
                          </a:rPr>
                          <m:t>det</m:t>
                        </m:r>
                      </m:fName>
                      <m:e>
                        <m:d>
                          <m:dPr>
                            <m:ctrlPr>
                              <a:rPr kumimoji="1" lang="en-US" altLang="zh-CN" sz="2400" b="0" i="1" smtClean="0">
                                <a:latin typeface="Cambria Math" panose="02040503050406030204" pitchFamily="18" charset="0"/>
                                <a:ea typeface="+mn-ea"/>
                              </a:rPr>
                            </m:ctrlPr>
                          </m:dPr>
                          <m:e>
                            <m:sSub>
                              <m:sSubPr>
                                <m:ctrlPr>
                                  <a:rPr kumimoji="1" lang="en-US" altLang="zh-CN" sz="2400" b="0" i="1" smtClean="0">
                                    <a:latin typeface="Cambria Math" panose="02040503050406030204" pitchFamily="18" charset="0"/>
                                    <a:ea typeface="+mn-ea"/>
                                  </a:rPr>
                                </m:ctrlPr>
                              </m:sSubPr>
                              <m:e>
                                <m:r>
                                  <a:rPr kumimoji="1" lang="en-US" altLang="zh-CN" sz="2400" b="0" i="1" smtClean="0">
                                    <a:latin typeface="Cambria Math" panose="02040503050406030204" pitchFamily="18" charset="0"/>
                                    <a:ea typeface="+mn-ea"/>
                                  </a:rPr>
                                  <m:t>𝐴</m:t>
                                </m:r>
                              </m:e>
                              <m:sub>
                                <m:r>
                                  <a:rPr kumimoji="1" lang="en-US" altLang="zh-CN" sz="2400" b="0" i="1" smtClean="0">
                                    <a:latin typeface="Cambria Math" panose="02040503050406030204" pitchFamily="18" charset="0"/>
                                    <a:ea typeface="+mn-ea"/>
                                  </a:rPr>
                                  <m:t>𝑘</m:t>
                                </m:r>
                              </m:sub>
                            </m:sSub>
                          </m:e>
                        </m:d>
                        <m:r>
                          <a:rPr kumimoji="1" lang="en-US" altLang="zh-CN" sz="2400" b="0" i="1" smtClean="0">
                            <a:latin typeface="Cambria Math" panose="02040503050406030204" pitchFamily="18" charset="0"/>
                            <a:ea typeface="+mn-ea"/>
                          </a:rPr>
                          <m:t> </m:t>
                        </m:r>
                      </m:e>
                    </m:func>
                  </m:oMath>
                </a14:m>
                <a:r>
                  <a:rPr kumimoji="1" lang="zh-CN" altLang="en-US" sz="2400" dirty="0">
                    <a:latin typeface="+mn-ea"/>
                    <a:ea typeface="+mn-ea"/>
                  </a:rPr>
                  <a:t>非零当且仅当每个</a:t>
                </a:r>
                <a14:m>
                  <m:oMath xmlns:m="http://schemas.openxmlformats.org/officeDocument/2006/math">
                    <m:func>
                      <m:funcPr>
                        <m:ctrlPr>
                          <a:rPr kumimoji="1" lang="en-US" altLang="zh-CN" sz="2400" b="0" i="1" smtClean="0">
                            <a:latin typeface="Cambria Math" panose="02040503050406030204" pitchFamily="18" charset="0"/>
                            <a:ea typeface="+mn-ea"/>
                          </a:rPr>
                        </m:ctrlPr>
                      </m:funcPr>
                      <m:fName>
                        <m:r>
                          <m:rPr>
                            <m:sty m:val="p"/>
                          </m:rPr>
                          <a:rPr kumimoji="1" lang="en-US" altLang="zh-CN" sz="2400" b="0" i="0" smtClean="0">
                            <a:latin typeface="Cambria Math" panose="02040503050406030204" pitchFamily="18" charset="0"/>
                            <a:ea typeface="+mn-ea"/>
                          </a:rPr>
                          <m:t>det</m:t>
                        </m:r>
                      </m:fName>
                      <m:e>
                        <m:d>
                          <m:dPr>
                            <m:ctrlPr>
                              <a:rPr kumimoji="1" lang="en-US" altLang="zh-CN" sz="2400" b="0" i="1" smtClean="0">
                                <a:latin typeface="Cambria Math" panose="02040503050406030204" pitchFamily="18" charset="0"/>
                                <a:ea typeface="+mn-ea"/>
                              </a:rPr>
                            </m:ctrlPr>
                          </m:dPr>
                          <m:e>
                            <m:sSub>
                              <m:sSubPr>
                                <m:ctrlPr>
                                  <a:rPr kumimoji="1" lang="en-US" altLang="zh-CN" sz="2400" b="0" i="1" smtClean="0">
                                    <a:latin typeface="Cambria Math" panose="02040503050406030204" pitchFamily="18" charset="0"/>
                                    <a:ea typeface="+mn-ea"/>
                                  </a:rPr>
                                </m:ctrlPr>
                              </m:sSubPr>
                              <m:e>
                                <m:r>
                                  <a:rPr kumimoji="1" lang="en-US" altLang="zh-CN" sz="2400" b="0" i="1" smtClean="0">
                                    <a:latin typeface="Cambria Math" panose="02040503050406030204" pitchFamily="18" charset="0"/>
                                    <a:ea typeface="+mn-ea"/>
                                  </a:rPr>
                                  <m:t>𝐴</m:t>
                                </m:r>
                              </m:e>
                              <m:sub>
                                <m:r>
                                  <a:rPr kumimoji="1" lang="en-US" altLang="zh-CN" sz="2400" b="0" i="1" smtClean="0">
                                    <a:latin typeface="Cambria Math" panose="02040503050406030204" pitchFamily="18" charset="0"/>
                                    <a:ea typeface="+mn-ea"/>
                                  </a:rPr>
                                  <m:t>𝑖</m:t>
                                </m:r>
                              </m:sub>
                            </m:sSub>
                          </m:e>
                        </m:d>
                      </m:e>
                    </m:func>
                    <m:r>
                      <a:rPr kumimoji="1" lang="en-US" altLang="zh-CN" sz="2400" b="0" i="1" smtClean="0">
                        <a:latin typeface="Cambria Math" panose="02040503050406030204" pitchFamily="18" charset="0"/>
                        <a:ea typeface="+mn-ea"/>
                      </a:rPr>
                      <m:t>≠0</m:t>
                    </m:r>
                  </m:oMath>
                </a14:m>
                <a:r>
                  <a:rPr kumimoji="1" lang="zh-CN" altLang="en-GB" sz="2400" dirty="0">
                    <a:latin typeface="+mn-ea"/>
                    <a:ea typeface="+mn-ea"/>
                  </a:rPr>
                  <a:t>，</a:t>
                </a:r>
                <a:r>
                  <a:rPr kumimoji="1" lang="zh-CN" altLang="en-US" sz="2400" dirty="0">
                    <a:latin typeface="+mn-ea"/>
                    <a:ea typeface="+mn-ea"/>
                  </a:rPr>
                  <a:t>这意味着每个</a:t>
                </a:r>
                <a14:m>
                  <m:oMath xmlns:m="http://schemas.openxmlformats.org/officeDocument/2006/math">
                    <m:r>
                      <a:rPr kumimoji="1" lang="en-US" altLang="zh-CN" sz="2400" b="0" i="0" smtClean="0">
                        <a:latin typeface="Cambria Math" panose="02040503050406030204" pitchFamily="18" charset="0"/>
                        <a:ea typeface="+mn-ea"/>
                      </a:rPr>
                      <m:t> </m:t>
                    </m:r>
                    <m:sSub>
                      <m:sSubPr>
                        <m:ctrlPr>
                          <a:rPr kumimoji="1" lang="en-US" altLang="zh-CN" sz="2400" b="0" i="1" smtClean="0">
                            <a:latin typeface="Cambria Math" panose="02040503050406030204" pitchFamily="18" charset="0"/>
                            <a:ea typeface="+mn-ea"/>
                          </a:rPr>
                        </m:ctrlPr>
                      </m:sSubPr>
                      <m:e>
                        <m:r>
                          <a:rPr kumimoji="1" lang="en-US" altLang="zh-CN" sz="2400" b="0" i="1" smtClean="0">
                            <a:latin typeface="Cambria Math" panose="02040503050406030204" pitchFamily="18" charset="0"/>
                            <a:ea typeface="+mn-ea"/>
                          </a:rPr>
                          <m:t>𝐴</m:t>
                        </m:r>
                      </m:e>
                      <m:sub>
                        <m:r>
                          <a:rPr kumimoji="1" lang="en-US" altLang="zh-CN" sz="2400" b="0" i="1" smtClean="0">
                            <a:latin typeface="Cambria Math" panose="02040503050406030204" pitchFamily="18" charset="0"/>
                            <a:ea typeface="+mn-ea"/>
                          </a:rPr>
                          <m:t>𝑖</m:t>
                        </m:r>
                      </m:sub>
                    </m:sSub>
                    <m:r>
                      <a:rPr kumimoji="1" lang="en-US" altLang="zh-CN" sz="2400" b="0" i="1" smtClean="0">
                        <a:latin typeface="Cambria Math" panose="02040503050406030204" pitchFamily="18" charset="0"/>
                        <a:ea typeface="+mn-ea"/>
                      </a:rPr>
                      <m:t> </m:t>
                    </m:r>
                  </m:oMath>
                </a14:m>
                <a:r>
                  <a:rPr kumimoji="1" lang="zh-CN" altLang="en-US" sz="2400" dirty="0">
                    <a:latin typeface="+mn-ea"/>
                    <a:ea typeface="+mn-ea"/>
                  </a:rPr>
                  <a:t>都是可逆的。</a:t>
                </a:r>
                <a:endParaRPr kumimoji="1" lang="zh-CN" altLang="en-US" sz="1200" dirty="0">
                  <a:latin typeface="+mn-ea"/>
                  <a:ea typeface="+mn-ea"/>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1619672" y="3861048"/>
            <a:ext cx="6241232" cy="73511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ea typeface="+mj-ea"/>
              </a:rPr>
              <a:t>行列式性质（利用</a:t>
            </a:r>
            <a:r>
              <a:rPr lang="en-US" altLang="zh-CN" dirty="0">
                <a:latin typeface="+mj-ea"/>
                <a:ea typeface="+mj-ea"/>
              </a:rPr>
              <a:t>4.2</a:t>
            </a:r>
            <a:r>
              <a:rPr lang="zh-CN" altLang="en-US" dirty="0">
                <a:latin typeface="+mj-ea"/>
                <a:ea typeface="+mj-ea"/>
              </a:rPr>
              <a:t>知识）</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b="1" dirty="0">
                    <a:latin typeface="+mn-ea"/>
                    <a:ea typeface="+mn-ea"/>
                  </a:rPr>
                  <a:t>转置性质</a:t>
                </a:r>
                <a:r>
                  <a:rPr kumimoji="1" lang="en-US" altLang="zh-CN" sz="2400" b="1" dirty="0">
                    <a:latin typeface="+mn-ea"/>
                    <a:ea typeface="+mn-ea"/>
                  </a:rPr>
                  <a:t>.</a:t>
                </a:r>
                <a:r>
                  <a:rPr kumimoji="1" lang="zh-CN" altLang="en-US" sz="2400" dirty="0">
                    <a:latin typeface="+mn-ea"/>
                    <a:ea typeface="+mn-ea"/>
                  </a:rPr>
                  <a:t>对于任意方阵</a:t>
                </a:r>
                <a14:m>
                  <m:oMath xmlns:m="http://schemas.openxmlformats.org/officeDocument/2006/math">
                    <m:r>
                      <a:rPr kumimoji="1" lang="en-US" altLang="zh-CN" sz="2400" i="1" dirty="0" smtClean="0">
                        <a:latin typeface="Cambria Math" panose="02040503050406030204" pitchFamily="18" charset="0"/>
                        <a:ea typeface="+mn-ea"/>
                      </a:rPr>
                      <m:t> </m:t>
                    </m:r>
                    <m:r>
                      <a:rPr kumimoji="1" lang="en-GB" altLang="zh-CN" sz="2400" i="1" dirty="0" smtClean="0">
                        <a:latin typeface="Cambria Math" panose="02040503050406030204" pitchFamily="18" charset="0"/>
                        <a:ea typeface="+mn-ea"/>
                      </a:rPr>
                      <m:t>𝐴</m:t>
                    </m:r>
                    <m:r>
                      <a:rPr kumimoji="1" lang="en-GB" altLang="zh-CN" sz="2400" i="1" dirty="0" smtClean="0">
                        <a:latin typeface="Cambria Math" panose="02040503050406030204" pitchFamily="18" charset="0"/>
                        <a:ea typeface="+mn-ea"/>
                      </a:rPr>
                      <m:t> </m:t>
                    </m:r>
                  </m:oMath>
                </a14:m>
                <a:r>
                  <a:rPr kumimoji="1" lang="zh-CN" altLang="en-GB" sz="2400" dirty="0">
                    <a:latin typeface="+mn-ea"/>
                    <a:ea typeface="+mn-ea"/>
                  </a:rPr>
                  <a:t>，</a:t>
                </a:r>
                <a:r>
                  <a:rPr kumimoji="1" lang="zh-CN" altLang="en-US" sz="2400" dirty="0">
                    <a:latin typeface="+mn-ea"/>
                    <a:ea typeface="+mn-ea"/>
                  </a:rPr>
                  <a:t>我们有</a:t>
                </a:r>
                <a:endParaRPr kumimoji="1" lang="en-US" altLang="zh-CN" sz="2400" dirty="0">
                  <a:latin typeface="+mn-ea"/>
                  <a:ea typeface="+mn-ea"/>
                </a:endParaRPr>
              </a:p>
              <a:p>
                <a:pPr marL="0" indent="0">
                  <a:buNone/>
                </a:pPr>
                <a:endParaRPr kumimoji="1" lang="zh-CN" altLang="en-US" sz="2400" dirty="0">
                  <a:latin typeface="+mn-ea"/>
                  <a:ea typeface="+mn-ea"/>
                </a:endParaRPr>
              </a:p>
              <a:p>
                <a:pPr marL="0" indent="0">
                  <a:buNone/>
                </a:pPr>
                <a14:m>
                  <m:oMathPara xmlns:m="http://schemas.openxmlformats.org/officeDocument/2006/math">
                    <m:oMathParaPr>
                      <m:jc m:val="center"/>
                    </m:oMathParaPr>
                    <m:oMath xmlns:m="http://schemas.openxmlformats.org/officeDocument/2006/math">
                      <m:func>
                        <m:funcPr>
                          <m:ctrlPr>
                            <a:rPr kumimoji="1" lang="en-US" altLang="zh-CN" sz="2400" b="0" i="1" smtClean="0">
                              <a:latin typeface="Cambria Math" panose="02040503050406030204" pitchFamily="18" charset="0"/>
                              <a:ea typeface="+mn-ea"/>
                            </a:rPr>
                          </m:ctrlPr>
                        </m:funcPr>
                        <m:fName>
                          <m:r>
                            <m:rPr>
                              <m:sty m:val="p"/>
                            </m:rPr>
                            <a:rPr kumimoji="1" lang="en-US" altLang="zh-CN" sz="2400" b="0" i="0" smtClean="0">
                              <a:latin typeface="Cambria Math" panose="02040503050406030204" pitchFamily="18" charset="0"/>
                              <a:ea typeface="+mn-ea"/>
                            </a:rPr>
                            <m:t>det</m:t>
                          </m:r>
                        </m:fName>
                        <m:e>
                          <m:d>
                            <m:dPr>
                              <m:ctrlPr>
                                <a:rPr kumimoji="1" lang="en-US" altLang="zh-CN" sz="2400" b="0" i="1" smtClean="0">
                                  <a:latin typeface="Cambria Math" panose="02040503050406030204" pitchFamily="18" charset="0"/>
                                  <a:ea typeface="+mn-ea"/>
                                </a:rPr>
                              </m:ctrlPr>
                            </m:dPr>
                            <m:e>
                              <m:r>
                                <a:rPr kumimoji="1" lang="en-US" altLang="zh-CN" sz="2400" b="0" i="1" smtClean="0">
                                  <a:latin typeface="Cambria Math" panose="02040503050406030204" pitchFamily="18" charset="0"/>
                                  <a:ea typeface="+mn-ea"/>
                                </a:rPr>
                                <m:t>𝐴</m:t>
                              </m:r>
                            </m:e>
                          </m:d>
                        </m:e>
                      </m:func>
                      <m:r>
                        <a:rPr kumimoji="1" lang="en-US" altLang="zh-CN" sz="2400" b="0" i="1" smtClean="0">
                          <a:latin typeface="Cambria Math" panose="02040503050406030204" pitchFamily="18" charset="0"/>
                          <a:ea typeface="+mn-ea"/>
                        </a:rPr>
                        <m:t>=</m:t>
                      </m:r>
                      <m:r>
                        <m:rPr>
                          <m:sty m:val="p"/>
                        </m:rPr>
                        <a:rPr kumimoji="1" lang="en-US" altLang="zh-CN" sz="2400" b="0" i="0" smtClean="0">
                          <a:latin typeface="Cambria Math" panose="02040503050406030204" pitchFamily="18" charset="0"/>
                          <a:ea typeface="+mn-ea"/>
                        </a:rPr>
                        <m:t>det</m:t>
                      </m:r>
                      <m:d>
                        <m:dPr>
                          <m:ctrlPr>
                            <a:rPr kumimoji="1" lang="en-US" altLang="zh-CN" sz="2400" b="0" i="1" smtClean="0">
                              <a:latin typeface="Cambria Math" panose="02040503050406030204" pitchFamily="18" charset="0"/>
                              <a:ea typeface="+mn-ea"/>
                            </a:rPr>
                          </m:ctrlPr>
                        </m:dPr>
                        <m:e>
                          <m:sSup>
                            <m:sSupPr>
                              <m:ctrlPr>
                                <a:rPr kumimoji="1" lang="en-US" altLang="zh-CN" sz="2400" b="0" i="1" smtClean="0">
                                  <a:latin typeface="Cambria Math" panose="02040503050406030204" pitchFamily="18" charset="0"/>
                                  <a:ea typeface="+mn-ea"/>
                                </a:rPr>
                              </m:ctrlPr>
                            </m:sSupPr>
                            <m:e>
                              <m:r>
                                <a:rPr kumimoji="1" lang="en-US" altLang="zh-CN" sz="2400" b="0" i="1" smtClean="0">
                                  <a:latin typeface="Cambria Math" panose="02040503050406030204" pitchFamily="18" charset="0"/>
                                  <a:ea typeface="+mn-ea"/>
                                </a:rPr>
                                <m:t>𝐴</m:t>
                              </m:r>
                            </m:e>
                            <m:sup>
                              <m:r>
                                <a:rPr kumimoji="1" lang="en-US" altLang="zh-CN" sz="2400" b="0" i="1" smtClean="0">
                                  <a:latin typeface="Cambria Math" panose="02040503050406030204" pitchFamily="18" charset="0"/>
                                  <a:ea typeface="+mn-ea"/>
                                </a:rPr>
                                <m:t>𝑇</m:t>
                              </m:r>
                            </m:sup>
                          </m:sSup>
                        </m:e>
                      </m:d>
                      <m:r>
                        <a:rPr kumimoji="1" lang="en-US" altLang="zh-CN" sz="2400" b="0" i="1" smtClean="0">
                          <a:latin typeface="Cambria Math" panose="02040503050406030204" pitchFamily="18" charset="0"/>
                          <a:ea typeface="+mn-ea"/>
                        </a:rPr>
                        <m:t>.</m:t>
                      </m:r>
                    </m:oMath>
                  </m:oMathPara>
                </a14:m>
                <a:endParaRPr kumimoji="1" lang="en-GB" altLang="zh-CN" sz="2400" dirty="0">
                  <a:latin typeface="+mn-ea"/>
                  <a:ea typeface="+mn-ea"/>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11" t="-1259"/>
                </a:stretch>
              </a:blipFill>
            </p:spPr>
            <p:txBody>
              <a:bodyPr/>
              <a:lstStyle/>
              <a:p>
                <a:r>
                  <a:rPr lang="zh-CN" altLang="en-US">
                    <a:noFill/>
                  </a:rPr>
                  <a:t> </a:t>
                </a:r>
              </a:p>
            </p:txBody>
          </p:sp>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ea typeface="+mj-ea"/>
              </a:rPr>
              <a:t>行列式性质</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244600"/>
                <a:ext cx="8229600" cy="5328592"/>
              </a:xfrm>
            </p:spPr>
            <p:txBody>
              <a:bodyPr/>
              <a:lstStyle/>
              <a:p>
                <a:pPr marL="0" indent="0">
                  <a:buNone/>
                </a:pPr>
                <a:r>
                  <a:rPr kumimoji="1" lang="zh-CN" altLang="en-US" sz="2400" b="1" dirty="0">
                    <a:latin typeface="+mn-ea"/>
                    <a:ea typeface="+mn-ea"/>
                  </a:rPr>
                  <a:t>行列式性质总结</a:t>
                </a:r>
                <a:r>
                  <a:rPr kumimoji="1" lang="zh-CN" altLang="en-US" sz="2400" dirty="0">
                    <a:latin typeface="+mn-ea"/>
                    <a:ea typeface="+mn-ea"/>
                  </a:rPr>
                  <a:t>：</a:t>
                </a:r>
              </a:p>
              <a:p>
                <a:pPr marL="457200" indent="-457200">
                  <a:buFont typeface="+mj-lt"/>
                  <a:buAutoNum type="arabicPeriod"/>
                </a:pPr>
                <a:r>
                  <a:rPr kumimoji="1" lang="zh-CN" altLang="en-US" sz="2400" dirty="0">
                    <a:latin typeface="+mn-ea"/>
                    <a:ea typeface="+mn-ea"/>
                  </a:rPr>
                  <a:t>存在唯一的一个函数</a:t>
                </a:r>
                <a14:m>
                  <m:oMath xmlns:m="http://schemas.openxmlformats.org/officeDocument/2006/math">
                    <m:func>
                      <m:funcPr>
                        <m:ctrlPr>
                          <a:rPr kumimoji="1" lang="en-US" altLang="zh-CN" sz="2400" b="0" i="1" smtClean="0">
                            <a:latin typeface="Cambria Math" panose="02040503050406030204" pitchFamily="18" charset="0"/>
                            <a:ea typeface="+mn-ea"/>
                          </a:rPr>
                        </m:ctrlPr>
                      </m:funcPr>
                      <m:fName>
                        <m:r>
                          <m:rPr>
                            <m:sty m:val="p"/>
                          </m:rPr>
                          <a:rPr kumimoji="1" lang="en-US" altLang="zh-CN" sz="2400" b="0" i="0" smtClean="0">
                            <a:latin typeface="Cambria Math" panose="02040503050406030204" pitchFamily="18" charset="0"/>
                            <a:ea typeface="+mn-ea"/>
                          </a:rPr>
                          <m:t>det</m:t>
                        </m:r>
                      </m:fName>
                      <m:e>
                        <m:r>
                          <a:rPr kumimoji="1" lang="en-US" altLang="zh-CN" sz="2400" b="0" i="1" smtClean="0">
                            <a:latin typeface="Cambria Math" panose="02040503050406030204" pitchFamily="18" charset="0"/>
                            <a:ea typeface="+mn-ea"/>
                          </a:rPr>
                          <m:t>:</m:t>
                        </m:r>
                      </m:e>
                    </m:func>
                    <m:r>
                      <a:rPr kumimoji="1" lang="en-US" altLang="zh-CN" sz="2400" b="0" i="1" smtClean="0">
                        <a:latin typeface="Cambria Math" panose="02040503050406030204" pitchFamily="18" charset="0"/>
                        <a:ea typeface="+mn-ea"/>
                      </a:rPr>
                      <m:t>{</m:t>
                    </m:r>
                    <m:r>
                      <a:rPr kumimoji="1" lang="en-US" altLang="zh-CN" sz="2400" b="0" i="1" smtClean="0">
                        <a:latin typeface="Cambria Math" panose="02040503050406030204" pitchFamily="18" charset="0"/>
                        <a:ea typeface="+mn-ea"/>
                      </a:rPr>
                      <m:t>𝑛</m:t>
                    </m:r>
                    <m:r>
                      <a:rPr kumimoji="1" lang="en-US" altLang="zh-CN" sz="2400" b="0" i="1" smtClean="0">
                        <a:latin typeface="Cambria Math" panose="02040503050406030204" pitchFamily="18" charset="0"/>
                        <a:ea typeface="+mn-ea"/>
                      </a:rPr>
                      <m:t> × </m:t>
                    </m:r>
                    <m:r>
                      <a:rPr kumimoji="1" lang="en-US" altLang="zh-CN" sz="2400" b="0" i="1" smtClean="0">
                        <a:latin typeface="Cambria Math" panose="02040503050406030204" pitchFamily="18" charset="0"/>
                        <a:ea typeface="+mn-ea"/>
                      </a:rPr>
                      <m:t>𝑛</m:t>
                    </m:r>
                    <m:r>
                      <a:rPr kumimoji="1" lang="en-US" altLang="zh-CN" sz="2400" b="0" i="1" smtClean="0">
                        <a:latin typeface="Cambria Math" panose="02040503050406030204" pitchFamily="18" charset="0"/>
                        <a:ea typeface="+mn-ea"/>
                      </a:rPr>
                      <m:t> </m:t>
                    </m:r>
                    <m:r>
                      <a:rPr kumimoji="1" lang="en-US" altLang="zh-CN" sz="2400" b="0" i="1" smtClean="0">
                        <a:latin typeface="Cambria Math" panose="02040503050406030204" pitchFamily="18" charset="0"/>
                        <a:ea typeface="+mn-ea"/>
                      </a:rPr>
                      <m:t>𝑚𝑎𝑡𝑟𝑖𝑐𝑒𝑠</m:t>
                    </m:r>
                    <m:r>
                      <a:rPr kumimoji="1" lang="en-US" altLang="zh-CN" sz="2400" b="0" i="1" smtClean="0">
                        <a:latin typeface="Cambria Math" panose="02040503050406030204" pitchFamily="18" charset="0"/>
                        <a:ea typeface="+mn-ea"/>
                      </a:rPr>
                      <m:t>}⟶</m:t>
                    </m:r>
                    <m:r>
                      <a:rPr kumimoji="1" lang="en-US" altLang="zh-CN" sz="2400" b="0" i="1" smtClean="0">
                        <a:latin typeface="Cambria Math" panose="02040503050406030204" pitchFamily="18" charset="0"/>
                        <a:ea typeface="+mn-ea"/>
                      </a:rPr>
                      <m:t>𝑅</m:t>
                    </m:r>
                  </m:oMath>
                </a14:m>
                <a:r>
                  <a:rPr kumimoji="1" lang="zh-CN" altLang="en-US" sz="2400" dirty="0">
                    <a:latin typeface="+mn-ea"/>
                    <a:ea typeface="+mn-ea"/>
                  </a:rPr>
                  <a:t>满足四个性质。</a:t>
                </a:r>
              </a:p>
              <a:p>
                <a:pPr marL="457200" indent="-457200">
                  <a:buFont typeface="+mj-lt"/>
                  <a:buAutoNum type="arabicPeriod"/>
                </a:pPr>
                <a:r>
                  <a:rPr kumimoji="1" lang="zh-CN" altLang="en-US" sz="2400" dirty="0">
                    <a:latin typeface="+mn-ea"/>
                    <a:ea typeface="+mn-ea"/>
                  </a:rPr>
                  <a:t>上三角矩阵或下三角矩阵的行列式是对角线元素的乘积</a:t>
                </a:r>
              </a:p>
              <a:p>
                <a:pPr marL="457200" indent="-457200">
                  <a:buFont typeface="+mj-lt"/>
                  <a:buAutoNum type="arabicPeriod"/>
                </a:pPr>
                <a:r>
                  <a:rPr kumimoji="1" lang="zh-CN" altLang="en-US" sz="2400" dirty="0">
                    <a:latin typeface="+mn-ea"/>
                    <a:ea typeface="+mn-ea"/>
                  </a:rPr>
                  <a:t>一个方阵可逆当且仅当</a:t>
                </a:r>
                <a14:m>
                  <m:oMath xmlns:m="http://schemas.openxmlformats.org/officeDocument/2006/math">
                    <m:func>
                      <m:funcPr>
                        <m:ctrlPr>
                          <a:rPr kumimoji="1" lang="en-US" altLang="zh-CN" sz="2400" b="0" i="1" smtClean="0">
                            <a:latin typeface="Cambria Math" panose="02040503050406030204" pitchFamily="18" charset="0"/>
                            <a:ea typeface="+mn-ea"/>
                          </a:rPr>
                        </m:ctrlPr>
                      </m:funcPr>
                      <m:fName>
                        <m:r>
                          <m:rPr>
                            <m:sty m:val="p"/>
                          </m:rPr>
                          <a:rPr kumimoji="1" lang="en-US" altLang="zh-CN" sz="2400" b="0" i="0" smtClean="0">
                            <a:latin typeface="Cambria Math" panose="02040503050406030204" pitchFamily="18" charset="0"/>
                            <a:ea typeface="+mn-ea"/>
                          </a:rPr>
                          <m:t>det</m:t>
                        </m:r>
                      </m:fName>
                      <m:e>
                        <m:d>
                          <m:dPr>
                            <m:ctrlPr>
                              <a:rPr kumimoji="1" lang="en-US" altLang="zh-CN" sz="2400" b="0" i="1" smtClean="0">
                                <a:latin typeface="Cambria Math" panose="02040503050406030204" pitchFamily="18" charset="0"/>
                                <a:ea typeface="+mn-ea"/>
                              </a:rPr>
                            </m:ctrlPr>
                          </m:dPr>
                          <m:e>
                            <m:r>
                              <a:rPr kumimoji="1" lang="en-US" altLang="zh-CN" sz="2400" b="0" i="1" smtClean="0">
                                <a:latin typeface="Cambria Math" panose="02040503050406030204" pitchFamily="18" charset="0"/>
                                <a:ea typeface="+mn-ea"/>
                              </a:rPr>
                              <m:t>𝐴</m:t>
                            </m:r>
                          </m:e>
                        </m:d>
                        <m:r>
                          <a:rPr kumimoji="1" lang="en-US" altLang="zh-CN" sz="2400" b="0" i="1" smtClean="0">
                            <a:latin typeface="Cambria Math" panose="02040503050406030204" pitchFamily="18" charset="0"/>
                            <a:ea typeface="+mn-ea"/>
                          </a:rPr>
                          <m:t>≠0</m:t>
                        </m:r>
                      </m:e>
                    </m:func>
                  </m:oMath>
                </a14:m>
                <a:r>
                  <a:rPr kumimoji="1" lang="zh-CN" altLang="en-GB" sz="2400" dirty="0">
                    <a:latin typeface="+mn-ea"/>
                    <a:ea typeface="+mn-ea"/>
                  </a:rPr>
                  <a:t>；</a:t>
                </a:r>
                <a:r>
                  <a:rPr kumimoji="1" lang="zh-CN" altLang="en-US" sz="2400" dirty="0">
                    <a:latin typeface="+mn-ea"/>
                    <a:ea typeface="+mn-ea"/>
                  </a:rPr>
                  <a:t>在这种情况下，</a:t>
                </a:r>
                <a:endParaRPr kumimoji="1" lang="en-US" altLang="zh-CN" sz="2400" dirty="0">
                  <a:latin typeface="+mn-ea"/>
                  <a:ea typeface="+mn-ea"/>
                </a:endParaRPr>
              </a:p>
              <a:p>
                <a:pPr marL="0" indent="0">
                  <a:buNone/>
                </a:pPr>
                <a14:m>
                  <m:oMathPara xmlns:m="http://schemas.openxmlformats.org/officeDocument/2006/math">
                    <m:oMathParaPr>
                      <m:jc m:val="centerGroup"/>
                    </m:oMathParaPr>
                    <m:oMath xmlns:m="http://schemas.openxmlformats.org/officeDocument/2006/math">
                      <m:func>
                        <m:funcPr>
                          <m:ctrlPr>
                            <a:rPr kumimoji="1" lang="en-US" altLang="zh-CN" sz="2400" b="0" i="1" smtClean="0">
                              <a:latin typeface="Cambria Math" panose="02040503050406030204" pitchFamily="18" charset="0"/>
                              <a:ea typeface="+mn-ea"/>
                            </a:rPr>
                          </m:ctrlPr>
                        </m:funcPr>
                        <m:fName>
                          <m:r>
                            <m:rPr>
                              <m:sty m:val="p"/>
                            </m:rPr>
                            <a:rPr kumimoji="1" lang="en-US" altLang="zh-CN" sz="2400" b="0" i="0" smtClean="0">
                              <a:latin typeface="Cambria Math" panose="02040503050406030204" pitchFamily="18" charset="0"/>
                              <a:ea typeface="+mn-ea"/>
                            </a:rPr>
                            <m:t>det</m:t>
                          </m:r>
                        </m:fName>
                        <m:e>
                          <m:d>
                            <m:dPr>
                              <m:ctrlPr>
                                <a:rPr kumimoji="1" lang="en-US" altLang="zh-CN" sz="2400" b="0" i="1" smtClean="0">
                                  <a:latin typeface="Cambria Math" panose="02040503050406030204" pitchFamily="18" charset="0"/>
                                  <a:ea typeface="+mn-ea"/>
                                </a:rPr>
                              </m:ctrlPr>
                            </m:dPr>
                            <m:e>
                              <m:sSup>
                                <m:sSupPr>
                                  <m:ctrlPr>
                                    <a:rPr kumimoji="1" lang="en-US" altLang="zh-CN" sz="2400" b="0" i="1" smtClean="0">
                                      <a:latin typeface="Cambria Math" panose="02040503050406030204" pitchFamily="18" charset="0"/>
                                      <a:ea typeface="+mn-ea"/>
                                    </a:rPr>
                                  </m:ctrlPr>
                                </m:sSupPr>
                                <m:e>
                                  <m:r>
                                    <a:rPr kumimoji="1" lang="en-US" altLang="zh-CN" sz="2400" b="0" i="1" smtClean="0">
                                      <a:latin typeface="Cambria Math" panose="02040503050406030204" pitchFamily="18" charset="0"/>
                                      <a:ea typeface="+mn-ea"/>
                                    </a:rPr>
                                    <m:t>𝐴</m:t>
                                  </m:r>
                                </m:e>
                                <m:sup>
                                  <m:r>
                                    <a:rPr kumimoji="1" lang="en-US" altLang="zh-CN" sz="2400" b="0" i="1" smtClean="0">
                                      <a:latin typeface="Cambria Math" panose="02040503050406030204" pitchFamily="18" charset="0"/>
                                      <a:ea typeface="+mn-ea"/>
                                    </a:rPr>
                                    <m:t>−1</m:t>
                                  </m:r>
                                </m:sup>
                              </m:sSup>
                            </m:e>
                          </m:d>
                        </m:e>
                      </m:func>
                      <m:r>
                        <a:rPr kumimoji="1" lang="en-US" altLang="zh-CN" sz="2400" b="0" i="1" smtClean="0">
                          <a:latin typeface="Cambria Math" panose="02040503050406030204" pitchFamily="18" charset="0"/>
                          <a:ea typeface="+mn-ea"/>
                        </a:rPr>
                        <m:t>= </m:t>
                      </m:r>
                      <m:f>
                        <m:fPr>
                          <m:ctrlPr>
                            <a:rPr kumimoji="1" lang="en-US" altLang="zh-CN" sz="2400" b="0" i="1" smtClean="0">
                              <a:latin typeface="Cambria Math" panose="02040503050406030204" pitchFamily="18" charset="0"/>
                              <a:ea typeface="+mn-ea"/>
                            </a:rPr>
                          </m:ctrlPr>
                        </m:fPr>
                        <m:num>
                          <m:r>
                            <a:rPr kumimoji="1" lang="en-US" altLang="zh-CN" sz="2400" b="0" i="1" smtClean="0">
                              <a:latin typeface="Cambria Math" panose="02040503050406030204" pitchFamily="18" charset="0"/>
                              <a:ea typeface="+mn-ea"/>
                            </a:rPr>
                            <m:t>1</m:t>
                          </m:r>
                        </m:num>
                        <m:den>
                          <m:r>
                            <m:rPr>
                              <m:sty m:val="p"/>
                            </m:rPr>
                            <a:rPr kumimoji="1" lang="en-US" altLang="zh-CN" sz="2400" b="0" i="0" smtClean="0">
                              <a:latin typeface="Cambria Math" panose="02040503050406030204" pitchFamily="18" charset="0"/>
                              <a:ea typeface="+mn-ea"/>
                            </a:rPr>
                            <m:t>det</m:t>
                          </m:r>
                          <m:r>
                            <a:rPr kumimoji="1" lang="en-US" altLang="zh-CN" sz="2400" b="0" i="1" smtClean="0">
                              <a:latin typeface="Cambria Math" panose="02040503050406030204" pitchFamily="18" charset="0"/>
                              <a:ea typeface="+mn-ea"/>
                            </a:rPr>
                            <m:t>(</m:t>
                          </m:r>
                          <m:r>
                            <a:rPr kumimoji="1" lang="en-US" altLang="zh-CN" sz="2400" b="0" i="1" smtClean="0">
                              <a:latin typeface="Cambria Math" panose="02040503050406030204" pitchFamily="18" charset="0"/>
                              <a:ea typeface="+mn-ea"/>
                            </a:rPr>
                            <m:t>𝐴</m:t>
                          </m:r>
                          <m:r>
                            <a:rPr kumimoji="1" lang="en-US" altLang="zh-CN" sz="2400" b="0" i="1" smtClean="0">
                              <a:latin typeface="Cambria Math" panose="02040503050406030204" pitchFamily="18" charset="0"/>
                              <a:ea typeface="+mn-ea"/>
                            </a:rPr>
                            <m:t>)</m:t>
                          </m:r>
                        </m:den>
                      </m:f>
                      <m:r>
                        <a:rPr kumimoji="1" lang="en-US" altLang="zh-CN" sz="2400" b="0" i="1" smtClean="0">
                          <a:latin typeface="Cambria Math" panose="02040503050406030204" pitchFamily="18" charset="0"/>
                          <a:ea typeface="+mn-ea"/>
                        </a:rPr>
                        <m:t>.</m:t>
                      </m:r>
                    </m:oMath>
                  </m:oMathPara>
                </a14:m>
                <a:endParaRPr kumimoji="1" lang="zh-CN" altLang="en-US" sz="2400" dirty="0">
                  <a:latin typeface="+mn-ea"/>
                  <a:ea typeface="+mn-ea"/>
                </a:endParaRPr>
              </a:p>
              <a:p>
                <a:pPr marL="457200" indent="-457200">
                  <a:buFont typeface="+mj-lt"/>
                  <a:buAutoNum type="arabicPeriod" startAt="4"/>
                </a:pPr>
                <a:r>
                  <a:rPr kumimoji="1" lang="zh-CN" altLang="en-US" sz="2400" dirty="0">
                    <a:latin typeface="+mn-ea"/>
                    <a:ea typeface="+mn-ea"/>
                  </a:rPr>
                  <a:t>如果</a:t>
                </a:r>
                <a14:m>
                  <m:oMath xmlns:m="http://schemas.openxmlformats.org/officeDocument/2006/math">
                    <m:r>
                      <a:rPr kumimoji="1" lang="en-US" altLang="zh-CN" sz="2400" b="0" i="0" smtClean="0">
                        <a:latin typeface="Cambria Math" panose="02040503050406030204" pitchFamily="18" charset="0"/>
                        <a:ea typeface="+mn-ea"/>
                      </a:rPr>
                      <m:t> </m:t>
                    </m:r>
                    <m:r>
                      <a:rPr kumimoji="1" lang="en-US" altLang="zh-CN" sz="2400" b="0" i="1" smtClean="0">
                        <a:latin typeface="Cambria Math" panose="02040503050406030204" pitchFamily="18" charset="0"/>
                        <a:ea typeface="+mn-ea"/>
                      </a:rPr>
                      <m:t>𝐴</m:t>
                    </m:r>
                    <m:r>
                      <a:rPr kumimoji="1" lang="en-US" altLang="zh-CN" sz="2400" b="0" i="1" smtClean="0">
                        <a:latin typeface="Cambria Math" panose="02040503050406030204" pitchFamily="18" charset="0"/>
                        <a:ea typeface="+mn-ea"/>
                      </a:rPr>
                      <m:t> </m:t>
                    </m:r>
                  </m:oMath>
                </a14:m>
                <a:r>
                  <a:rPr kumimoji="1" lang="zh-CN" altLang="en-US" sz="2400" dirty="0">
                    <a:latin typeface="+mn-ea"/>
                    <a:ea typeface="+mn-ea"/>
                  </a:rPr>
                  <a:t>和</a:t>
                </a:r>
                <a14:m>
                  <m:oMath xmlns:m="http://schemas.openxmlformats.org/officeDocument/2006/math">
                    <m:r>
                      <a:rPr kumimoji="1" lang="en-US" altLang="zh-CN" sz="2400" b="0" i="0" dirty="0" smtClean="0">
                        <a:latin typeface="Cambria Math" panose="02040503050406030204" pitchFamily="18" charset="0"/>
                        <a:ea typeface="+mn-ea"/>
                      </a:rPr>
                      <m:t> </m:t>
                    </m:r>
                    <m:r>
                      <a:rPr kumimoji="1" lang="en-US" altLang="zh-CN" sz="2400" b="0" i="1" dirty="0" smtClean="0">
                        <a:latin typeface="Cambria Math" panose="02040503050406030204" pitchFamily="18" charset="0"/>
                        <a:ea typeface="+mn-ea"/>
                      </a:rPr>
                      <m:t>𝐵</m:t>
                    </m:r>
                    <m:r>
                      <a:rPr kumimoji="1" lang="en-US" altLang="zh-CN" sz="2400" b="0" i="1" dirty="0" smtClean="0">
                        <a:latin typeface="Cambria Math" panose="02040503050406030204" pitchFamily="18" charset="0"/>
                        <a:ea typeface="+mn-ea"/>
                      </a:rPr>
                      <m:t> </m:t>
                    </m:r>
                  </m:oMath>
                </a14:m>
                <a:r>
                  <a:rPr kumimoji="1" lang="zh-CN" altLang="en-US" sz="2400" dirty="0">
                    <a:latin typeface="+mn-ea"/>
                    <a:ea typeface="+mn-ea"/>
                  </a:rPr>
                  <a:t>是</a:t>
                </a:r>
                <a14:m>
                  <m:oMath xmlns:m="http://schemas.openxmlformats.org/officeDocument/2006/math">
                    <m:r>
                      <a:rPr kumimoji="1" lang="en-US" altLang="zh-CN" sz="2400" b="0" i="0" dirty="0" smtClean="0">
                        <a:latin typeface="Cambria Math" panose="02040503050406030204" pitchFamily="18" charset="0"/>
                        <a:ea typeface="+mn-ea"/>
                      </a:rPr>
                      <m:t> </m:t>
                    </m:r>
                    <m:r>
                      <a:rPr kumimoji="1" lang="en-US" altLang="zh-CN" sz="2400" b="0" i="1" dirty="0" smtClean="0">
                        <a:latin typeface="Cambria Math" panose="02040503050406030204" pitchFamily="18" charset="0"/>
                        <a:ea typeface="+mn-ea"/>
                      </a:rPr>
                      <m:t>𝑛</m:t>
                    </m:r>
                    <m:r>
                      <a:rPr kumimoji="1" lang="en-US" altLang="zh-CN" sz="2400" b="0" i="1" dirty="0" smtClean="0">
                        <a:latin typeface="Cambria Math" panose="02040503050406030204" pitchFamily="18" charset="0"/>
                        <a:ea typeface="+mn-ea"/>
                      </a:rPr>
                      <m:t> × </m:t>
                    </m:r>
                    <m:r>
                      <a:rPr kumimoji="1" lang="en-US" altLang="zh-CN" sz="2400" b="0" i="1" dirty="0" smtClean="0">
                        <a:latin typeface="Cambria Math" panose="02040503050406030204" pitchFamily="18" charset="0"/>
                        <a:ea typeface="+mn-ea"/>
                      </a:rPr>
                      <m:t>𝑛</m:t>
                    </m:r>
                    <m:r>
                      <a:rPr kumimoji="1" lang="en-US" altLang="zh-CN" sz="2400" b="0" i="1" dirty="0" smtClean="0">
                        <a:latin typeface="Cambria Math" panose="02040503050406030204" pitchFamily="18" charset="0"/>
                        <a:ea typeface="+mn-ea"/>
                      </a:rPr>
                      <m:t> </m:t>
                    </m:r>
                  </m:oMath>
                </a14:m>
                <a:r>
                  <a:rPr kumimoji="1" lang="zh-CN" altLang="en-US" sz="2400" dirty="0">
                    <a:latin typeface="+mn-ea"/>
                    <a:ea typeface="+mn-ea"/>
                  </a:rPr>
                  <a:t>矩阵，那么</a:t>
                </a:r>
                <a:endParaRPr kumimoji="1" lang="en-US" altLang="zh-CN" sz="2400" dirty="0">
                  <a:latin typeface="+mn-ea"/>
                  <a:ea typeface="+mn-ea"/>
                </a:endParaRPr>
              </a:p>
              <a:p>
                <a:pPr marL="0" indent="0">
                  <a:buNone/>
                </a:pPr>
                <a14:m>
                  <m:oMathPara xmlns:m="http://schemas.openxmlformats.org/officeDocument/2006/math">
                    <m:oMathParaPr>
                      <m:jc m:val="centerGroup"/>
                    </m:oMathParaPr>
                    <m:oMath xmlns:m="http://schemas.openxmlformats.org/officeDocument/2006/math">
                      <m:func>
                        <m:funcPr>
                          <m:ctrlPr>
                            <a:rPr kumimoji="1" lang="en-US" altLang="zh-CN" sz="2400" b="0" i="1" smtClean="0">
                              <a:latin typeface="Cambria Math" panose="02040503050406030204" pitchFamily="18" charset="0"/>
                              <a:ea typeface="+mn-ea"/>
                            </a:rPr>
                          </m:ctrlPr>
                        </m:funcPr>
                        <m:fName>
                          <m:r>
                            <m:rPr>
                              <m:sty m:val="p"/>
                            </m:rPr>
                            <a:rPr kumimoji="1" lang="en-US" altLang="zh-CN" sz="2400" b="0" i="0" smtClean="0">
                              <a:latin typeface="Cambria Math" panose="02040503050406030204" pitchFamily="18" charset="0"/>
                              <a:ea typeface="+mn-ea"/>
                            </a:rPr>
                            <m:t>det</m:t>
                          </m:r>
                        </m:fName>
                        <m:e>
                          <m:d>
                            <m:dPr>
                              <m:ctrlPr>
                                <a:rPr kumimoji="1" lang="en-US" altLang="zh-CN" sz="2400" b="0" i="1" smtClean="0">
                                  <a:latin typeface="Cambria Math" panose="02040503050406030204" pitchFamily="18" charset="0"/>
                                  <a:ea typeface="+mn-ea"/>
                                </a:rPr>
                              </m:ctrlPr>
                            </m:dPr>
                            <m:e>
                              <m:r>
                                <a:rPr kumimoji="1" lang="en-US" altLang="zh-CN" sz="2400" b="0" i="1" smtClean="0">
                                  <a:latin typeface="Cambria Math" panose="02040503050406030204" pitchFamily="18" charset="0"/>
                                  <a:ea typeface="+mn-ea"/>
                                </a:rPr>
                                <m:t>𝐴𝐵</m:t>
                              </m:r>
                            </m:e>
                          </m:d>
                        </m:e>
                      </m:func>
                      <m:r>
                        <a:rPr kumimoji="1" lang="en-US" altLang="zh-CN" sz="2400" b="0" i="1" smtClean="0">
                          <a:latin typeface="Cambria Math" panose="02040503050406030204" pitchFamily="18" charset="0"/>
                          <a:ea typeface="+mn-ea"/>
                        </a:rPr>
                        <m:t>=</m:t>
                      </m:r>
                      <m:func>
                        <m:funcPr>
                          <m:ctrlPr>
                            <a:rPr kumimoji="1" lang="en-US" altLang="zh-CN" sz="2400" b="0" i="1" smtClean="0">
                              <a:latin typeface="Cambria Math" panose="02040503050406030204" pitchFamily="18" charset="0"/>
                              <a:ea typeface="+mn-ea"/>
                            </a:rPr>
                          </m:ctrlPr>
                        </m:funcPr>
                        <m:fName>
                          <m:r>
                            <m:rPr>
                              <m:sty m:val="p"/>
                            </m:rPr>
                            <a:rPr kumimoji="1" lang="en-US" altLang="zh-CN" sz="2400" b="0" i="0" smtClean="0">
                              <a:latin typeface="Cambria Math" panose="02040503050406030204" pitchFamily="18" charset="0"/>
                              <a:ea typeface="+mn-ea"/>
                            </a:rPr>
                            <m:t>det</m:t>
                          </m:r>
                        </m:fName>
                        <m:e>
                          <m:d>
                            <m:dPr>
                              <m:ctrlPr>
                                <a:rPr kumimoji="1" lang="en-US" altLang="zh-CN" sz="2400" b="0" i="1" smtClean="0">
                                  <a:latin typeface="Cambria Math" panose="02040503050406030204" pitchFamily="18" charset="0"/>
                                  <a:ea typeface="+mn-ea"/>
                                </a:rPr>
                              </m:ctrlPr>
                            </m:dPr>
                            <m:e>
                              <m:r>
                                <a:rPr kumimoji="1" lang="en-US" altLang="zh-CN" sz="2400" b="0" i="1" smtClean="0">
                                  <a:latin typeface="Cambria Math" panose="02040503050406030204" pitchFamily="18" charset="0"/>
                                  <a:ea typeface="+mn-ea"/>
                                </a:rPr>
                                <m:t>𝐴</m:t>
                              </m:r>
                            </m:e>
                          </m:d>
                        </m:e>
                      </m:func>
                      <m:func>
                        <m:funcPr>
                          <m:ctrlPr>
                            <a:rPr kumimoji="1" lang="en-US" altLang="zh-CN" sz="2400" b="0" i="1" smtClean="0">
                              <a:latin typeface="Cambria Math" panose="02040503050406030204" pitchFamily="18" charset="0"/>
                              <a:ea typeface="+mn-ea"/>
                            </a:rPr>
                          </m:ctrlPr>
                        </m:funcPr>
                        <m:fName>
                          <m:r>
                            <m:rPr>
                              <m:sty m:val="p"/>
                            </m:rPr>
                            <a:rPr kumimoji="1" lang="en-US" altLang="zh-CN" sz="2400" b="0" i="0" smtClean="0">
                              <a:latin typeface="Cambria Math" panose="02040503050406030204" pitchFamily="18" charset="0"/>
                              <a:ea typeface="+mn-ea"/>
                            </a:rPr>
                            <m:t>det</m:t>
                          </m:r>
                        </m:fName>
                        <m:e>
                          <m:d>
                            <m:dPr>
                              <m:ctrlPr>
                                <a:rPr kumimoji="1" lang="en-US" altLang="zh-CN" sz="2400" b="0" i="1" smtClean="0">
                                  <a:latin typeface="Cambria Math" panose="02040503050406030204" pitchFamily="18" charset="0"/>
                                  <a:ea typeface="+mn-ea"/>
                                </a:rPr>
                              </m:ctrlPr>
                            </m:dPr>
                            <m:e>
                              <m:r>
                                <a:rPr kumimoji="1" lang="en-US" altLang="zh-CN" sz="2400" b="0" i="1" smtClean="0">
                                  <a:latin typeface="Cambria Math" panose="02040503050406030204" pitchFamily="18" charset="0"/>
                                  <a:ea typeface="+mn-ea"/>
                                </a:rPr>
                                <m:t>𝐵</m:t>
                              </m:r>
                            </m:e>
                          </m:d>
                        </m:e>
                      </m:func>
                      <m:r>
                        <a:rPr kumimoji="1" lang="en-US" altLang="zh-CN" sz="2400" b="0" i="1" smtClean="0">
                          <a:latin typeface="Cambria Math" panose="02040503050406030204" pitchFamily="18" charset="0"/>
                          <a:ea typeface="+mn-ea"/>
                        </a:rPr>
                        <m:t>.</m:t>
                      </m:r>
                    </m:oMath>
                  </m:oMathPara>
                </a14:m>
                <a:endParaRPr kumimoji="1" lang="zh-CN" altLang="en-US" sz="2400" dirty="0">
                  <a:latin typeface="+mn-ea"/>
                  <a:ea typeface="+mn-ea"/>
                </a:endParaRPr>
              </a:p>
              <a:p>
                <a:pPr marL="457200" indent="-457200">
                  <a:buFont typeface="+mj-lt"/>
                  <a:buAutoNum type="arabicPeriod" startAt="5"/>
                </a:pPr>
                <a:r>
                  <a:rPr kumimoji="1" lang="zh-CN" altLang="en-US" sz="2400" dirty="0">
                    <a:latin typeface="+mn-ea"/>
                    <a:ea typeface="+mn-ea"/>
                  </a:rPr>
                  <a:t>对于任意方阵</a:t>
                </a:r>
                <a14:m>
                  <m:oMath xmlns:m="http://schemas.openxmlformats.org/officeDocument/2006/math">
                    <m:r>
                      <a:rPr kumimoji="1" lang="en-US" altLang="zh-CN" sz="2400" b="0" i="0" smtClean="0">
                        <a:latin typeface="Cambria Math" panose="02040503050406030204" pitchFamily="18" charset="0"/>
                        <a:ea typeface="+mn-ea"/>
                      </a:rPr>
                      <m:t> </m:t>
                    </m:r>
                    <m:r>
                      <a:rPr kumimoji="1" lang="en-US" altLang="zh-CN" sz="2400" b="0" i="1" smtClean="0">
                        <a:latin typeface="Cambria Math" panose="02040503050406030204" pitchFamily="18" charset="0"/>
                        <a:ea typeface="+mn-ea"/>
                      </a:rPr>
                      <m:t>𝐴</m:t>
                    </m:r>
                    <m:r>
                      <a:rPr kumimoji="1" lang="en-US" altLang="zh-CN" sz="2400" b="0" i="1" smtClean="0">
                        <a:latin typeface="Cambria Math" panose="02040503050406030204" pitchFamily="18" charset="0"/>
                        <a:ea typeface="+mn-ea"/>
                      </a:rPr>
                      <m:t> </m:t>
                    </m:r>
                  </m:oMath>
                </a14:m>
                <a:r>
                  <a:rPr kumimoji="1" lang="zh-CN" altLang="en-GB" sz="2400" dirty="0">
                    <a:latin typeface="+mn-ea"/>
                    <a:ea typeface="+mn-ea"/>
                  </a:rPr>
                  <a:t>，</a:t>
                </a:r>
                <a:r>
                  <a:rPr kumimoji="1" lang="zh-CN" altLang="en-US" sz="2400" dirty="0">
                    <a:latin typeface="+mn-ea"/>
                    <a:ea typeface="+mn-ea"/>
                  </a:rPr>
                  <a:t>我们有</a:t>
                </a:r>
                <a:endParaRPr kumimoji="1" lang="en-US" altLang="zh-CN" sz="2400" dirty="0">
                  <a:latin typeface="+mn-ea"/>
                  <a:ea typeface="+mn-ea"/>
                </a:endParaRPr>
              </a:p>
              <a:p>
                <a:pPr marL="0" indent="0">
                  <a:buNone/>
                </a:pPr>
                <a14:m>
                  <m:oMathPara xmlns:m="http://schemas.openxmlformats.org/officeDocument/2006/math">
                    <m:oMathParaPr>
                      <m:jc m:val="centerGroup"/>
                    </m:oMathParaPr>
                    <m:oMath xmlns:m="http://schemas.openxmlformats.org/officeDocument/2006/math">
                      <m:func>
                        <m:funcPr>
                          <m:ctrlPr>
                            <a:rPr kumimoji="1" lang="en-US" altLang="zh-CN" sz="2400" b="0" i="1" smtClean="0">
                              <a:latin typeface="Cambria Math" panose="02040503050406030204" pitchFamily="18" charset="0"/>
                              <a:ea typeface="+mn-ea"/>
                            </a:rPr>
                          </m:ctrlPr>
                        </m:funcPr>
                        <m:fName>
                          <m:r>
                            <m:rPr>
                              <m:sty m:val="p"/>
                            </m:rPr>
                            <a:rPr kumimoji="1" lang="en-US" altLang="zh-CN" sz="2400" b="0" i="0" smtClean="0">
                              <a:latin typeface="Cambria Math" panose="02040503050406030204" pitchFamily="18" charset="0"/>
                              <a:ea typeface="+mn-ea"/>
                            </a:rPr>
                            <m:t>det</m:t>
                          </m:r>
                        </m:fName>
                        <m:e>
                          <m:d>
                            <m:dPr>
                              <m:ctrlPr>
                                <a:rPr kumimoji="1" lang="en-US" altLang="zh-CN" sz="2400" b="0" i="1" smtClean="0">
                                  <a:latin typeface="Cambria Math" panose="02040503050406030204" pitchFamily="18" charset="0"/>
                                  <a:ea typeface="+mn-ea"/>
                                </a:rPr>
                              </m:ctrlPr>
                            </m:dPr>
                            <m:e>
                              <m:sSup>
                                <m:sSupPr>
                                  <m:ctrlPr>
                                    <a:rPr kumimoji="1" lang="en-US" altLang="zh-CN" sz="2400" b="0" i="1" smtClean="0">
                                      <a:latin typeface="Cambria Math" panose="02040503050406030204" pitchFamily="18" charset="0"/>
                                      <a:ea typeface="+mn-ea"/>
                                    </a:rPr>
                                  </m:ctrlPr>
                                </m:sSupPr>
                                <m:e>
                                  <m:r>
                                    <a:rPr kumimoji="1" lang="en-US" altLang="zh-CN" sz="2400" b="0" i="1" smtClean="0">
                                      <a:latin typeface="Cambria Math" panose="02040503050406030204" pitchFamily="18" charset="0"/>
                                      <a:ea typeface="+mn-ea"/>
                                    </a:rPr>
                                    <m:t>𝐴</m:t>
                                  </m:r>
                                </m:e>
                                <m:sup>
                                  <m:r>
                                    <a:rPr kumimoji="1" lang="en-US" altLang="zh-CN" sz="2400" b="0" i="1" smtClean="0">
                                      <a:latin typeface="Cambria Math" panose="02040503050406030204" pitchFamily="18" charset="0"/>
                                      <a:ea typeface="+mn-ea"/>
                                    </a:rPr>
                                    <m:t>𝑇</m:t>
                                  </m:r>
                                </m:sup>
                              </m:sSup>
                            </m:e>
                          </m:d>
                        </m:e>
                      </m:func>
                      <m:r>
                        <a:rPr kumimoji="1" lang="en-US" altLang="zh-CN" sz="2400" b="0" i="1" smtClean="0">
                          <a:latin typeface="Cambria Math" panose="02040503050406030204" pitchFamily="18" charset="0"/>
                          <a:ea typeface="+mn-ea"/>
                        </a:rPr>
                        <m:t>=</m:t>
                      </m:r>
                      <m:func>
                        <m:funcPr>
                          <m:ctrlPr>
                            <a:rPr kumimoji="1" lang="en-US" altLang="zh-CN" sz="2400" b="0" i="1" smtClean="0">
                              <a:latin typeface="Cambria Math" panose="02040503050406030204" pitchFamily="18" charset="0"/>
                              <a:ea typeface="+mn-ea"/>
                            </a:rPr>
                          </m:ctrlPr>
                        </m:funcPr>
                        <m:fName>
                          <m:r>
                            <m:rPr>
                              <m:sty m:val="p"/>
                            </m:rPr>
                            <a:rPr kumimoji="1" lang="en-US" altLang="zh-CN" sz="2400" b="0" i="0" smtClean="0">
                              <a:latin typeface="Cambria Math" panose="02040503050406030204" pitchFamily="18" charset="0"/>
                              <a:ea typeface="+mn-ea"/>
                            </a:rPr>
                            <m:t>det</m:t>
                          </m:r>
                        </m:fName>
                        <m:e>
                          <m:d>
                            <m:dPr>
                              <m:ctrlPr>
                                <a:rPr kumimoji="1" lang="en-US" altLang="zh-CN" sz="2400" b="0" i="1" smtClean="0">
                                  <a:latin typeface="Cambria Math" panose="02040503050406030204" pitchFamily="18" charset="0"/>
                                  <a:ea typeface="+mn-ea"/>
                                </a:rPr>
                              </m:ctrlPr>
                            </m:dPr>
                            <m:e>
                              <m:r>
                                <a:rPr kumimoji="1" lang="en-US" altLang="zh-CN" sz="2400" b="0" i="1" smtClean="0">
                                  <a:latin typeface="Cambria Math" panose="02040503050406030204" pitchFamily="18" charset="0"/>
                                  <a:ea typeface="+mn-ea"/>
                                </a:rPr>
                                <m:t>𝐴</m:t>
                              </m:r>
                            </m:e>
                          </m:d>
                        </m:e>
                      </m:func>
                      <m:r>
                        <a:rPr kumimoji="1" lang="en-US" altLang="zh-CN" sz="2400" b="0" i="1" smtClean="0">
                          <a:latin typeface="Cambria Math" panose="02040503050406030204" pitchFamily="18" charset="0"/>
                          <a:ea typeface="+mn-ea"/>
                        </a:rPr>
                        <m:t>.</m:t>
                      </m:r>
                    </m:oMath>
                  </m:oMathPara>
                </a14:m>
                <a:endParaRPr kumimoji="1" lang="zh-CN" altLang="en-US" sz="2400" dirty="0">
                  <a:latin typeface="+mn-ea"/>
                  <a:ea typeface="+mn-ea"/>
                </a:endParaRPr>
              </a:p>
              <a:p>
                <a:pPr marL="457200" indent="-457200">
                  <a:buFont typeface="+mj-lt"/>
                  <a:buAutoNum type="arabicPeriod" startAt="6"/>
                </a:pPr>
                <a:r>
                  <a:rPr kumimoji="1" lang="zh-CN" altLang="en-US" sz="2400" dirty="0">
                    <a:latin typeface="+mn-ea"/>
                    <a:ea typeface="+mn-ea"/>
                  </a:rPr>
                  <a:t>行列式可以通过执行行</a:t>
                </a:r>
                <a:r>
                  <a:rPr kumimoji="1" lang="en-US" altLang="zh-CN" sz="2400" dirty="0">
                    <a:latin typeface="+mn-ea"/>
                    <a:ea typeface="+mn-ea"/>
                  </a:rPr>
                  <a:t> </a:t>
                </a:r>
                <a:r>
                  <a:rPr kumimoji="1" lang="zh-CN" altLang="en-US" sz="2400" dirty="0">
                    <a:latin typeface="+mn-ea"/>
                    <a:ea typeface="+mn-ea"/>
                  </a:rPr>
                  <a:t>和</a:t>
                </a:r>
                <a:r>
                  <a:rPr kumimoji="1" lang="en-US" altLang="zh-CN" sz="2400" dirty="0">
                    <a:latin typeface="+mn-ea"/>
                    <a:ea typeface="+mn-ea"/>
                  </a:rPr>
                  <a:t>/</a:t>
                </a:r>
                <a:r>
                  <a:rPr kumimoji="1" lang="zh-CN" altLang="en-US" sz="2400" dirty="0">
                    <a:latin typeface="+mn-ea"/>
                    <a:ea typeface="+mn-ea"/>
                  </a:rPr>
                  <a:t>或</a:t>
                </a:r>
                <a:r>
                  <a:rPr kumimoji="1" lang="en-US" altLang="zh-CN" sz="2400" dirty="0">
                    <a:latin typeface="+mn-ea"/>
                    <a:ea typeface="+mn-ea"/>
                  </a:rPr>
                  <a:t> </a:t>
                </a:r>
                <a:r>
                  <a:rPr kumimoji="1" lang="zh-CN" altLang="en-US" sz="2400" dirty="0">
                    <a:latin typeface="+mn-ea"/>
                    <a:ea typeface="+mn-ea"/>
                  </a:rPr>
                  <a:t>列操作来计算。</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244600"/>
                <a:ext cx="8229600" cy="5328592"/>
              </a:xfrm>
              <a:blipFill>
                <a:blip r:embed="rId3"/>
                <a:stretch>
                  <a:fillRect l="-1111" t="-915"/>
                </a:stretch>
              </a:blipFill>
            </p:spPr>
            <p:txBody>
              <a:bodyPr/>
              <a:lstStyle/>
              <a:p>
                <a:r>
                  <a:rPr lang="zh-CN" altLang="en-US">
                    <a:noFill/>
                  </a:rPr>
                  <a:t> </a:t>
                </a:r>
              </a:p>
            </p:txBody>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6A0268F-643C-69C1-F684-957B8769C822}"/>
              </a:ext>
            </a:extLst>
          </p:cNvPr>
          <p:cNvSpPr>
            <a:spLocks noGrp="1"/>
          </p:cNvSpPr>
          <p:nvPr>
            <p:ph type="ctrTitle"/>
          </p:nvPr>
        </p:nvSpPr>
        <p:spPr>
          <a:xfrm>
            <a:off x="1562100" y="2600908"/>
            <a:ext cx="6019800" cy="1656184"/>
          </a:xfrm>
        </p:spPr>
        <p:txBody>
          <a:bodyPr/>
          <a:lstStyle/>
          <a:p>
            <a:r>
              <a:rPr lang="en-US" altLang="zh-CN" sz="3600" dirty="0">
                <a:latin typeface="Times New Roman" panose="02020603050405020304" pitchFamily="18" charset="0"/>
                <a:ea typeface="+mn-ea"/>
                <a:cs typeface="Times New Roman" panose="02020603050405020304" pitchFamily="18" charset="0"/>
              </a:rPr>
              <a:t>4.2 </a:t>
            </a:r>
            <a:r>
              <a:rPr lang="zh-CN" altLang="en-US" sz="3600" dirty="0">
                <a:latin typeface="Times New Roman" panose="02020603050405020304" pitchFamily="18" charset="0"/>
                <a:ea typeface="+mn-ea"/>
                <a:cs typeface="Times New Roman" panose="02020603050405020304" pitchFamily="18" charset="0"/>
              </a:rPr>
              <a:t>代数</a:t>
            </a:r>
            <a:r>
              <a:rPr lang="zh-CN" altLang="en-US" sz="3600" dirty="0">
                <a:latin typeface="+mn-ea"/>
                <a:ea typeface="+mn-ea"/>
              </a:rPr>
              <a:t>余子式展开</a:t>
            </a:r>
            <a:endParaRPr lang="zh-CN" altLang="en-US" dirty="0"/>
          </a:p>
        </p:txBody>
      </p:sp>
    </p:spTree>
    <p:extLst>
      <p:ext uri="{BB962C8B-B14F-4D97-AF65-F5344CB8AC3E}">
        <p14:creationId xmlns:p14="http://schemas.microsoft.com/office/powerpoint/2010/main" val="1271380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ea typeface="+mj-ea"/>
              </a:rPr>
              <a:t>行列式历史</a:t>
            </a:r>
          </a:p>
        </p:txBody>
      </p:sp>
      <p:sp>
        <p:nvSpPr>
          <p:cNvPr id="3" name="内容占位符 2"/>
          <p:cNvSpPr>
            <a:spLocks noGrp="1"/>
          </p:cNvSpPr>
          <p:nvPr>
            <p:ph idx="1"/>
          </p:nvPr>
        </p:nvSpPr>
        <p:spPr/>
        <p:txBody>
          <a:bodyPr/>
          <a:lstStyle/>
          <a:p>
            <a:pPr>
              <a:buFont typeface="Wingdings" panose="05000000000000000000" pitchFamily="2" charset="2"/>
              <a:buChar char="Ø"/>
            </a:pPr>
            <a:r>
              <a:rPr lang="zh-CN" altLang="en-US" sz="2400" b="0" i="0" dirty="0">
                <a:solidFill>
                  <a:srgbClr val="202122"/>
                </a:solidFill>
                <a:effectLst/>
                <a:latin typeface="+mn-ea"/>
                <a:ea typeface="+mn-ea"/>
              </a:rPr>
              <a:t>行列式概念最早出现在解</a:t>
            </a:r>
            <a:r>
              <a:rPr lang="zh-CN" altLang="en-US" sz="2400" b="0" i="0" u="none" strike="noStrike" dirty="0">
                <a:effectLst/>
                <a:latin typeface="+mn-ea"/>
                <a:ea typeface="+mn-ea"/>
                <a:hlinkClick r:id="rId2" tooltip="线性方程组"/>
              </a:rPr>
              <a:t>线性方程组</a:t>
            </a:r>
            <a:r>
              <a:rPr lang="zh-CN" altLang="en-US" sz="2400" b="0" i="0" dirty="0">
                <a:solidFill>
                  <a:srgbClr val="202122"/>
                </a:solidFill>
                <a:effectLst/>
                <a:latin typeface="+mn-ea"/>
                <a:ea typeface="+mn-ea"/>
              </a:rPr>
              <a:t>的过程中。十七世纪晚期，</a:t>
            </a:r>
            <a:r>
              <a:rPr lang="zh-CN" altLang="en-US" sz="2400" b="0" i="0" u="none" strike="noStrike" dirty="0">
                <a:effectLst/>
                <a:latin typeface="+mn-ea"/>
                <a:ea typeface="+mn-ea"/>
                <a:hlinkClick r:id="rId3" tooltip="关孝和"/>
              </a:rPr>
              <a:t>关孝和</a:t>
            </a:r>
            <a:r>
              <a:rPr lang="zh-CN" altLang="en-US" sz="2400" b="0" i="0" dirty="0">
                <a:solidFill>
                  <a:srgbClr val="202122"/>
                </a:solidFill>
                <a:effectLst/>
                <a:latin typeface="+mn-ea"/>
                <a:ea typeface="+mn-ea"/>
              </a:rPr>
              <a:t>与</a:t>
            </a:r>
            <a:r>
              <a:rPr lang="zh-CN" altLang="en-US" sz="2400" b="0" i="0" u="none" strike="noStrike" dirty="0">
                <a:effectLst/>
                <a:latin typeface="+mn-ea"/>
                <a:ea typeface="+mn-ea"/>
                <a:hlinkClick r:id="rId4" tooltip="莱布尼茨"/>
              </a:rPr>
              <a:t>莱布尼茨</a:t>
            </a:r>
            <a:r>
              <a:rPr lang="zh-CN" altLang="en-US" sz="2400" b="0" i="0" dirty="0">
                <a:solidFill>
                  <a:srgbClr val="202122"/>
                </a:solidFill>
                <a:effectLst/>
                <a:latin typeface="+mn-ea"/>
                <a:ea typeface="+mn-ea"/>
              </a:rPr>
              <a:t>的著作中已经使用行列式来确定线性方程组解的个数以及形式。十八世纪开始，行列式开始作为独立的数学概念被研究。</a:t>
            </a:r>
            <a:endParaRPr lang="en-US" altLang="zh-CN" sz="2400" b="0" i="0" dirty="0">
              <a:solidFill>
                <a:srgbClr val="202122"/>
              </a:solidFill>
              <a:effectLst/>
              <a:latin typeface="+mn-ea"/>
              <a:ea typeface="+mn-ea"/>
            </a:endParaRPr>
          </a:p>
          <a:p>
            <a:endParaRPr lang="en-US" altLang="zh-CN" sz="2400" dirty="0">
              <a:solidFill>
                <a:srgbClr val="202122"/>
              </a:solidFill>
              <a:latin typeface="+mn-ea"/>
              <a:ea typeface="+mn-ea"/>
            </a:endParaRPr>
          </a:p>
          <a:p>
            <a:endParaRPr lang="en-US" altLang="zh-CN" sz="2400" b="0" i="0" dirty="0">
              <a:solidFill>
                <a:srgbClr val="202122"/>
              </a:solidFill>
              <a:effectLst/>
              <a:latin typeface="+mn-ea"/>
              <a:ea typeface="+mn-ea"/>
            </a:endParaRPr>
          </a:p>
          <a:p>
            <a:pPr>
              <a:buFont typeface="Wingdings" panose="05000000000000000000" pitchFamily="2" charset="2"/>
              <a:buChar char="Ø"/>
            </a:pPr>
            <a:r>
              <a:rPr lang="zh-CN" altLang="en-US" sz="2400" dirty="0">
                <a:solidFill>
                  <a:srgbClr val="202122"/>
                </a:solidFill>
                <a:latin typeface="+mn-ea"/>
                <a:ea typeface="+mn-ea"/>
              </a:rPr>
              <a:t>柯西</a:t>
            </a:r>
            <a:r>
              <a:rPr lang="en-US" altLang="zh-CN" sz="2400" dirty="0">
                <a:solidFill>
                  <a:srgbClr val="202122"/>
                </a:solidFill>
                <a:latin typeface="+mn-ea"/>
                <a:ea typeface="+mn-ea"/>
              </a:rPr>
              <a:t>1812</a:t>
            </a:r>
            <a:r>
              <a:rPr lang="zh-CN" altLang="en-US" sz="2400" dirty="0">
                <a:solidFill>
                  <a:srgbClr val="202122"/>
                </a:solidFill>
                <a:latin typeface="+mn-ea"/>
                <a:ea typeface="+mn-ea"/>
              </a:rPr>
              <a:t>年在法兰西学院宣读了一篇关于行列式的研究论文，并于</a:t>
            </a:r>
            <a:r>
              <a:rPr lang="en-US" altLang="zh-CN" sz="2400" dirty="0">
                <a:solidFill>
                  <a:srgbClr val="202122"/>
                </a:solidFill>
                <a:latin typeface="+mn-ea"/>
                <a:ea typeface="+mn-ea"/>
              </a:rPr>
              <a:t>1815</a:t>
            </a:r>
            <a:r>
              <a:rPr lang="zh-CN" altLang="en-US" sz="2400" dirty="0">
                <a:solidFill>
                  <a:srgbClr val="202122"/>
                </a:solidFill>
                <a:latin typeface="+mn-ea"/>
                <a:ea typeface="+mn-ea"/>
              </a:rPr>
              <a:t>年正式发表，他把莱布尼茨、贝祖、范德蒙德及其他人使用的算式正式命名为“行列式”。</a:t>
            </a:r>
            <a:endParaRPr lang="zh-CN" altLang="en-US" sz="2400" dirty="0">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ea typeface="+mj-ea"/>
              </a:rPr>
              <a:t>子阵与子式</a:t>
            </a:r>
          </a:p>
        </p:txBody>
      </p:sp>
      <mc:AlternateContent xmlns:mc="http://schemas.openxmlformats.org/markup-compatibility/2006" xmlns:a14="http://schemas.microsoft.com/office/drawing/2010/main">
        <mc:Choice Requires="a14">
          <p:sp>
            <p:nvSpPr>
              <p:cNvPr id="3" name="文本框 2"/>
              <p:cNvSpPr txBox="1"/>
              <p:nvPr/>
            </p:nvSpPr>
            <p:spPr>
              <a:xfrm>
                <a:off x="539552" y="1244600"/>
                <a:ext cx="8136904" cy="5278755"/>
              </a:xfrm>
              <a:prstGeom prst="rect">
                <a:avLst/>
              </a:prstGeom>
              <a:noFill/>
            </p:spPr>
            <p:txBody>
              <a:bodyPr wrap="square" rtlCol="0" anchor="t">
                <a:noAutofit/>
              </a:bodyPr>
              <a:lstStyle/>
              <a:p>
                <a:pPr algn="l"/>
                <a:r>
                  <a:rPr lang="zh-CN" altLang="en-US" sz="2400" b="1" i="0" dirty="0">
                    <a:solidFill>
                      <a:srgbClr val="060607"/>
                    </a:solidFill>
                    <a:effectLst/>
                    <a:latin typeface="+mn-ea"/>
                    <a:ea typeface="+mn-ea"/>
                  </a:rPr>
                  <a:t>定义：</a:t>
                </a:r>
                <a:r>
                  <a:rPr lang="zh-CN" altLang="en-US" sz="2400" b="0" i="0" dirty="0">
                    <a:solidFill>
                      <a:srgbClr val="060607"/>
                    </a:solidFill>
                    <a:effectLst/>
                    <a:latin typeface="+mn-ea"/>
                    <a:ea typeface="+mn-ea"/>
                  </a:rPr>
                  <a:t>设 </a:t>
                </a:r>
                <a14:m>
                  <m:oMath xmlns:m="http://schemas.openxmlformats.org/officeDocument/2006/math">
                    <m:r>
                      <a:rPr lang="en-US" altLang="zh-CN" sz="2400" b="0" i="1" smtClean="0">
                        <a:solidFill>
                          <a:srgbClr val="060607"/>
                        </a:solidFill>
                        <a:effectLst/>
                        <a:latin typeface="Cambria Math" panose="02040503050406030204" pitchFamily="18" charset="0"/>
                        <a:ea typeface="+mn-ea"/>
                      </a:rPr>
                      <m:t>𝐴</m:t>
                    </m:r>
                  </m:oMath>
                </a14:m>
                <a:r>
                  <a:rPr lang="en-GB" altLang="zh-CN" sz="2400" b="0" i="0" dirty="0">
                    <a:solidFill>
                      <a:srgbClr val="060607"/>
                    </a:solidFill>
                    <a:effectLst/>
                    <a:latin typeface="+mn-ea"/>
                    <a:ea typeface="+mn-ea"/>
                  </a:rPr>
                  <a:t> </a:t>
                </a:r>
                <a:r>
                  <a:rPr lang="zh-CN" altLang="en-US" sz="2400" b="0" i="0" dirty="0">
                    <a:solidFill>
                      <a:srgbClr val="060607"/>
                    </a:solidFill>
                    <a:effectLst/>
                    <a:latin typeface="+mn-ea"/>
                    <a:ea typeface="+mn-ea"/>
                  </a:rPr>
                  <a:t>为一个 </a:t>
                </a:r>
                <a14:m>
                  <m:oMath xmlns:m="http://schemas.openxmlformats.org/officeDocument/2006/math">
                    <m:r>
                      <a:rPr lang="en-US" altLang="zh-CN" sz="2400" b="0" i="1" smtClean="0">
                        <a:solidFill>
                          <a:srgbClr val="060607"/>
                        </a:solidFill>
                        <a:effectLst/>
                        <a:latin typeface="Cambria Math" panose="02040503050406030204" pitchFamily="18" charset="0"/>
                        <a:ea typeface="+mn-ea"/>
                      </a:rPr>
                      <m:t>𝑛</m:t>
                    </m:r>
                    <m:r>
                      <a:rPr lang="en-US" altLang="zh-CN" sz="2400" b="0" i="1" smtClean="0">
                        <a:solidFill>
                          <a:srgbClr val="060607"/>
                        </a:solidFill>
                        <a:effectLst/>
                        <a:latin typeface="Cambria Math" panose="02040503050406030204" pitchFamily="18" charset="0"/>
                        <a:ea typeface="+mn-ea"/>
                      </a:rPr>
                      <m:t> ×</m:t>
                    </m:r>
                    <m:r>
                      <a:rPr lang="en-US" altLang="zh-CN" sz="2400" b="0" i="1" smtClean="0">
                        <a:solidFill>
                          <a:srgbClr val="060607"/>
                        </a:solidFill>
                        <a:effectLst/>
                        <a:latin typeface="Cambria Math" panose="02040503050406030204" pitchFamily="18" charset="0"/>
                        <a:ea typeface="+mn-ea"/>
                      </a:rPr>
                      <m:t>𝑛</m:t>
                    </m:r>
                  </m:oMath>
                </a14:m>
                <a:r>
                  <a:rPr lang="en-GB" altLang="zh-CN" sz="2400" b="0" i="0" dirty="0">
                    <a:solidFill>
                      <a:srgbClr val="060607"/>
                    </a:solidFill>
                    <a:effectLst/>
                    <a:latin typeface="+mn-ea"/>
                    <a:ea typeface="+mn-ea"/>
                  </a:rPr>
                  <a:t> </a:t>
                </a:r>
                <a:r>
                  <a:rPr lang="zh-CN" altLang="en-US" sz="2400" b="0" i="0" dirty="0">
                    <a:solidFill>
                      <a:srgbClr val="060607"/>
                    </a:solidFill>
                    <a:effectLst/>
                    <a:latin typeface="+mn-ea"/>
                    <a:ea typeface="+mn-ea"/>
                  </a:rPr>
                  <a:t>矩阵</a:t>
                </a:r>
                <a:r>
                  <a:rPr lang="en-US" altLang="zh-CN" sz="2400" b="0" i="0" dirty="0">
                    <a:solidFill>
                      <a:srgbClr val="060607"/>
                    </a:solidFill>
                    <a:effectLst/>
                    <a:latin typeface="+mn-ea"/>
                    <a:ea typeface="+mn-ea"/>
                  </a:rPr>
                  <a:t>.</a:t>
                </a:r>
                <a:endParaRPr lang="zh-CN" altLang="en-US" sz="2400" b="0" i="0" dirty="0">
                  <a:solidFill>
                    <a:srgbClr val="060607"/>
                  </a:solidFill>
                  <a:effectLst/>
                  <a:latin typeface="+mn-ea"/>
                  <a:ea typeface="+mn-ea"/>
                </a:endParaRPr>
              </a:p>
              <a:p>
                <a:pPr marL="457200" indent="-457200" algn="l">
                  <a:buFont typeface="+mj-lt"/>
                  <a:buAutoNum type="arabicPeriod"/>
                </a:pPr>
                <a:r>
                  <a:rPr lang="en-US" altLang="zh-CN" sz="2400" b="0" dirty="0">
                    <a:solidFill>
                      <a:srgbClr val="060607"/>
                    </a:solidFill>
                    <a:effectLst/>
                    <a:latin typeface="+mn-ea"/>
                    <a:ea typeface="+mn-ea"/>
                  </a:rPr>
                  <a:t> </a:t>
                </a:r>
                <a14:m>
                  <m:oMath xmlns:m="http://schemas.openxmlformats.org/officeDocument/2006/math">
                    <m:r>
                      <a:rPr lang="en-US" altLang="zh-CN" sz="2400" b="0" i="1" dirty="0" smtClean="0">
                        <a:solidFill>
                          <a:srgbClr val="060607"/>
                        </a:solidFill>
                        <a:effectLst/>
                        <a:latin typeface="Cambria Math" panose="02040503050406030204" pitchFamily="18" charset="0"/>
                        <a:ea typeface="+mn-ea"/>
                      </a:rPr>
                      <m:t>(</m:t>
                    </m:r>
                    <m:r>
                      <a:rPr lang="en-US" altLang="zh-CN" sz="2400" b="0" i="1" dirty="0" smtClean="0">
                        <a:solidFill>
                          <a:srgbClr val="060607"/>
                        </a:solidFill>
                        <a:effectLst/>
                        <a:latin typeface="Cambria Math" panose="02040503050406030204" pitchFamily="18" charset="0"/>
                        <a:ea typeface="+mn-ea"/>
                      </a:rPr>
                      <m:t>𝑖</m:t>
                    </m:r>
                    <m:r>
                      <a:rPr lang="en-US" altLang="zh-CN" sz="2400" b="0" i="1" dirty="0" smtClean="0">
                        <a:solidFill>
                          <a:srgbClr val="060607"/>
                        </a:solidFill>
                        <a:effectLst/>
                        <a:latin typeface="Cambria Math" panose="02040503050406030204" pitchFamily="18" charset="0"/>
                        <a:ea typeface="+mn-ea"/>
                      </a:rPr>
                      <m:t>, </m:t>
                    </m:r>
                    <m:r>
                      <a:rPr lang="en-US" altLang="zh-CN" sz="2400" b="0" i="1" dirty="0" smtClean="0">
                        <a:solidFill>
                          <a:srgbClr val="060607"/>
                        </a:solidFill>
                        <a:effectLst/>
                        <a:latin typeface="Cambria Math" panose="02040503050406030204" pitchFamily="18" charset="0"/>
                        <a:ea typeface="+mn-ea"/>
                      </a:rPr>
                      <m:t>𝑗</m:t>
                    </m:r>
                    <m:r>
                      <a:rPr lang="en-GB" altLang="zh-CN" sz="2400" b="0" i="1" dirty="0" smtClean="0">
                        <a:solidFill>
                          <a:srgbClr val="060607"/>
                        </a:solidFill>
                        <a:effectLst/>
                        <a:latin typeface="Cambria Math" panose="02040503050406030204" pitchFamily="18" charset="0"/>
                        <a:ea typeface="+mn-ea"/>
                      </a:rPr>
                      <m:t>)</m:t>
                    </m:r>
                  </m:oMath>
                </a14:m>
                <a:r>
                  <a:rPr lang="zh-CN" altLang="en-US" sz="2400" b="0" i="0" dirty="0">
                    <a:solidFill>
                      <a:srgbClr val="060607"/>
                    </a:solidFill>
                    <a:effectLst/>
                    <a:latin typeface="+mn-ea"/>
                    <a:ea typeface="+mn-ea"/>
                  </a:rPr>
                  <a:t>余子阵，记作</a:t>
                </a:r>
                <a14:m>
                  <m:oMath xmlns:m="http://schemas.openxmlformats.org/officeDocument/2006/math">
                    <m:sSub>
                      <m:sSubPr>
                        <m:ctrlPr>
                          <a:rPr lang="en-US" altLang="zh-CN" sz="2400" b="0" i="1" smtClean="0">
                            <a:solidFill>
                              <a:srgbClr val="060607"/>
                            </a:solidFill>
                            <a:effectLst/>
                            <a:latin typeface="Cambria Math" panose="02040503050406030204" pitchFamily="18" charset="0"/>
                            <a:ea typeface="+mn-ea"/>
                          </a:rPr>
                        </m:ctrlPr>
                      </m:sSubPr>
                      <m:e>
                        <m:r>
                          <a:rPr lang="en-US" altLang="zh-CN" sz="2400" b="0" i="1" smtClean="0">
                            <a:solidFill>
                              <a:srgbClr val="060607"/>
                            </a:solidFill>
                            <a:effectLst/>
                            <a:latin typeface="Cambria Math" panose="02040503050406030204" pitchFamily="18" charset="0"/>
                            <a:ea typeface="+mn-ea"/>
                          </a:rPr>
                          <m:t>𝐴</m:t>
                        </m:r>
                      </m:e>
                      <m:sub>
                        <m:r>
                          <a:rPr lang="en-US" altLang="zh-CN" sz="2400" b="0" i="1" smtClean="0">
                            <a:solidFill>
                              <a:srgbClr val="060607"/>
                            </a:solidFill>
                            <a:effectLst/>
                            <a:latin typeface="Cambria Math" panose="02040503050406030204" pitchFamily="18" charset="0"/>
                            <a:ea typeface="+mn-ea"/>
                          </a:rPr>
                          <m:t>𝑖𝑗</m:t>
                        </m:r>
                      </m:sub>
                    </m:sSub>
                  </m:oMath>
                </a14:m>
                <a:r>
                  <a:rPr lang="en-GB" altLang="zh-CN" sz="2400" b="0" i="0" dirty="0">
                    <a:solidFill>
                      <a:srgbClr val="060607"/>
                    </a:solidFill>
                    <a:effectLst/>
                    <a:latin typeface="+mn-ea"/>
                    <a:ea typeface="+mn-ea"/>
                  </a:rPr>
                  <a:t>​</a:t>
                </a:r>
                <a:r>
                  <a:rPr lang="zh-CN" altLang="en-GB" sz="2400" b="0" i="0" dirty="0">
                    <a:solidFill>
                      <a:srgbClr val="060607"/>
                    </a:solidFill>
                    <a:effectLst/>
                    <a:latin typeface="+mn-ea"/>
                    <a:ea typeface="+mn-ea"/>
                  </a:rPr>
                  <a:t>，</a:t>
                </a:r>
                <a:r>
                  <a:rPr lang="zh-CN" altLang="en-US" sz="2400" b="0" i="0" dirty="0">
                    <a:solidFill>
                      <a:srgbClr val="060607"/>
                    </a:solidFill>
                    <a:effectLst/>
                    <a:latin typeface="+mn-ea"/>
                    <a:ea typeface="+mn-ea"/>
                  </a:rPr>
                  <a:t>是从</a:t>
                </a:r>
                <a14:m>
                  <m:oMath xmlns:m="http://schemas.openxmlformats.org/officeDocument/2006/math">
                    <m:r>
                      <a:rPr lang="en-US" altLang="zh-CN" sz="2400" b="0" i="0" smtClean="0">
                        <a:solidFill>
                          <a:srgbClr val="060607"/>
                        </a:solidFill>
                        <a:effectLst/>
                        <a:latin typeface="Cambria Math" panose="02040503050406030204" pitchFamily="18" charset="0"/>
                        <a:ea typeface="+mn-ea"/>
                      </a:rPr>
                      <m:t> </m:t>
                    </m:r>
                    <m:r>
                      <a:rPr lang="en-US" altLang="zh-CN" sz="2400" b="0" i="1" smtClean="0">
                        <a:solidFill>
                          <a:srgbClr val="060607"/>
                        </a:solidFill>
                        <a:effectLst/>
                        <a:latin typeface="Cambria Math" panose="02040503050406030204" pitchFamily="18" charset="0"/>
                        <a:ea typeface="+mn-ea"/>
                      </a:rPr>
                      <m:t>𝐴</m:t>
                    </m:r>
                    <m:r>
                      <a:rPr lang="en-US" altLang="zh-CN" sz="2400" b="0" i="1" smtClean="0">
                        <a:solidFill>
                          <a:srgbClr val="060607"/>
                        </a:solidFill>
                        <a:effectLst/>
                        <a:latin typeface="Cambria Math" panose="02040503050406030204" pitchFamily="18" charset="0"/>
                        <a:ea typeface="+mn-ea"/>
                      </a:rPr>
                      <m:t> </m:t>
                    </m:r>
                  </m:oMath>
                </a14:m>
                <a:r>
                  <a:rPr lang="zh-CN" altLang="en-US" sz="2400" b="0" i="0" dirty="0">
                    <a:solidFill>
                      <a:srgbClr val="060607"/>
                    </a:solidFill>
                    <a:effectLst/>
                    <a:latin typeface="+mn-ea"/>
                    <a:ea typeface="+mn-ea"/>
                  </a:rPr>
                  <a:t>中删除第</a:t>
                </a:r>
                <a14:m>
                  <m:oMath xmlns:m="http://schemas.openxmlformats.org/officeDocument/2006/math">
                    <m:r>
                      <a:rPr lang="zh-CN" altLang="en-US" sz="2400" b="0" i="0" dirty="0" smtClean="0">
                        <a:solidFill>
                          <a:srgbClr val="060607"/>
                        </a:solidFill>
                        <a:effectLst/>
                        <a:latin typeface="Cambria Math" panose="02040503050406030204" pitchFamily="18" charset="0"/>
                        <a:ea typeface="+mn-ea"/>
                      </a:rPr>
                      <m:t> </m:t>
                    </m:r>
                    <m:r>
                      <a:rPr lang="en-GB" altLang="zh-CN" sz="2400" b="0" i="1" dirty="0" smtClean="0">
                        <a:solidFill>
                          <a:srgbClr val="060607"/>
                        </a:solidFill>
                        <a:effectLst/>
                        <a:latin typeface="Cambria Math" panose="02040503050406030204" pitchFamily="18" charset="0"/>
                        <a:ea typeface="+mn-ea"/>
                      </a:rPr>
                      <m:t>𝑖</m:t>
                    </m:r>
                    <m:r>
                      <a:rPr lang="en-GB" altLang="zh-CN" sz="2400" b="0" i="1" dirty="0" smtClean="0">
                        <a:solidFill>
                          <a:srgbClr val="060607"/>
                        </a:solidFill>
                        <a:effectLst/>
                        <a:latin typeface="Cambria Math" panose="02040503050406030204" pitchFamily="18" charset="0"/>
                        <a:ea typeface="+mn-ea"/>
                      </a:rPr>
                      <m:t> </m:t>
                    </m:r>
                  </m:oMath>
                </a14:m>
                <a:r>
                  <a:rPr lang="zh-CN" altLang="en-US" sz="2400" b="0" i="0" dirty="0">
                    <a:solidFill>
                      <a:srgbClr val="060607"/>
                    </a:solidFill>
                    <a:effectLst/>
                    <a:latin typeface="+mn-ea"/>
                    <a:ea typeface="+mn-ea"/>
                  </a:rPr>
                  <a:t>行和第</a:t>
                </a:r>
                <a14:m>
                  <m:oMath xmlns:m="http://schemas.openxmlformats.org/officeDocument/2006/math">
                    <m:r>
                      <a:rPr lang="zh-CN" altLang="en-US" sz="2400" b="0" i="0" smtClean="0">
                        <a:solidFill>
                          <a:srgbClr val="060607"/>
                        </a:solidFill>
                        <a:effectLst/>
                        <a:latin typeface="Cambria Math" panose="02040503050406030204" pitchFamily="18" charset="0"/>
                        <a:ea typeface="+mn-ea"/>
                      </a:rPr>
                      <m:t> </m:t>
                    </m:r>
                    <m:r>
                      <a:rPr lang="en-US" altLang="zh-CN" sz="2400" b="0" i="1" smtClean="0">
                        <a:solidFill>
                          <a:srgbClr val="060607"/>
                        </a:solidFill>
                        <a:effectLst/>
                        <a:latin typeface="Cambria Math" panose="02040503050406030204" pitchFamily="18" charset="0"/>
                        <a:ea typeface="+mn-ea"/>
                      </a:rPr>
                      <m:t>𝑗</m:t>
                    </m:r>
                    <m:r>
                      <a:rPr lang="zh-CN" altLang="en-US" sz="2400" b="0" i="1" smtClean="0">
                        <a:solidFill>
                          <a:srgbClr val="060607"/>
                        </a:solidFill>
                        <a:effectLst/>
                        <a:latin typeface="Cambria Math" panose="02040503050406030204" pitchFamily="18" charset="0"/>
                        <a:ea typeface="+mn-ea"/>
                      </a:rPr>
                      <m:t> </m:t>
                    </m:r>
                  </m:oMath>
                </a14:m>
                <a:r>
                  <a:rPr lang="zh-CN" altLang="en-US" sz="2400" b="0" i="0" dirty="0">
                    <a:solidFill>
                      <a:srgbClr val="060607"/>
                    </a:solidFill>
                    <a:effectLst/>
                    <a:latin typeface="+mn-ea"/>
                    <a:ea typeface="+mn-ea"/>
                  </a:rPr>
                  <a:t>列后得到的</a:t>
                </a:r>
                <a14:m>
                  <m:oMath xmlns:m="http://schemas.openxmlformats.org/officeDocument/2006/math">
                    <m:r>
                      <a:rPr lang="en-US" altLang="zh-CN" sz="2400" b="0" i="1" dirty="0" smtClean="0">
                        <a:solidFill>
                          <a:srgbClr val="060607"/>
                        </a:solidFill>
                        <a:latin typeface="Cambria Math" panose="02040503050406030204" pitchFamily="18" charset="0"/>
                        <a:ea typeface="+mn-ea"/>
                      </a:rPr>
                      <m:t>(</m:t>
                    </m:r>
                    <m:r>
                      <a:rPr lang="en-GB" altLang="zh-CN" sz="2400" b="0" i="1" dirty="0" smtClean="0">
                        <a:solidFill>
                          <a:srgbClr val="060607"/>
                        </a:solidFill>
                        <a:effectLst/>
                        <a:latin typeface="Cambria Math" panose="02040503050406030204" pitchFamily="18" charset="0"/>
                        <a:ea typeface="+mn-ea"/>
                      </a:rPr>
                      <m:t>𝑛</m:t>
                    </m:r>
                    <m:r>
                      <a:rPr lang="en-GB" altLang="zh-CN" sz="2400" b="0" i="1" dirty="0" smtClean="0">
                        <a:solidFill>
                          <a:srgbClr val="060607"/>
                        </a:solidFill>
                        <a:effectLst/>
                        <a:latin typeface="Cambria Math" panose="02040503050406030204" pitchFamily="18" charset="0"/>
                        <a:ea typeface="+mn-ea"/>
                      </a:rPr>
                      <m:t>−1)×(</m:t>
                    </m:r>
                    <m:r>
                      <a:rPr lang="en-GB" altLang="zh-CN" sz="2400" b="0" i="1" dirty="0" smtClean="0">
                        <a:solidFill>
                          <a:srgbClr val="060607"/>
                        </a:solidFill>
                        <a:effectLst/>
                        <a:latin typeface="Cambria Math" panose="02040503050406030204" pitchFamily="18" charset="0"/>
                        <a:ea typeface="+mn-ea"/>
                      </a:rPr>
                      <m:t>𝑛</m:t>
                    </m:r>
                    <m:r>
                      <a:rPr lang="en-GB" altLang="zh-CN" sz="2400" b="0" i="1" dirty="0" smtClean="0">
                        <a:solidFill>
                          <a:srgbClr val="060607"/>
                        </a:solidFill>
                        <a:effectLst/>
                        <a:latin typeface="Cambria Math" panose="02040503050406030204" pitchFamily="18" charset="0"/>
                        <a:ea typeface="+mn-ea"/>
                      </a:rPr>
                      <m:t>−1)</m:t>
                    </m:r>
                  </m:oMath>
                </a14:m>
                <a:r>
                  <a:rPr lang="en-GB" altLang="zh-CN" sz="2400" b="0" i="0" dirty="0">
                    <a:solidFill>
                      <a:srgbClr val="060607"/>
                    </a:solidFill>
                    <a:effectLst/>
                    <a:latin typeface="+mn-ea"/>
                    <a:ea typeface="+mn-ea"/>
                  </a:rPr>
                  <a:t> </a:t>
                </a:r>
                <a:r>
                  <a:rPr lang="zh-CN" altLang="en-US" sz="2400" b="0" i="0" dirty="0">
                    <a:solidFill>
                      <a:srgbClr val="060607"/>
                    </a:solidFill>
                    <a:effectLst/>
                    <a:latin typeface="+mn-ea"/>
                    <a:ea typeface="+mn-ea"/>
                  </a:rPr>
                  <a:t>矩阵。</a:t>
                </a:r>
                <a:r>
                  <a:rPr lang="en-US" altLang="zh-CN" sz="2400" b="0" i="0" dirty="0">
                    <a:solidFill>
                      <a:srgbClr val="060607"/>
                    </a:solidFill>
                    <a:effectLst/>
                    <a:latin typeface="+mn-ea"/>
                    <a:ea typeface="+mn-ea"/>
                  </a:rPr>
                  <a:t> </a:t>
                </a:r>
              </a:p>
              <a:p>
                <a:pPr marL="457200" indent="-457200" algn="l">
                  <a:buFont typeface="+mj-lt"/>
                  <a:buAutoNum type="arabicPeriod"/>
                </a:pPr>
                <a:endParaRPr lang="en-US" altLang="zh-CN" sz="2400" b="0" dirty="0">
                  <a:solidFill>
                    <a:srgbClr val="060607"/>
                  </a:solidFill>
                  <a:latin typeface="+mn-ea"/>
                  <a:ea typeface="+mn-ea"/>
                </a:endParaRPr>
              </a:p>
              <a:p>
                <a:pPr marL="457200" indent="-457200" algn="l">
                  <a:buFont typeface="+mj-lt"/>
                  <a:buAutoNum type="arabicPeriod"/>
                </a:pPr>
                <a:endParaRPr lang="en-US" altLang="zh-CN" sz="2400" b="0" i="0" dirty="0">
                  <a:solidFill>
                    <a:srgbClr val="060607"/>
                  </a:solidFill>
                  <a:effectLst/>
                  <a:latin typeface="+mn-ea"/>
                  <a:ea typeface="+mn-ea"/>
                </a:endParaRPr>
              </a:p>
              <a:p>
                <a:pPr algn="l"/>
                <a:r>
                  <a:rPr lang="zh-CN" altLang="en-US" sz="2400" b="0" dirty="0">
                    <a:solidFill>
                      <a:srgbClr val="060607"/>
                    </a:solidFill>
                    <a:latin typeface="+mn-ea"/>
                    <a:ea typeface="+mn-ea"/>
                  </a:rPr>
                  <a:t>子阵，余子阵：矩阵</a:t>
                </a:r>
                <a:endParaRPr lang="en-US" altLang="zh-CN" sz="2400" b="0" dirty="0">
                  <a:solidFill>
                    <a:srgbClr val="060607"/>
                  </a:solidFill>
                  <a:latin typeface="+mn-ea"/>
                  <a:ea typeface="+mn-ea"/>
                </a:endParaRPr>
              </a:p>
              <a:p>
                <a:pPr algn="l"/>
                <a:r>
                  <a:rPr lang="zh-CN" altLang="en-US" sz="2400" b="0" dirty="0">
                    <a:solidFill>
                      <a:srgbClr val="060607"/>
                    </a:solidFill>
                    <a:latin typeface="+mn-ea"/>
                    <a:ea typeface="+mn-ea"/>
                  </a:rPr>
                  <a:t>子式，余子式：矩阵的行列式</a:t>
                </a:r>
                <a:endParaRPr lang="en-US" altLang="zh-CN" sz="2400" b="0" dirty="0">
                  <a:solidFill>
                    <a:srgbClr val="060607"/>
                  </a:solidFill>
                  <a:latin typeface="+mn-ea"/>
                  <a:ea typeface="+mn-ea"/>
                </a:endParaRPr>
              </a:p>
              <a:p>
                <a:pPr algn="l"/>
                <a:r>
                  <a:rPr lang="zh-CN" altLang="en-US" sz="2400" b="0" dirty="0">
                    <a:solidFill>
                      <a:srgbClr val="060607"/>
                    </a:solidFill>
                    <a:latin typeface="+mn-ea"/>
                    <a:ea typeface="+mn-ea"/>
                  </a:rPr>
                  <a:t>代数余子式：余子式的行列式</a:t>
                </a:r>
                <a:r>
                  <a:rPr lang="en-US" altLang="zh-CN" sz="2400" b="0" dirty="0">
                    <a:solidFill>
                      <a:srgbClr val="060607"/>
                    </a:solidFill>
                    <a:latin typeface="+mn-ea"/>
                    <a:ea typeface="+mn-ea"/>
                  </a:rPr>
                  <a:t>*</a:t>
                </a:r>
                <a:r>
                  <a:rPr lang="zh-CN" altLang="en-US" sz="2400" b="0" dirty="0">
                    <a:solidFill>
                      <a:srgbClr val="060607"/>
                    </a:solidFill>
                    <a:latin typeface="+mn-ea"/>
                    <a:ea typeface="+mn-ea"/>
                  </a:rPr>
                  <a:t>（</a:t>
                </a:r>
                <a:r>
                  <a:rPr lang="en-US" altLang="zh-CN" sz="2400" b="0" dirty="0">
                    <a:solidFill>
                      <a:srgbClr val="060607"/>
                    </a:solidFill>
                    <a:latin typeface="+mn-ea"/>
                    <a:ea typeface="+mn-ea"/>
                  </a:rPr>
                  <a:t>-1</a:t>
                </a:r>
                <a:r>
                  <a:rPr lang="zh-CN" altLang="en-US" sz="2400" b="0" dirty="0">
                    <a:solidFill>
                      <a:srgbClr val="060607"/>
                    </a:solidFill>
                    <a:latin typeface="+mn-ea"/>
                    <a:ea typeface="+mn-ea"/>
                  </a:rPr>
                  <a:t>的幂）</a:t>
                </a:r>
                <a:endParaRPr lang="en-US" altLang="zh-CN" sz="2400" b="0" dirty="0">
                  <a:solidFill>
                    <a:srgbClr val="060607"/>
                  </a:solidFill>
                  <a:latin typeface="+mn-ea"/>
                  <a:ea typeface="+mn-ea"/>
                </a:endParaRPr>
              </a:p>
              <a:p>
                <a:pPr algn="l"/>
                <a:endParaRPr lang="zh-CN" altLang="en-US" sz="2400" b="0" dirty="0">
                  <a:solidFill>
                    <a:srgbClr val="060607"/>
                  </a:solidFill>
                  <a:latin typeface="+mn-ea"/>
                  <a:ea typeface="+mn-ea"/>
                </a:endParaRPr>
              </a:p>
              <a:p>
                <a:endParaRPr lang="en-US" altLang="zh-CN" sz="2400" b="0" i="1" dirty="0">
                  <a:latin typeface="Cambria Math" panose="02040503050406030204" pitchFamily="18" charset="0"/>
                  <a:cs typeface="Cambria Math" panose="02040503050406030204" pitchFamily="18" charset="0"/>
                  <a:sym typeface="+mn-ea"/>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539552" y="1244600"/>
                <a:ext cx="8136904" cy="5278755"/>
              </a:xfrm>
              <a:prstGeom prst="rect">
                <a:avLst/>
              </a:prstGeom>
              <a:blipFill>
                <a:blip r:embed="rId3"/>
                <a:stretch>
                  <a:fillRect l="-1199" t="-1270" r="-450"/>
                </a:stretch>
              </a:blipFill>
            </p:spPr>
            <p:txBody>
              <a:bodyPr/>
              <a:lstStyle/>
              <a:p>
                <a:r>
                  <a:rPr lang="zh-CN" altLang="en-US">
                    <a:noFill/>
                  </a:rPr>
                  <a:t> </a:t>
                </a:r>
              </a:p>
            </p:txBody>
          </p:sp>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ea typeface="+mj-ea"/>
              </a:rPr>
              <a:t>子阵与子式</a:t>
            </a:r>
          </a:p>
        </p:txBody>
      </p:sp>
      <mc:AlternateContent xmlns:mc="http://schemas.openxmlformats.org/markup-compatibility/2006" xmlns:a14="http://schemas.microsoft.com/office/drawing/2010/main">
        <mc:Choice Requires="a14">
          <p:sp>
            <p:nvSpPr>
              <p:cNvPr id="3" name="文本框 2"/>
              <p:cNvSpPr txBox="1"/>
              <p:nvPr/>
            </p:nvSpPr>
            <p:spPr>
              <a:xfrm>
                <a:off x="539552" y="1244600"/>
                <a:ext cx="8136904" cy="5278755"/>
              </a:xfrm>
              <a:prstGeom prst="rect">
                <a:avLst/>
              </a:prstGeom>
              <a:noFill/>
            </p:spPr>
            <p:txBody>
              <a:bodyPr wrap="square" rtlCol="0" anchor="t">
                <a:noAutofit/>
              </a:bodyPr>
              <a:lstStyle/>
              <a:p>
                <a:pPr algn="l"/>
                <a:r>
                  <a:rPr lang="zh-CN" altLang="en-US" sz="2400" b="1" i="0" dirty="0">
                    <a:solidFill>
                      <a:srgbClr val="060607"/>
                    </a:solidFill>
                    <a:effectLst/>
                    <a:latin typeface="+mn-ea"/>
                    <a:ea typeface="+mn-ea"/>
                  </a:rPr>
                  <a:t>定义：</a:t>
                </a:r>
                <a:r>
                  <a:rPr lang="zh-CN" altLang="en-US" sz="2400" b="0" i="0" dirty="0">
                    <a:solidFill>
                      <a:srgbClr val="060607"/>
                    </a:solidFill>
                    <a:effectLst/>
                    <a:latin typeface="+mn-ea"/>
                    <a:ea typeface="+mn-ea"/>
                  </a:rPr>
                  <a:t>设 </a:t>
                </a:r>
                <a14:m>
                  <m:oMath xmlns:m="http://schemas.openxmlformats.org/officeDocument/2006/math">
                    <m:r>
                      <a:rPr lang="en-US" altLang="zh-CN" sz="2400" b="0" i="1" smtClean="0">
                        <a:solidFill>
                          <a:srgbClr val="060607"/>
                        </a:solidFill>
                        <a:effectLst/>
                        <a:latin typeface="Cambria Math" panose="02040503050406030204" pitchFamily="18" charset="0"/>
                        <a:ea typeface="+mn-ea"/>
                      </a:rPr>
                      <m:t>𝐴</m:t>
                    </m:r>
                  </m:oMath>
                </a14:m>
                <a:r>
                  <a:rPr lang="en-GB" altLang="zh-CN" sz="2400" b="0" i="0" dirty="0">
                    <a:solidFill>
                      <a:srgbClr val="060607"/>
                    </a:solidFill>
                    <a:effectLst/>
                    <a:latin typeface="+mn-ea"/>
                    <a:ea typeface="+mn-ea"/>
                  </a:rPr>
                  <a:t> </a:t>
                </a:r>
                <a:r>
                  <a:rPr lang="zh-CN" altLang="en-US" sz="2400" b="0" i="0" dirty="0">
                    <a:solidFill>
                      <a:srgbClr val="060607"/>
                    </a:solidFill>
                    <a:effectLst/>
                    <a:latin typeface="+mn-ea"/>
                    <a:ea typeface="+mn-ea"/>
                  </a:rPr>
                  <a:t>为一个 </a:t>
                </a:r>
                <a14:m>
                  <m:oMath xmlns:m="http://schemas.openxmlformats.org/officeDocument/2006/math">
                    <m:r>
                      <a:rPr lang="en-US" altLang="zh-CN" sz="2400" b="0" i="1" smtClean="0">
                        <a:solidFill>
                          <a:srgbClr val="060607"/>
                        </a:solidFill>
                        <a:effectLst/>
                        <a:latin typeface="Cambria Math" panose="02040503050406030204" pitchFamily="18" charset="0"/>
                        <a:ea typeface="+mn-ea"/>
                      </a:rPr>
                      <m:t>𝑛</m:t>
                    </m:r>
                    <m:r>
                      <a:rPr lang="en-US" altLang="zh-CN" sz="2400" b="0" i="1" smtClean="0">
                        <a:solidFill>
                          <a:srgbClr val="060607"/>
                        </a:solidFill>
                        <a:effectLst/>
                        <a:latin typeface="Cambria Math" panose="02040503050406030204" pitchFamily="18" charset="0"/>
                        <a:ea typeface="+mn-ea"/>
                      </a:rPr>
                      <m:t> ×</m:t>
                    </m:r>
                    <m:r>
                      <a:rPr lang="en-US" altLang="zh-CN" sz="2400" b="0" i="1" smtClean="0">
                        <a:solidFill>
                          <a:srgbClr val="060607"/>
                        </a:solidFill>
                        <a:effectLst/>
                        <a:latin typeface="Cambria Math" panose="02040503050406030204" pitchFamily="18" charset="0"/>
                        <a:ea typeface="+mn-ea"/>
                      </a:rPr>
                      <m:t>𝑛</m:t>
                    </m:r>
                  </m:oMath>
                </a14:m>
                <a:r>
                  <a:rPr lang="en-GB" altLang="zh-CN" sz="2400" b="0" i="0" dirty="0">
                    <a:solidFill>
                      <a:srgbClr val="060607"/>
                    </a:solidFill>
                    <a:effectLst/>
                    <a:latin typeface="+mn-ea"/>
                    <a:ea typeface="+mn-ea"/>
                  </a:rPr>
                  <a:t> </a:t>
                </a:r>
                <a:r>
                  <a:rPr lang="zh-CN" altLang="en-US" sz="2400" b="0" i="0" dirty="0">
                    <a:solidFill>
                      <a:srgbClr val="060607"/>
                    </a:solidFill>
                    <a:effectLst/>
                    <a:latin typeface="+mn-ea"/>
                    <a:ea typeface="+mn-ea"/>
                  </a:rPr>
                  <a:t>矩阵</a:t>
                </a:r>
                <a:r>
                  <a:rPr lang="en-US" altLang="zh-CN" sz="2400" b="0" i="0" dirty="0">
                    <a:solidFill>
                      <a:srgbClr val="060607"/>
                    </a:solidFill>
                    <a:effectLst/>
                    <a:latin typeface="+mn-ea"/>
                    <a:ea typeface="+mn-ea"/>
                  </a:rPr>
                  <a:t>.</a:t>
                </a:r>
                <a:endParaRPr lang="zh-CN" altLang="en-US" sz="2400" b="0" i="0" dirty="0">
                  <a:solidFill>
                    <a:srgbClr val="060607"/>
                  </a:solidFill>
                  <a:effectLst/>
                  <a:latin typeface="+mn-ea"/>
                  <a:ea typeface="+mn-ea"/>
                </a:endParaRPr>
              </a:p>
              <a:p>
                <a:pPr marL="457200" indent="-457200" algn="l">
                  <a:buFont typeface="+mj-lt"/>
                  <a:buAutoNum type="arabicPeriod"/>
                </a:pPr>
                <a:r>
                  <a:rPr lang="en-US" altLang="zh-CN" sz="2400" b="0" dirty="0">
                    <a:solidFill>
                      <a:srgbClr val="060607"/>
                    </a:solidFill>
                    <a:effectLst/>
                    <a:latin typeface="+mn-ea"/>
                    <a:ea typeface="+mn-ea"/>
                  </a:rPr>
                  <a:t> </a:t>
                </a:r>
                <a14:m>
                  <m:oMath xmlns:m="http://schemas.openxmlformats.org/officeDocument/2006/math">
                    <m:r>
                      <a:rPr lang="en-US" altLang="zh-CN" sz="2400" b="0" i="1" dirty="0" smtClean="0">
                        <a:solidFill>
                          <a:srgbClr val="060607"/>
                        </a:solidFill>
                        <a:effectLst/>
                        <a:latin typeface="Cambria Math" panose="02040503050406030204" pitchFamily="18" charset="0"/>
                        <a:ea typeface="+mn-ea"/>
                      </a:rPr>
                      <m:t>(</m:t>
                    </m:r>
                    <m:r>
                      <a:rPr lang="en-US" altLang="zh-CN" sz="2400" b="0" i="1" dirty="0" smtClean="0">
                        <a:solidFill>
                          <a:srgbClr val="060607"/>
                        </a:solidFill>
                        <a:effectLst/>
                        <a:latin typeface="Cambria Math" panose="02040503050406030204" pitchFamily="18" charset="0"/>
                        <a:ea typeface="+mn-ea"/>
                      </a:rPr>
                      <m:t>𝑖</m:t>
                    </m:r>
                    <m:r>
                      <a:rPr lang="en-US" altLang="zh-CN" sz="2400" b="0" i="1" dirty="0" smtClean="0">
                        <a:solidFill>
                          <a:srgbClr val="060607"/>
                        </a:solidFill>
                        <a:effectLst/>
                        <a:latin typeface="Cambria Math" panose="02040503050406030204" pitchFamily="18" charset="0"/>
                        <a:ea typeface="+mn-ea"/>
                      </a:rPr>
                      <m:t>, </m:t>
                    </m:r>
                    <m:r>
                      <a:rPr lang="en-US" altLang="zh-CN" sz="2400" b="0" i="1" dirty="0" smtClean="0">
                        <a:solidFill>
                          <a:srgbClr val="060607"/>
                        </a:solidFill>
                        <a:effectLst/>
                        <a:latin typeface="Cambria Math" panose="02040503050406030204" pitchFamily="18" charset="0"/>
                        <a:ea typeface="+mn-ea"/>
                      </a:rPr>
                      <m:t>𝑗</m:t>
                    </m:r>
                    <m:r>
                      <a:rPr lang="en-GB" altLang="zh-CN" sz="2400" b="0" i="1" dirty="0" smtClean="0">
                        <a:solidFill>
                          <a:srgbClr val="060607"/>
                        </a:solidFill>
                        <a:effectLst/>
                        <a:latin typeface="Cambria Math" panose="02040503050406030204" pitchFamily="18" charset="0"/>
                        <a:ea typeface="+mn-ea"/>
                      </a:rPr>
                      <m:t>)</m:t>
                    </m:r>
                  </m:oMath>
                </a14:m>
                <a:r>
                  <a:rPr lang="zh-CN" altLang="en-US" sz="2400" b="0" i="0" dirty="0">
                    <a:solidFill>
                      <a:srgbClr val="060607"/>
                    </a:solidFill>
                    <a:effectLst/>
                    <a:latin typeface="+mn-ea"/>
                    <a:ea typeface="+mn-ea"/>
                  </a:rPr>
                  <a:t>余子阵，记作</a:t>
                </a:r>
                <a14:m>
                  <m:oMath xmlns:m="http://schemas.openxmlformats.org/officeDocument/2006/math">
                    <m:sSub>
                      <m:sSubPr>
                        <m:ctrlPr>
                          <a:rPr lang="en-US" altLang="zh-CN" sz="2400" b="0" i="1" smtClean="0">
                            <a:solidFill>
                              <a:srgbClr val="060607"/>
                            </a:solidFill>
                            <a:effectLst/>
                            <a:latin typeface="Cambria Math" panose="02040503050406030204" pitchFamily="18" charset="0"/>
                            <a:ea typeface="+mn-ea"/>
                          </a:rPr>
                        </m:ctrlPr>
                      </m:sSubPr>
                      <m:e>
                        <m:r>
                          <a:rPr lang="en-US" altLang="zh-CN" sz="2400" b="0" i="1" smtClean="0">
                            <a:solidFill>
                              <a:srgbClr val="060607"/>
                            </a:solidFill>
                            <a:effectLst/>
                            <a:latin typeface="Cambria Math" panose="02040503050406030204" pitchFamily="18" charset="0"/>
                            <a:ea typeface="+mn-ea"/>
                          </a:rPr>
                          <m:t>𝐴</m:t>
                        </m:r>
                      </m:e>
                      <m:sub>
                        <m:r>
                          <a:rPr lang="en-US" altLang="zh-CN" sz="2400" b="0" i="1" smtClean="0">
                            <a:solidFill>
                              <a:srgbClr val="060607"/>
                            </a:solidFill>
                            <a:effectLst/>
                            <a:latin typeface="Cambria Math" panose="02040503050406030204" pitchFamily="18" charset="0"/>
                            <a:ea typeface="+mn-ea"/>
                          </a:rPr>
                          <m:t>𝑖𝑗</m:t>
                        </m:r>
                      </m:sub>
                    </m:sSub>
                  </m:oMath>
                </a14:m>
                <a:r>
                  <a:rPr lang="en-GB" altLang="zh-CN" sz="2400" b="0" i="0" dirty="0">
                    <a:solidFill>
                      <a:srgbClr val="060607"/>
                    </a:solidFill>
                    <a:effectLst/>
                    <a:latin typeface="+mn-ea"/>
                    <a:ea typeface="+mn-ea"/>
                  </a:rPr>
                  <a:t>​</a:t>
                </a:r>
                <a:r>
                  <a:rPr lang="zh-CN" altLang="en-GB" sz="2400" b="0" i="0" dirty="0">
                    <a:solidFill>
                      <a:srgbClr val="060607"/>
                    </a:solidFill>
                    <a:effectLst/>
                    <a:latin typeface="+mn-ea"/>
                    <a:ea typeface="+mn-ea"/>
                  </a:rPr>
                  <a:t>，</a:t>
                </a:r>
                <a:r>
                  <a:rPr lang="zh-CN" altLang="en-US" sz="2400" b="0" i="0" dirty="0">
                    <a:solidFill>
                      <a:srgbClr val="060607"/>
                    </a:solidFill>
                    <a:effectLst/>
                    <a:latin typeface="+mn-ea"/>
                    <a:ea typeface="+mn-ea"/>
                  </a:rPr>
                  <a:t>是从</a:t>
                </a:r>
                <a14:m>
                  <m:oMath xmlns:m="http://schemas.openxmlformats.org/officeDocument/2006/math">
                    <m:r>
                      <a:rPr lang="en-US" altLang="zh-CN" sz="2400" b="0" i="0" smtClean="0">
                        <a:solidFill>
                          <a:srgbClr val="060607"/>
                        </a:solidFill>
                        <a:effectLst/>
                        <a:latin typeface="Cambria Math" panose="02040503050406030204" pitchFamily="18" charset="0"/>
                        <a:ea typeface="+mn-ea"/>
                      </a:rPr>
                      <m:t> </m:t>
                    </m:r>
                    <m:r>
                      <a:rPr lang="en-US" altLang="zh-CN" sz="2400" b="0" i="1" smtClean="0">
                        <a:solidFill>
                          <a:srgbClr val="060607"/>
                        </a:solidFill>
                        <a:effectLst/>
                        <a:latin typeface="Cambria Math" panose="02040503050406030204" pitchFamily="18" charset="0"/>
                        <a:ea typeface="+mn-ea"/>
                      </a:rPr>
                      <m:t>𝐴</m:t>
                    </m:r>
                    <m:r>
                      <a:rPr lang="en-US" altLang="zh-CN" sz="2400" b="0" i="1" smtClean="0">
                        <a:solidFill>
                          <a:srgbClr val="060607"/>
                        </a:solidFill>
                        <a:effectLst/>
                        <a:latin typeface="Cambria Math" panose="02040503050406030204" pitchFamily="18" charset="0"/>
                        <a:ea typeface="+mn-ea"/>
                      </a:rPr>
                      <m:t> </m:t>
                    </m:r>
                  </m:oMath>
                </a14:m>
                <a:r>
                  <a:rPr lang="zh-CN" altLang="en-US" sz="2400" b="0" i="0" dirty="0">
                    <a:solidFill>
                      <a:srgbClr val="060607"/>
                    </a:solidFill>
                    <a:effectLst/>
                    <a:latin typeface="+mn-ea"/>
                    <a:ea typeface="+mn-ea"/>
                  </a:rPr>
                  <a:t>中删除第</a:t>
                </a:r>
                <a14:m>
                  <m:oMath xmlns:m="http://schemas.openxmlformats.org/officeDocument/2006/math">
                    <m:r>
                      <a:rPr lang="zh-CN" altLang="en-US" sz="2400" b="0" i="0" dirty="0" smtClean="0">
                        <a:solidFill>
                          <a:srgbClr val="060607"/>
                        </a:solidFill>
                        <a:effectLst/>
                        <a:latin typeface="Cambria Math" panose="02040503050406030204" pitchFamily="18" charset="0"/>
                        <a:ea typeface="+mn-ea"/>
                      </a:rPr>
                      <m:t> </m:t>
                    </m:r>
                    <m:r>
                      <a:rPr lang="en-GB" altLang="zh-CN" sz="2400" b="0" i="1" dirty="0" smtClean="0">
                        <a:solidFill>
                          <a:srgbClr val="060607"/>
                        </a:solidFill>
                        <a:effectLst/>
                        <a:latin typeface="Cambria Math" panose="02040503050406030204" pitchFamily="18" charset="0"/>
                        <a:ea typeface="+mn-ea"/>
                      </a:rPr>
                      <m:t>𝑖</m:t>
                    </m:r>
                    <m:r>
                      <a:rPr lang="en-GB" altLang="zh-CN" sz="2400" b="0" i="1" dirty="0" smtClean="0">
                        <a:solidFill>
                          <a:srgbClr val="060607"/>
                        </a:solidFill>
                        <a:effectLst/>
                        <a:latin typeface="Cambria Math" panose="02040503050406030204" pitchFamily="18" charset="0"/>
                        <a:ea typeface="+mn-ea"/>
                      </a:rPr>
                      <m:t> </m:t>
                    </m:r>
                  </m:oMath>
                </a14:m>
                <a:r>
                  <a:rPr lang="zh-CN" altLang="en-US" sz="2400" b="0" i="0" dirty="0">
                    <a:solidFill>
                      <a:srgbClr val="060607"/>
                    </a:solidFill>
                    <a:effectLst/>
                    <a:latin typeface="+mn-ea"/>
                    <a:ea typeface="+mn-ea"/>
                  </a:rPr>
                  <a:t>行和第</a:t>
                </a:r>
                <a14:m>
                  <m:oMath xmlns:m="http://schemas.openxmlformats.org/officeDocument/2006/math">
                    <m:r>
                      <a:rPr lang="zh-CN" altLang="en-US" sz="2400" b="0" i="0" smtClean="0">
                        <a:solidFill>
                          <a:srgbClr val="060607"/>
                        </a:solidFill>
                        <a:effectLst/>
                        <a:latin typeface="Cambria Math" panose="02040503050406030204" pitchFamily="18" charset="0"/>
                        <a:ea typeface="+mn-ea"/>
                      </a:rPr>
                      <m:t> </m:t>
                    </m:r>
                    <m:r>
                      <a:rPr lang="en-US" altLang="zh-CN" sz="2400" b="0" i="1" smtClean="0">
                        <a:solidFill>
                          <a:srgbClr val="060607"/>
                        </a:solidFill>
                        <a:effectLst/>
                        <a:latin typeface="Cambria Math" panose="02040503050406030204" pitchFamily="18" charset="0"/>
                        <a:ea typeface="+mn-ea"/>
                      </a:rPr>
                      <m:t>𝑗</m:t>
                    </m:r>
                    <m:r>
                      <a:rPr lang="zh-CN" altLang="en-US" sz="2400" b="0" i="1" smtClean="0">
                        <a:solidFill>
                          <a:srgbClr val="060607"/>
                        </a:solidFill>
                        <a:effectLst/>
                        <a:latin typeface="Cambria Math" panose="02040503050406030204" pitchFamily="18" charset="0"/>
                        <a:ea typeface="+mn-ea"/>
                      </a:rPr>
                      <m:t> </m:t>
                    </m:r>
                  </m:oMath>
                </a14:m>
                <a:r>
                  <a:rPr lang="zh-CN" altLang="en-US" sz="2400" b="0" i="0" dirty="0">
                    <a:solidFill>
                      <a:srgbClr val="060607"/>
                    </a:solidFill>
                    <a:effectLst/>
                    <a:latin typeface="+mn-ea"/>
                    <a:ea typeface="+mn-ea"/>
                  </a:rPr>
                  <a:t>列后得到的</a:t>
                </a:r>
                <a14:m>
                  <m:oMath xmlns:m="http://schemas.openxmlformats.org/officeDocument/2006/math">
                    <m:r>
                      <a:rPr lang="en-US" altLang="zh-CN" sz="2400" b="0" i="1" dirty="0" smtClean="0">
                        <a:solidFill>
                          <a:srgbClr val="060607"/>
                        </a:solidFill>
                        <a:latin typeface="Cambria Math" panose="02040503050406030204" pitchFamily="18" charset="0"/>
                        <a:ea typeface="+mn-ea"/>
                      </a:rPr>
                      <m:t>(</m:t>
                    </m:r>
                    <m:r>
                      <a:rPr lang="en-GB" altLang="zh-CN" sz="2400" b="0" i="1" dirty="0" smtClean="0">
                        <a:solidFill>
                          <a:srgbClr val="060607"/>
                        </a:solidFill>
                        <a:effectLst/>
                        <a:latin typeface="Cambria Math" panose="02040503050406030204" pitchFamily="18" charset="0"/>
                        <a:ea typeface="+mn-ea"/>
                      </a:rPr>
                      <m:t>𝑛</m:t>
                    </m:r>
                    <m:r>
                      <a:rPr lang="en-GB" altLang="zh-CN" sz="2400" b="0" i="1" dirty="0" smtClean="0">
                        <a:solidFill>
                          <a:srgbClr val="060607"/>
                        </a:solidFill>
                        <a:effectLst/>
                        <a:latin typeface="Cambria Math" panose="02040503050406030204" pitchFamily="18" charset="0"/>
                        <a:ea typeface="+mn-ea"/>
                      </a:rPr>
                      <m:t>−1)×(</m:t>
                    </m:r>
                    <m:r>
                      <a:rPr lang="en-GB" altLang="zh-CN" sz="2400" b="0" i="1" dirty="0" smtClean="0">
                        <a:solidFill>
                          <a:srgbClr val="060607"/>
                        </a:solidFill>
                        <a:effectLst/>
                        <a:latin typeface="Cambria Math" panose="02040503050406030204" pitchFamily="18" charset="0"/>
                        <a:ea typeface="+mn-ea"/>
                      </a:rPr>
                      <m:t>𝑛</m:t>
                    </m:r>
                    <m:r>
                      <a:rPr lang="en-GB" altLang="zh-CN" sz="2400" b="0" i="1" dirty="0" smtClean="0">
                        <a:solidFill>
                          <a:srgbClr val="060607"/>
                        </a:solidFill>
                        <a:effectLst/>
                        <a:latin typeface="Cambria Math" panose="02040503050406030204" pitchFamily="18" charset="0"/>
                        <a:ea typeface="+mn-ea"/>
                      </a:rPr>
                      <m:t>−1)</m:t>
                    </m:r>
                  </m:oMath>
                </a14:m>
                <a:r>
                  <a:rPr lang="en-GB" altLang="zh-CN" sz="2400" b="0" i="0" dirty="0">
                    <a:solidFill>
                      <a:srgbClr val="060607"/>
                    </a:solidFill>
                    <a:effectLst/>
                    <a:latin typeface="+mn-ea"/>
                    <a:ea typeface="+mn-ea"/>
                  </a:rPr>
                  <a:t> </a:t>
                </a:r>
                <a:r>
                  <a:rPr lang="zh-CN" altLang="en-US" sz="2400" b="0" i="0" dirty="0">
                    <a:solidFill>
                      <a:srgbClr val="060607"/>
                    </a:solidFill>
                    <a:effectLst/>
                    <a:latin typeface="+mn-ea"/>
                    <a:ea typeface="+mn-ea"/>
                  </a:rPr>
                  <a:t>矩阵。</a:t>
                </a:r>
                <a:r>
                  <a:rPr lang="en-US" altLang="zh-CN" sz="2400" b="0" i="0" dirty="0">
                    <a:solidFill>
                      <a:srgbClr val="060607"/>
                    </a:solidFill>
                    <a:effectLst/>
                    <a:latin typeface="+mn-ea"/>
                    <a:ea typeface="+mn-ea"/>
                  </a:rPr>
                  <a:t> </a:t>
                </a:r>
                <a:r>
                  <a:rPr lang="zh-CN" altLang="en-US" sz="2400" b="0" i="0" dirty="0">
                    <a:solidFill>
                      <a:srgbClr val="060607"/>
                    </a:solidFill>
                    <a:effectLst/>
                    <a:latin typeface="+mn-ea"/>
                    <a:ea typeface="+mn-ea"/>
                  </a:rPr>
                  <a:t>（对应子阵）</a:t>
                </a:r>
                <a:endParaRPr lang="en-US" altLang="zh-CN" sz="2400" b="0" i="0" dirty="0">
                  <a:solidFill>
                    <a:srgbClr val="060607"/>
                  </a:solidFill>
                  <a:effectLst/>
                  <a:latin typeface="+mn-ea"/>
                  <a:ea typeface="+mn-ea"/>
                </a:endParaRPr>
              </a:p>
              <a:p>
                <a:pPr marL="457200" indent="-457200" algn="l">
                  <a:buFont typeface="+mj-lt"/>
                  <a:buAutoNum type="arabicPeriod"/>
                </a:pPr>
                <a:endParaRPr lang="zh-CN" altLang="en-US" sz="2400" b="0" i="0" dirty="0">
                  <a:solidFill>
                    <a:srgbClr val="060607"/>
                  </a:solidFill>
                  <a:effectLst/>
                  <a:latin typeface="+mn-ea"/>
                  <a:ea typeface="+mn-ea"/>
                </a:endParaRPr>
              </a:p>
              <a:p>
                <a:pPr marL="457200" indent="-457200" algn="l">
                  <a:buFont typeface="+mj-lt"/>
                  <a:buAutoNum type="arabicPeriod"/>
                </a:pPr>
                <a:r>
                  <a:rPr lang="en-US" altLang="zh-CN" sz="2400" b="0" dirty="0">
                    <a:solidFill>
                      <a:srgbClr val="060607"/>
                    </a:solidFill>
                    <a:effectLst/>
                    <a:latin typeface="+mn-ea"/>
                    <a:ea typeface="+mn-ea"/>
                  </a:rPr>
                  <a:t> </a:t>
                </a:r>
                <a14:m>
                  <m:oMath xmlns:m="http://schemas.openxmlformats.org/officeDocument/2006/math">
                    <m:r>
                      <a:rPr lang="en-US" altLang="zh-CN" sz="2400" b="0" i="1" dirty="0" smtClean="0">
                        <a:solidFill>
                          <a:srgbClr val="060607"/>
                        </a:solidFill>
                        <a:effectLst/>
                        <a:latin typeface="Cambria Math" panose="02040503050406030204" pitchFamily="18" charset="0"/>
                        <a:ea typeface="+mn-ea"/>
                      </a:rPr>
                      <m:t>(</m:t>
                    </m:r>
                    <m:r>
                      <a:rPr lang="en-US" altLang="zh-CN" sz="2400" b="0" i="1" dirty="0" smtClean="0">
                        <a:solidFill>
                          <a:srgbClr val="060607"/>
                        </a:solidFill>
                        <a:effectLst/>
                        <a:latin typeface="Cambria Math" panose="02040503050406030204" pitchFamily="18" charset="0"/>
                        <a:ea typeface="+mn-ea"/>
                      </a:rPr>
                      <m:t>𝑖</m:t>
                    </m:r>
                    <m:r>
                      <a:rPr lang="en-US" altLang="zh-CN" sz="2400" b="0" i="1" dirty="0" smtClean="0">
                        <a:solidFill>
                          <a:srgbClr val="060607"/>
                        </a:solidFill>
                        <a:effectLst/>
                        <a:latin typeface="Cambria Math" panose="02040503050406030204" pitchFamily="18" charset="0"/>
                        <a:ea typeface="+mn-ea"/>
                      </a:rPr>
                      <m:t>, </m:t>
                    </m:r>
                    <m:r>
                      <a:rPr lang="en-US" altLang="zh-CN" sz="2400" b="0" i="1" dirty="0" smtClean="0">
                        <a:solidFill>
                          <a:srgbClr val="060607"/>
                        </a:solidFill>
                        <a:effectLst/>
                        <a:latin typeface="Cambria Math" panose="02040503050406030204" pitchFamily="18" charset="0"/>
                        <a:ea typeface="+mn-ea"/>
                      </a:rPr>
                      <m:t>𝑗</m:t>
                    </m:r>
                    <m:r>
                      <a:rPr lang="en-GB" altLang="zh-CN" sz="2400" b="0" i="1" dirty="0" smtClean="0">
                        <a:solidFill>
                          <a:srgbClr val="060607"/>
                        </a:solidFill>
                        <a:effectLst/>
                        <a:latin typeface="Cambria Math" panose="02040503050406030204" pitchFamily="18" charset="0"/>
                        <a:ea typeface="+mn-ea"/>
                      </a:rPr>
                      <m:t>)</m:t>
                    </m:r>
                  </m:oMath>
                </a14:m>
                <a:r>
                  <a:rPr lang="zh-CN" altLang="en-US" sz="2400" b="0" i="0" dirty="0">
                    <a:solidFill>
                      <a:srgbClr val="060607"/>
                    </a:solidFill>
                    <a:effectLst/>
                    <a:latin typeface="+mn-ea"/>
                    <a:ea typeface="+mn-ea"/>
                  </a:rPr>
                  <a:t>代数余子式</a:t>
                </a:r>
                <a:r>
                  <a:rPr lang="zh-CN" altLang="en-US" sz="2400" b="0" dirty="0">
                    <a:solidFill>
                      <a:srgbClr val="060607"/>
                    </a:solidFill>
                    <a:latin typeface="+mn-ea"/>
                    <a:ea typeface="+mn-ea"/>
                  </a:rPr>
                  <a:t>，记作</a:t>
                </a:r>
                <a14:m>
                  <m:oMath xmlns:m="http://schemas.openxmlformats.org/officeDocument/2006/math">
                    <m:r>
                      <a:rPr lang="en-US" altLang="zh-CN" sz="2400" b="0" i="0" smtClean="0">
                        <a:solidFill>
                          <a:srgbClr val="060607"/>
                        </a:solidFill>
                        <a:latin typeface="Cambria Math" panose="02040503050406030204" pitchFamily="18" charset="0"/>
                        <a:ea typeface="+mn-ea"/>
                      </a:rPr>
                      <m:t> </m:t>
                    </m:r>
                    <m:sSub>
                      <m:sSubPr>
                        <m:ctrlPr>
                          <a:rPr lang="en-US" altLang="zh-CN" sz="2400" b="0" i="1" smtClean="0">
                            <a:solidFill>
                              <a:srgbClr val="060607"/>
                            </a:solidFill>
                            <a:latin typeface="Cambria Math" panose="02040503050406030204" pitchFamily="18" charset="0"/>
                            <a:ea typeface="+mn-ea"/>
                          </a:rPr>
                        </m:ctrlPr>
                      </m:sSubPr>
                      <m:e>
                        <m:r>
                          <a:rPr lang="en-US" altLang="zh-CN" sz="2400" b="0" i="1" smtClean="0">
                            <a:solidFill>
                              <a:srgbClr val="060607"/>
                            </a:solidFill>
                            <a:latin typeface="Cambria Math" panose="02040503050406030204" pitchFamily="18" charset="0"/>
                            <a:ea typeface="+mn-ea"/>
                          </a:rPr>
                          <m:t>𝐶</m:t>
                        </m:r>
                      </m:e>
                      <m:sub>
                        <m:r>
                          <a:rPr lang="en-US" altLang="zh-CN" sz="2400" b="0" i="1" smtClean="0">
                            <a:solidFill>
                              <a:srgbClr val="060607"/>
                            </a:solidFill>
                            <a:latin typeface="Cambria Math" panose="02040503050406030204" pitchFamily="18" charset="0"/>
                            <a:ea typeface="+mn-ea"/>
                          </a:rPr>
                          <m:t>𝑖𝑗</m:t>
                        </m:r>
                      </m:sub>
                    </m:sSub>
                    <m:r>
                      <a:rPr lang="en-US" altLang="zh-CN" sz="2400" b="0" i="1" smtClean="0">
                        <a:solidFill>
                          <a:srgbClr val="060607"/>
                        </a:solidFill>
                        <a:latin typeface="Cambria Math" panose="02040503050406030204" pitchFamily="18" charset="0"/>
                        <a:ea typeface="+mn-ea"/>
                      </a:rPr>
                      <m:t> </m:t>
                    </m:r>
                  </m:oMath>
                </a14:m>
                <a:r>
                  <a:rPr lang="en-US" altLang="zh-CN" sz="2400" b="0" i="0" dirty="0">
                    <a:solidFill>
                      <a:srgbClr val="060607"/>
                    </a:solidFill>
                    <a:effectLst/>
                    <a:latin typeface="+mn-ea"/>
                    <a:ea typeface="+mn-ea"/>
                  </a:rPr>
                  <a:t>,</a:t>
                </a:r>
                <a:r>
                  <a:rPr lang="zh-CN" altLang="en-US" sz="2400" b="0" i="0" dirty="0">
                    <a:solidFill>
                      <a:srgbClr val="060607"/>
                    </a:solidFill>
                    <a:effectLst/>
                    <a:latin typeface="+mn-ea"/>
                    <a:ea typeface="+mn-ea"/>
                  </a:rPr>
                  <a:t>定义为：</a:t>
                </a:r>
                <a:endParaRPr lang="en-US" altLang="zh-CN" sz="2400" b="0" i="0" dirty="0">
                  <a:solidFill>
                    <a:srgbClr val="060607"/>
                  </a:solidFill>
                  <a:effectLst/>
                  <a:latin typeface="+mn-ea"/>
                  <a:ea typeface="+mn-ea"/>
                </a:endParaRPr>
              </a:p>
              <a:p>
                <a:pPr marL="457200" indent="-457200" algn="l">
                  <a:buFont typeface="+mj-lt"/>
                  <a:buAutoNum type="arabicPeriod"/>
                </a:pPr>
                <a:endParaRPr lang="en-US" altLang="zh-CN" sz="2400" b="0" i="0" dirty="0">
                  <a:solidFill>
                    <a:srgbClr val="060607"/>
                  </a:solidFill>
                  <a:effectLst/>
                  <a:latin typeface="+mn-ea"/>
                  <a:ea typeface="+mn-ea"/>
                </a:endParaRPr>
              </a:p>
              <a:p>
                <a:pPr algn="l"/>
                <a14:m>
                  <m:oMathPara xmlns:m="http://schemas.openxmlformats.org/officeDocument/2006/math">
                    <m:oMathParaPr>
                      <m:jc m:val="centerGroup"/>
                    </m:oMathParaPr>
                    <m:oMath xmlns:m="http://schemas.openxmlformats.org/officeDocument/2006/math">
                      <m:sSub>
                        <m:sSubPr>
                          <m:ctrlPr>
                            <a:rPr lang="en-US" altLang="zh-CN" sz="2400" b="0" i="1" smtClean="0">
                              <a:solidFill>
                                <a:srgbClr val="060607"/>
                              </a:solidFill>
                              <a:effectLst/>
                              <a:latin typeface="Cambria Math" panose="02040503050406030204" pitchFamily="18" charset="0"/>
                              <a:ea typeface="+mn-ea"/>
                            </a:rPr>
                          </m:ctrlPr>
                        </m:sSubPr>
                        <m:e>
                          <m:r>
                            <a:rPr lang="en-US" altLang="zh-CN" sz="2400" b="0" i="1" smtClean="0">
                              <a:solidFill>
                                <a:srgbClr val="060607"/>
                              </a:solidFill>
                              <a:effectLst/>
                              <a:latin typeface="Cambria Math" panose="02040503050406030204" pitchFamily="18" charset="0"/>
                              <a:ea typeface="+mn-ea"/>
                            </a:rPr>
                            <m:t>𝐶</m:t>
                          </m:r>
                        </m:e>
                        <m:sub>
                          <m:r>
                            <a:rPr lang="en-US" altLang="zh-CN" sz="2400" b="0" i="1" smtClean="0">
                              <a:solidFill>
                                <a:srgbClr val="060607"/>
                              </a:solidFill>
                              <a:effectLst/>
                              <a:latin typeface="Cambria Math" panose="02040503050406030204" pitchFamily="18" charset="0"/>
                              <a:ea typeface="+mn-ea"/>
                            </a:rPr>
                            <m:t>𝑖𝑗</m:t>
                          </m:r>
                        </m:sub>
                      </m:sSub>
                      <m:r>
                        <a:rPr lang="en-US" altLang="zh-CN" sz="2400" b="0" i="1" smtClean="0">
                          <a:solidFill>
                            <a:srgbClr val="060607"/>
                          </a:solidFill>
                          <a:effectLst/>
                          <a:latin typeface="Cambria Math" panose="02040503050406030204" pitchFamily="18" charset="0"/>
                          <a:ea typeface="+mn-ea"/>
                        </a:rPr>
                        <m:t>=</m:t>
                      </m:r>
                      <m:sSup>
                        <m:sSupPr>
                          <m:ctrlPr>
                            <a:rPr lang="en-US" altLang="zh-CN" sz="2400" b="0" i="1" smtClean="0">
                              <a:solidFill>
                                <a:srgbClr val="060607"/>
                              </a:solidFill>
                              <a:effectLst/>
                              <a:latin typeface="Cambria Math" panose="02040503050406030204" pitchFamily="18" charset="0"/>
                              <a:ea typeface="+mn-ea"/>
                            </a:rPr>
                          </m:ctrlPr>
                        </m:sSupPr>
                        <m:e>
                          <m:d>
                            <m:dPr>
                              <m:ctrlPr>
                                <a:rPr lang="en-US" altLang="zh-CN" sz="2400" b="0" i="1" smtClean="0">
                                  <a:solidFill>
                                    <a:srgbClr val="060607"/>
                                  </a:solidFill>
                                  <a:effectLst/>
                                  <a:latin typeface="Cambria Math" panose="02040503050406030204" pitchFamily="18" charset="0"/>
                                  <a:ea typeface="+mn-ea"/>
                                </a:rPr>
                              </m:ctrlPr>
                            </m:dPr>
                            <m:e>
                              <m:r>
                                <a:rPr lang="en-US" altLang="zh-CN" sz="2400" b="0" i="1" smtClean="0">
                                  <a:solidFill>
                                    <a:srgbClr val="060607"/>
                                  </a:solidFill>
                                  <a:effectLst/>
                                  <a:latin typeface="Cambria Math" panose="02040503050406030204" pitchFamily="18" charset="0"/>
                                  <a:ea typeface="+mn-ea"/>
                                </a:rPr>
                                <m:t>−1</m:t>
                              </m:r>
                            </m:e>
                          </m:d>
                        </m:e>
                        <m:sup>
                          <m:r>
                            <a:rPr lang="en-US" altLang="zh-CN" sz="2400" b="0" i="1" smtClean="0">
                              <a:solidFill>
                                <a:srgbClr val="060607"/>
                              </a:solidFill>
                              <a:effectLst/>
                              <a:latin typeface="Cambria Math" panose="02040503050406030204" pitchFamily="18" charset="0"/>
                              <a:ea typeface="+mn-ea"/>
                            </a:rPr>
                            <m:t>𝑖</m:t>
                          </m:r>
                          <m:r>
                            <a:rPr lang="en-US" altLang="zh-CN" sz="2400" b="0" i="1" smtClean="0">
                              <a:solidFill>
                                <a:srgbClr val="060607"/>
                              </a:solidFill>
                              <a:effectLst/>
                              <a:latin typeface="Cambria Math" panose="02040503050406030204" pitchFamily="18" charset="0"/>
                              <a:ea typeface="+mn-ea"/>
                            </a:rPr>
                            <m:t>+</m:t>
                          </m:r>
                          <m:r>
                            <a:rPr lang="en-US" altLang="zh-CN" sz="2400" b="0" i="1" smtClean="0">
                              <a:solidFill>
                                <a:srgbClr val="060607"/>
                              </a:solidFill>
                              <a:effectLst/>
                              <a:latin typeface="Cambria Math" panose="02040503050406030204" pitchFamily="18" charset="0"/>
                              <a:ea typeface="+mn-ea"/>
                            </a:rPr>
                            <m:t>𝑗</m:t>
                          </m:r>
                        </m:sup>
                      </m:sSup>
                      <m:func>
                        <m:funcPr>
                          <m:ctrlPr>
                            <a:rPr lang="en-US" altLang="zh-CN" sz="2400" b="0" i="1" smtClean="0">
                              <a:solidFill>
                                <a:srgbClr val="060607"/>
                              </a:solidFill>
                              <a:effectLst/>
                              <a:latin typeface="Cambria Math" panose="02040503050406030204" pitchFamily="18" charset="0"/>
                              <a:ea typeface="+mn-ea"/>
                            </a:rPr>
                          </m:ctrlPr>
                        </m:funcPr>
                        <m:fName>
                          <m:r>
                            <m:rPr>
                              <m:sty m:val="p"/>
                            </m:rPr>
                            <a:rPr lang="en-US" altLang="zh-CN" sz="2400" b="0" i="0" smtClean="0">
                              <a:solidFill>
                                <a:srgbClr val="060607"/>
                              </a:solidFill>
                              <a:effectLst/>
                              <a:latin typeface="Cambria Math" panose="02040503050406030204" pitchFamily="18" charset="0"/>
                              <a:ea typeface="+mn-ea"/>
                            </a:rPr>
                            <m:t>det</m:t>
                          </m:r>
                        </m:fName>
                        <m:e>
                          <m:d>
                            <m:dPr>
                              <m:ctrlPr>
                                <a:rPr lang="en-US" altLang="zh-CN" sz="2400" b="0" i="1" smtClean="0">
                                  <a:solidFill>
                                    <a:srgbClr val="060607"/>
                                  </a:solidFill>
                                  <a:effectLst/>
                                  <a:latin typeface="Cambria Math" panose="02040503050406030204" pitchFamily="18" charset="0"/>
                                  <a:ea typeface="+mn-ea"/>
                                </a:rPr>
                              </m:ctrlPr>
                            </m:dPr>
                            <m:e>
                              <m:sSub>
                                <m:sSubPr>
                                  <m:ctrlPr>
                                    <a:rPr lang="en-US" altLang="zh-CN" sz="2400" b="0" i="1" smtClean="0">
                                      <a:solidFill>
                                        <a:srgbClr val="060607"/>
                                      </a:solidFill>
                                      <a:effectLst/>
                                      <a:latin typeface="Cambria Math" panose="02040503050406030204" pitchFamily="18" charset="0"/>
                                      <a:ea typeface="+mn-ea"/>
                                    </a:rPr>
                                  </m:ctrlPr>
                                </m:sSubPr>
                                <m:e>
                                  <m:r>
                                    <a:rPr lang="en-US" altLang="zh-CN" sz="2400" b="0" i="1" smtClean="0">
                                      <a:solidFill>
                                        <a:srgbClr val="060607"/>
                                      </a:solidFill>
                                      <a:effectLst/>
                                      <a:latin typeface="Cambria Math" panose="02040503050406030204" pitchFamily="18" charset="0"/>
                                      <a:ea typeface="+mn-ea"/>
                                    </a:rPr>
                                    <m:t>𝐴</m:t>
                                  </m:r>
                                </m:e>
                                <m:sub>
                                  <m:r>
                                    <a:rPr lang="en-US" altLang="zh-CN" sz="2400" b="0" i="1" smtClean="0">
                                      <a:solidFill>
                                        <a:srgbClr val="060607"/>
                                      </a:solidFill>
                                      <a:effectLst/>
                                      <a:latin typeface="Cambria Math" panose="02040503050406030204" pitchFamily="18" charset="0"/>
                                      <a:ea typeface="+mn-ea"/>
                                    </a:rPr>
                                    <m:t>𝑖𝑗</m:t>
                                  </m:r>
                                </m:sub>
                              </m:sSub>
                            </m:e>
                          </m:d>
                        </m:e>
                      </m:func>
                      <m:r>
                        <a:rPr lang="en-US" altLang="zh-CN" sz="2400" b="0" i="1" smtClean="0">
                          <a:solidFill>
                            <a:srgbClr val="060607"/>
                          </a:solidFill>
                          <a:effectLst/>
                          <a:latin typeface="Cambria Math" panose="02040503050406030204" pitchFamily="18" charset="0"/>
                          <a:ea typeface="+mn-ea"/>
                        </a:rPr>
                        <m:t>.</m:t>
                      </m:r>
                    </m:oMath>
                  </m:oMathPara>
                </a14:m>
                <a:endParaRPr lang="en-US" altLang="zh-CN" sz="2400" b="0" i="0" dirty="0">
                  <a:solidFill>
                    <a:srgbClr val="060607"/>
                  </a:solidFill>
                  <a:effectLst/>
                  <a:latin typeface="+mn-ea"/>
                  <a:ea typeface="+mn-ea"/>
                </a:endParaRPr>
              </a:p>
              <a:p>
                <a:pPr algn="l"/>
                <a:endParaRPr lang="zh-CN" altLang="en-US" sz="2400" b="0" i="0" dirty="0">
                  <a:solidFill>
                    <a:srgbClr val="060607"/>
                  </a:solidFill>
                  <a:effectLst/>
                  <a:latin typeface="+mn-ea"/>
                  <a:ea typeface="+mn-ea"/>
                </a:endParaRPr>
              </a:p>
              <a:p>
                <a:pPr algn="l"/>
                <a:r>
                  <a:rPr lang="zh-CN" altLang="en-US" sz="2400" b="0" i="0" dirty="0">
                    <a:solidFill>
                      <a:srgbClr val="060607"/>
                    </a:solidFill>
                    <a:effectLst/>
                    <a:latin typeface="+mn-ea"/>
                    <a:ea typeface="+mn-ea"/>
                  </a:rPr>
                  <a:t>注意，代数余子式的符号遵循“棋盘格模式”</a:t>
                </a:r>
                <a:r>
                  <a:rPr lang="en-US" altLang="zh-CN" sz="2400" b="0" i="0" dirty="0">
                    <a:solidFill>
                      <a:srgbClr val="060607"/>
                    </a:solidFill>
                    <a:effectLst/>
                    <a:latin typeface="+mn-ea"/>
                    <a:ea typeface="+mn-ea"/>
                  </a:rPr>
                  <a:t>.</a:t>
                </a:r>
                <a14:m>
                  <m:oMath xmlns:m="http://schemas.openxmlformats.org/officeDocument/2006/math">
                    <m:sSup>
                      <m:sSupPr>
                        <m:ctrlPr>
                          <a:rPr lang="en-US" altLang="zh-CN" sz="2400" b="0" i="1" smtClean="0">
                            <a:solidFill>
                              <a:srgbClr val="060607"/>
                            </a:solidFill>
                            <a:effectLst/>
                            <a:latin typeface="Cambria Math" panose="02040503050406030204" pitchFamily="18" charset="0"/>
                            <a:ea typeface="+mn-ea"/>
                          </a:rPr>
                        </m:ctrlPr>
                      </m:sSupPr>
                      <m:e>
                        <m:d>
                          <m:dPr>
                            <m:ctrlPr>
                              <a:rPr lang="en-US" altLang="zh-CN" sz="2400" b="0" i="1" smtClean="0">
                                <a:solidFill>
                                  <a:srgbClr val="060607"/>
                                </a:solidFill>
                                <a:effectLst/>
                                <a:latin typeface="Cambria Math" panose="02040503050406030204" pitchFamily="18" charset="0"/>
                                <a:ea typeface="+mn-ea"/>
                              </a:rPr>
                            </m:ctrlPr>
                          </m:dPr>
                          <m:e>
                            <m:r>
                              <a:rPr lang="en-US" altLang="zh-CN" sz="2400" b="0" i="1" smtClean="0">
                                <a:solidFill>
                                  <a:srgbClr val="060607"/>
                                </a:solidFill>
                                <a:effectLst/>
                                <a:latin typeface="Cambria Math" panose="02040503050406030204" pitchFamily="18" charset="0"/>
                                <a:ea typeface="+mn-ea"/>
                              </a:rPr>
                              <m:t>−1</m:t>
                            </m:r>
                          </m:e>
                        </m:d>
                      </m:e>
                      <m:sup>
                        <m:r>
                          <a:rPr lang="en-US" altLang="zh-CN" sz="2400" b="0" i="1" smtClean="0">
                            <a:solidFill>
                              <a:srgbClr val="060607"/>
                            </a:solidFill>
                            <a:effectLst/>
                            <a:latin typeface="Cambria Math" panose="02040503050406030204" pitchFamily="18" charset="0"/>
                            <a:ea typeface="+mn-ea"/>
                          </a:rPr>
                          <m:t>𝑖</m:t>
                        </m:r>
                        <m:r>
                          <a:rPr lang="en-US" altLang="zh-CN" sz="2400" b="0" i="1" smtClean="0">
                            <a:solidFill>
                              <a:srgbClr val="060607"/>
                            </a:solidFill>
                            <a:effectLst/>
                            <a:latin typeface="Cambria Math" panose="02040503050406030204" pitchFamily="18" charset="0"/>
                            <a:ea typeface="+mn-ea"/>
                          </a:rPr>
                          <m:t>+</m:t>
                        </m:r>
                        <m:r>
                          <a:rPr lang="en-US" altLang="zh-CN" sz="2400" b="0" i="1" smtClean="0">
                            <a:solidFill>
                              <a:srgbClr val="060607"/>
                            </a:solidFill>
                            <a:effectLst/>
                            <a:latin typeface="Cambria Math" panose="02040503050406030204" pitchFamily="18" charset="0"/>
                            <a:ea typeface="+mn-ea"/>
                          </a:rPr>
                          <m:t>𝑗</m:t>
                        </m:r>
                      </m:sup>
                    </m:sSup>
                  </m:oMath>
                </a14:m>
                <a:r>
                  <a:rPr lang="zh-CN" altLang="en-US" sz="2400" b="0" i="0" dirty="0">
                    <a:solidFill>
                      <a:srgbClr val="060607"/>
                    </a:solidFill>
                    <a:effectLst/>
                    <a:latin typeface="+mn-ea"/>
                    <a:ea typeface="+mn-ea"/>
                  </a:rPr>
                  <a:t>的符号在矩阵中表示为：</a:t>
                </a:r>
              </a:p>
              <a:p>
                <a:endParaRPr lang="en-US" altLang="zh-CN" sz="2400" b="0" i="1" dirty="0">
                  <a:latin typeface="Cambria Math" panose="02040503050406030204" pitchFamily="18" charset="0"/>
                  <a:cs typeface="Cambria Math" panose="02040503050406030204" pitchFamily="18" charset="0"/>
                  <a:sym typeface="+mn-ea"/>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539552" y="1244600"/>
                <a:ext cx="8136904" cy="5278755"/>
              </a:xfrm>
              <a:prstGeom prst="rect">
                <a:avLst/>
              </a:prstGeom>
              <a:blipFill>
                <a:blip r:embed="rId3"/>
                <a:stretch>
                  <a:fillRect l="-1199" t="-1270" r="-450"/>
                </a:stretch>
              </a:blipFill>
            </p:spPr>
            <p:txBody>
              <a:bodyPr/>
              <a:lstStyle/>
              <a:p>
                <a:r>
                  <a:rPr lang="zh-CN" altLang="en-US">
                    <a:noFill/>
                  </a:rPr>
                  <a:t> </a:t>
                </a:r>
              </a:p>
            </p:txBody>
          </p:sp>
        </mc:Fallback>
      </mc:AlternateContent>
      <p:pic>
        <p:nvPicPr>
          <p:cNvPr id="4" name="图片 3"/>
          <p:cNvPicPr>
            <a:picLocks noChangeAspect="1"/>
          </p:cNvPicPr>
          <p:nvPr/>
        </p:nvPicPr>
        <p:blipFill>
          <a:blip r:embed="rId4"/>
          <a:stretch>
            <a:fillRect/>
          </a:stretch>
        </p:blipFill>
        <p:spPr>
          <a:xfrm>
            <a:off x="3382454" y="4869160"/>
            <a:ext cx="2451100" cy="1587500"/>
          </a:xfrm>
          <a:prstGeom prst="rect">
            <a:avLst/>
          </a:prstGeom>
        </p:spPr>
      </p:pic>
    </p:spTree>
    <p:extLst>
      <p:ext uri="{BB962C8B-B14F-4D97-AF65-F5344CB8AC3E}">
        <p14:creationId xmlns:p14="http://schemas.microsoft.com/office/powerpoint/2010/main" val="11343019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ea typeface="+mj-ea"/>
              </a:rPr>
              <a:t>余子阵与代数余子式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b="1" dirty="0">
                    <a:latin typeface="+mn-ea"/>
                    <a:ea typeface="+mn-ea"/>
                  </a:rPr>
                  <a:t>例</a:t>
                </a:r>
                <a:r>
                  <a:rPr kumimoji="1" lang="zh-CN" altLang="en-US" sz="2400" dirty="0">
                    <a:latin typeface="+mn-ea"/>
                    <a:ea typeface="+mn-ea"/>
                  </a:rPr>
                  <a:t>：</a:t>
                </a:r>
                <a:endParaRPr kumimoji="1" lang="en-US" altLang="zh-CN" sz="2400" dirty="0">
                  <a:latin typeface="+mn-ea"/>
                  <a:ea typeface="+mn-ea"/>
                </a:endParaRPr>
              </a:p>
              <a:p>
                <a:pPr marL="0" indent="0">
                  <a:buNone/>
                </a:pPr>
                <a:endParaRPr kumimoji="1" lang="en-US" altLang="zh-CN" sz="2400" dirty="0">
                  <a:latin typeface="+mn-ea"/>
                  <a:ea typeface="+mn-ea"/>
                </a:endParaRPr>
              </a:p>
              <a:p>
                <a:pPr marL="0" indent="0">
                  <a:buNone/>
                </a:pPr>
                <a:endParaRPr kumimoji="1" lang="en-US" altLang="zh-CN" sz="2400" dirty="0">
                  <a:latin typeface="+mn-ea"/>
                  <a:ea typeface="+mn-ea"/>
                </a:endParaRPr>
              </a:p>
              <a:p>
                <a:pPr marL="0" indent="0">
                  <a:buNone/>
                </a:pPr>
                <a:endParaRPr kumimoji="1" lang="en-US" altLang="zh-CN" sz="2400" dirty="0">
                  <a:latin typeface="+mn-ea"/>
                  <a:ea typeface="+mn-ea"/>
                </a:endParaRPr>
              </a:p>
              <a:p>
                <a:pPr marL="0" indent="0">
                  <a:buNone/>
                </a:pPr>
                <a:r>
                  <a:rPr kumimoji="1" lang="zh-CN" altLang="en-US" sz="2400" dirty="0">
                    <a:latin typeface="+mn-ea"/>
                    <a:ea typeface="+mn-ea"/>
                  </a:rPr>
                  <a:t>计算</a:t>
                </a:r>
                <a14:m>
                  <m:oMath xmlns:m="http://schemas.openxmlformats.org/officeDocument/2006/math">
                    <m:sSub>
                      <m:sSubPr>
                        <m:ctrlPr>
                          <a:rPr kumimoji="1" lang="en-US" altLang="zh-CN" sz="2400" b="0" i="1" smtClean="0">
                            <a:latin typeface="Cambria Math" panose="02040503050406030204" pitchFamily="18" charset="0"/>
                            <a:ea typeface="+mn-ea"/>
                          </a:rPr>
                        </m:ctrlPr>
                      </m:sSubPr>
                      <m:e>
                        <m:r>
                          <a:rPr kumimoji="1" lang="en-US" altLang="zh-CN" sz="2400" b="0" i="1" smtClean="0">
                            <a:latin typeface="Cambria Math" panose="02040503050406030204" pitchFamily="18" charset="0"/>
                            <a:ea typeface="+mn-ea"/>
                          </a:rPr>
                          <m:t> </m:t>
                        </m:r>
                        <m:r>
                          <a:rPr kumimoji="1" lang="en-US" altLang="zh-CN" sz="2400" b="0" i="1" smtClean="0">
                            <a:latin typeface="Cambria Math" panose="02040503050406030204" pitchFamily="18" charset="0"/>
                            <a:ea typeface="+mn-ea"/>
                          </a:rPr>
                          <m:t>𝐴</m:t>
                        </m:r>
                      </m:e>
                      <m:sub>
                        <m:r>
                          <a:rPr kumimoji="1" lang="en-US" altLang="zh-CN" sz="2400" b="0" i="1" smtClean="0">
                            <a:latin typeface="Cambria Math" panose="02040503050406030204" pitchFamily="18" charset="0"/>
                            <a:ea typeface="+mn-ea"/>
                          </a:rPr>
                          <m:t>23</m:t>
                        </m:r>
                      </m:sub>
                    </m:sSub>
                    <m:r>
                      <a:rPr kumimoji="1" lang="en-US" altLang="zh-CN" sz="2400" b="0" i="1" smtClean="0">
                        <a:latin typeface="Cambria Math" panose="02040503050406030204" pitchFamily="18" charset="0"/>
                        <a:ea typeface="+mn-ea"/>
                      </a:rPr>
                      <m:t>, </m:t>
                    </m:r>
                    <m:sSub>
                      <m:sSubPr>
                        <m:ctrlPr>
                          <a:rPr kumimoji="1" lang="en-US" altLang="zh-CN" sz="2400" b="0" i="1" smtClean="0">
                            <a:latin typeface="Cambria Math" panose="02040503050406030204" pitchFamily="18" charset="0"/>
                            <a:ea typeface="+mn-ea"/>
                          </a:rPr>
                        </m:ctrlPr>
                      </m:sSubPr>
                      <m:e>
                        <m:r>
                          <a:rPr kumimoji="1" lang="en-US" altLang="zh-CN" sz="2400" b="0" i="1" smtClean="0">
                            <a:latin typeface="Cambria Math" panose="02040503050406030204" pitchFamily="18" charset="0"/>
                            <a:ea typeface="+mn-ea"/>
                          </a:rPr>
                          <m:t>𝐶</m:t>
                        </m:r>
                      </m:e>
                      <m:sub>
                        <m:r>
                          <a:rPr kumimoji="1" lang="en-US" altLang="zh-CN" sz="2400" b="0" i="1" smtClean="0">
                            <a:latin typeface="Cambria Math" panose="02040503050406030204" pitchFamily="18" charset="0"/>
                            <a:ea typeface="+mn-ea"/>
                          </a:rPr>
                          <m:t>23</m:t>
                        </m:r>
                      </m:sub>
                    </m:sSub>
                    <m:r>
                      <a:rPr kumimoji="1" lang="en-US" altLang="zh-CN" sz="2400" b="0" i="1" smtClean="0">
                        <a:latin typeface="Cambria Math" panose="02040503050406030204" pitchFamily="18" charset="0"/>
                        <a:ea typeface="+mn-ea"/>
                      </a:rPr>
                      <m:t>.</m:t>
                    </m:r>
                  </m:oMath>
                </a14:m>
                <a:endParaRPr kumimoji="1" lang="en-US" altLang="zh-CN" sz="2400" dirty="0">
                  <a:latin typeface="+mn-ea"/>
                  <a:ea typeface="+mn-ea"/>
                </a:endParaRPr>
              </a:p>
              <a:p>
                <a:pPr marL="0" indent="0">
                  <a:buNone/>
                </a:pPr>
                <a:endParaRPr kumimoji="1" lang="en-US" altLang="zh-CN" sz="2400" dirty="0">
                  <a:latin typeface="+mn-ea"/>
                  <a:ea typeface="+mn-ea"/>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2339752" y="1700808"/>
            <a:ext cx="2376264" cy="121055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ea typeface="+mj-ea"/>
              </a:rPr>
              <a:t>余子阵与代数余子式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b="1" dirty="0">
                    <a:latin typeface="+mn-ea"/>
                    <a:ea typeface="+mn-ea"/>
                  </a:rPr>
                  <a:t>例</a:t>
                </a:r>
                <a:r>
                  <a:rPr kumimoji="1" lang="zh-CN" altLang="en-US" sz="2400" dirty="0">
                    <a:latin typeface="+mn-ea"/>
                    <a:ea typeface="+mn-ea"/>
                  </a:rPr>
                  <a:t>：</a:t>
                </a:r>
                <a:endParaRPr kumimoji="1" lang="en-US" altLang="zh-CN" sz="2400" dirty="0">
                  <a:latin typeface="+mn-ea"/>
                  <a:ea typeface="+mn-ea"/>
                </a:endParaRPr>
              </a:p>
              <a:p>
                <a:pPr marL="0" indent="0">
                  <a:buNone/>
                </a:pPr>
                <a:endParaRPr kumimoji="1" lang="en-US" altLang="zh-CN" sz="2400" dirty="0">
                  <a:latin typeface="+mn-ea"/>
                  <a:ea typeface="+mn-ea"/>
                </a:endParaRPr>
              </a:p>
              <a:p>
                <a:pPr marL="0" indent="0">
                  <a:buNone/>
                </a:pPr>
                <a:endParaRPr kumimoji="1" lang="en-US" altLang="zh-CN" sz="2400" dirty="0">
                  <a:latin typeface="+mn-ea"/>
                  <a:ea typeface="+mn-ea"/>
                </a:endParaRPr>
              </a:p>
              <a:p>
                <a:pPr marL="0" indent="0">
                  <a:buNone/>
                </a:pPr>
                <a:endParaRPr kumimoji="1" lang="en-US" altLang="zh-CN" sz="2400" dirty="0">
                  <a:latin typeface="+mn-ea"/>
                  <a:ea typeface="+mn-ea"/>
                </a:endParaRPr>
              </a:p>
              <a:p>
                <a:pPr marL="0" indent="0">
                  <a:buNone/>
                </a:pPr>
                <a:r>
                  <a:rPr kumimoji="1" lang="zh-CN" altLang="en-US" sz="2400" dirty="0">
                    <a:latin typeface="+mn-ea"/>
                    <a:ea typeface="+mn-ea"/>
                  </a:rPr>
                  <a:t>计算</a:t>
                </a:r>
                <a14:m>
                  <m:oMath xmlns:m="http://schemas.openxmlformats.org/officeDocument/2006/math">
                    <m:sSub>
                      <m:sSubPr>
                        <m:ctrlPr>
                          <a:rPr kumimoji="1" lang="en-US" altLang="zh-CN" sz="2400" b="0" i="1" smtClean="0">
                            <a:latin typeface="Cambria Math" panose="02040503050406030204" pitchFamily="18" charset="0"/>
                            <a:ea typeface="+mn-ea"/>
                          </a:rPr>
                        </m:ctrlPr>
                      </m:sSubPr>
                      <m:e>
                        <m:r>
                          <a:rPr kumimoji="1" lang="en-US" altLang="zh-CN" sz="2400" b="0" i="1" smtClean="0">
                            <a:latin typeface="Cambria Math" panose="02040503050406030204" pitchFamily="18" charset="0"/>
                            <a:ea typeface="+mn-ea"/>
                          </a:rPr>
                          <m:t> </m:t>
                        </m:r>
                        <m:r>
                          <a:rPr kumimoji="1" lang="en-US" altLang="zh-CN" sz="2400" b="0" i="1" smtClean="0">
                            <a:latin typeface="Cambria Math" panose="02040503050406030204" pitchFamily="18" charset="0"/>
                            <a:ea typeface="+mn-ea"/>
                          </a:rPr>
                          <m:t>𝐴</m:t>
                        </m:r>
                      </m:e>
                      <m:sub>
                        <m:r>
                          <a:rPr kumimoji="1" lang="en-US" altLang="zh-CN" sz="2400" b="0" i="1" smtClean="0">
                            <a:latin typeface="Cambria Math" panose="02040503050406030204" pitchFamily="18" charset="0"/>
                            <a:ea typeface="+mn-ea"/>
                          </a:rPr>
                          <m:t>23</m:t>
                        </m:r>
                      </m:sub>
                    </m:sSub>
                    <m:r>
                      <a:rPr kumimoji="1" lang="en-US" altLang="zh-CN" sz="2400" b="0" i="1" smtClean="0">
                        <a:latin typeface="Cambria Math" panose="02040503050406030204" pitchFamily="18" charset="0"/>
                        <a:ea typeface="+mn-ea"/>
                      </a:rPr>
                      <m:t>, </m:t>
                    </m:r>
                    <m:sSub>
                      <m:sSubPr>
                        <m:ctrlPr>
                          <a:rPr kumimoji="1" lang="en-US" altLang="zh-CN" sz="2400" b="0" i="1" smtClean="0">
                            <a:latin typeface="Cambria Math" panose="02040503050406030204" pitchFamily="18" charset="0"/>
                            <a:ea typeface="+mn-ea"/>
                          </a:rPr>
                        </m:ctrlPr>
                      </m:sSubPr>
                      <m:e>
                        <m:r>
                          <a:rPr kumimoji="1" lang="en-US" altLang="zh-CN" sz="2400" b="0" i="1" smtClean="0">
                            <a:latin typeface="Cambria Math" panose="02040503050406030204" pitchFamily="18" charset="0"/>
                            <a:ea typeface="+mn-ea"/>
                          </a:rPr>
                          <m:t>𝐶</m:t>
                        </m:r>
                      </m:e>
                      <m:sub>
                        <m:r>
                          <a:rPr kumimoji="1" lang="en-US" altLang="zh-CN" sz="2400" b="0" i="1" smtClean="0">
                            <a:latin typeface="Cambria Math" panose="02040503050406030204" pitchFamily="18" charset="0"/>
                            <a:ea typeface="+mn-ea"/>
                          </a:rPr>
                          <m:t>23</m:t>
                        </m:r>
                      </m:sub>
                    </m:sSub>
                    <m:r>
                      <a:rPr kumimoji="1" lang="en-US" altLang="zh-CN" sz="2400" b="0" i="1" smtClean="0">
                        <a:latin typeface="Cambria Math" panose="02040503050406030204" pitchFamily="18" charset="0"/>
                        <a:ea typeface="+mn-ea"/>
                      </a:rPr>
                      <m:t>.</m:t>
                    </m:r>
                  </m:oMath>
                </a14:m>
                <a:endParaRPr kumimoji="1" lang="en-US" altLang="zh-CN" sz="2400" dirty="0">
                  <a:latin typeface="+mn-ea"/>
                  <a:ea typeface="+mn-ea"/>
                </a:endParaRPr>
              </a:p>
              <a:p>
                <a:pPr marL="0" indent="0">
                  <a:buNone/>
                </a:pPr>
                <a:endParaRPr kumimoji="1" lang="en-US" altLang="zh-CN" sz="2400" dirty="0">
                  <a:latin typeface="+mn-ea"/>
                  <a:ea typeface="+mn-ea"/>
                </a:endParaRPr>
              </a:p>
              <a:p>
                <a:pPr marL="0" indent="0">
                  <a:buNone/>
                </a:pPr>
                <a:r>
                  <a:rPr kumimoji="1" lang="zh-CN" altLang="en-US" sz="2400" b="1" dirty="0">
                    <a:latin typeface="+mn-ea"/>
                    <a:ea typeface="+mn-ea"/>
                  </a:rPr>
                  <a:t>解：</a:t>
                </a: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2339752" y="1700808"/>
            <a:ext cx="2376264" cy="1210550"/>
          </a:xfrm>
          <a:prstGeom prst="rect">
            <a:avLst/>
          </a:prstGeom>
        </p:spPr>
      </p:pic>
      <p:pic>
        <p:nvPicPr>
          <p:cNvPr id="6" name="图片 5"/>
          <p:cNvPicPr>
            <a:picLocks noChangeAspect="1"/>
          </p:cNvPicPr>
          <p:nvPr/>
        </p:nvPicPr>
        <p:blipFill>
          <a:blip r:embed="rId4"/>
          <a:stretch>
            <a:fillRect/>
          </a:stretch>
        </p:blipFill>
        <p:spPr>
          <a:xfrm>
            <a:off x="35560" y="4521835"/>
            <a:ext cx="9075420" cy="142176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ea typeface="+mj-ea"/>
              </a:rPr>
              <a:t>代数余子式展开</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71472" y="1226411"/>
                <a:ext cx="8229600" cy="5328592"/>
              </a:xfrm>
            </p:spPr>
            <p:txBody>
              <a:bodyPr/>
              <a:lstStyle/>
              <a:p>
                <a:pPr marL="0" indent="0" algn="l">
                  <a:buNone/>
                </a:pPr>
                <a:r>
                  <a:rPr lang="zh-CN" altLang="en-US" sz="2400" b="1" i="0" dirty="0">
                    <a:solidFill>
                      <a:srgbClr val="060607"/>
                    </a:solidFill>
                    <a:effectLst/>
                    <a:latin typeface="+mn-ea"/>
                    <a:ea typeface="+mn-ea"/>
                  </a:rPr>
                  <a:t>定理（代数余子式展开）</a:t>
                </a:r>
                <a:r>
                  <a:rPr lang="zh-CN" altLang="en-US" sz="2400" b="0" i="0" dirty="0">
                    <a:solidFill>
                      <a:srgbClr val="060607"/>
                    </a:solidFill>
                    <a:effectLst/>
                    <a:latin typeface="+mn-ea"/>
                    <a:ea typeface="+mn-ea"/>
                  </a:rPr>
                  <a:t>设</a:t>
                </a:r>
                <a14:m>
                  <m:oMath xmlns:m="http://schemas.openxmlformats.org/officeDocument/2006/math">
                    <m:r>
                      <a:rPr lang="en-US" altLang="zh-CN" sz="2400" b="0" i="0" smtClean="0">
                        <a:solidFill>
                          <a:srgbClr val="060607"/>
                        </a:solidFill>
                        <a:effectLst/>
                        <a:latin typeface="Cambria Math" panose="02040503050406030204" pitchFamily="18" charset="0"/>
                        <a:ea typeface="+mn-ea"/>
                      </a:rPr>
                      <m:t> </m:t>
                    </m:r>
                    <m:r>
                      <a:rPr lang="en-US" altLang="zh-CN" sz="2400" b="0" i="1" smtClean="0">
                        <a:solidFill>
                          <a:srgbClr val="060607"/>
                        </a:solidFill>
                        <a:effectLst/>
                        <a:latin typeface="Cambria Math" panose="02040503050406030204" pitchFamily="18" charset="0"/>
                        <a:ea typeface="+mn-ea"/>
                      </a:rPr>
                      <m:t>𝐴</m:t>
                    </m:r>
                    <m:r>
                      <a:rPr lang="en-US" altLang="zh-CN" sz="2400" b="0" i="1" smtClean="0">
                        <a:solidFill>
                          <a:srgbClr val="060607"/>
                        </a:solidFill>
                        <a:effectLst/>
                        <a:latin typeface="Cambria Math" panose="02040503050406030204" pitchFamily="18" charset="0"/>
                        <a:ea typeface="+mn-ea"/>
                      </a:rPr>
                      <m:t> </m:t>
                    </m:r>
                  </m:oMath>
                </a14:m>
                <a:r>
                  <a:rPr lang="zh-CN" altLang="en-US" sz="2400" b="0" i="0" dirty="0">
                    <a:solidFill>
                      <a:srgbClr val="060607"/>
                    </a:solidFill>
                    <a:effectLst/>
                    <a:latin typeface="+mn-ea"/>
                    <a:ea typeface="+mn-ea"/>
                  </a:rPr>
                  <a:t>为一个</a:t>
                </a:r>
                <a14:m>
                  <m:oMath xmlns:m="http://schemas.openxmlformats.org/officeDocument/2006/math">
                    <m:r>
                      <a:rPr lang="en-US" altLang="zh-CN" sz="2400" b="0" i="0" smtClean="0">
                        <a:solidFill>
                          <a:srgbClr val="060607"/>
                        </a:solidFill>
                        <a:effectLst/>
                        <a:latin typeface="Cambria Math" panose="02040503050406030204" pitchFamily="18" charset="0"/>
                        <a:ea typeface="+mn-ea"/>
                      </a:rPr>
                      <m:t> </m:t>
                    </m:r>
                    <m:r>
                      <a:rPr lang="en-US" altLang="zh-CN" sz="2400" b="0" i="1" smtClean="0">
                        <a:solidFill>
                          <a:srgbClr val="060607"/>
                        </a:solidFill>
                        <a:effectLst/>
                        <a:latin typeface="Cambria Math" panose="02040503050406030204" pitchFamily="18" charset="0"/>
                        <a:ea typeface="+mn-ea"/>
                      </a:rPr>
                      <m:t>𝑛</m:t>
                    </m:r>
                    <m:r>
                      <a:rPr lang="en-US" altLang="zh-CN" sz="2400" b="0" i="1" smtClean="0">
                        <a:solidFill>
                          <a:srgbClr val="060607"/>
                        </a:solidFill>
                        <a:effectLst/>
                        <a:latin typeface="Cambria Math" panose="02040503050406030204" pitchFamily="18" charset="0"/>
                        <a:ea typeface="+mn-ea"/>
                      </a:rPr>
                      <m:t> × </m:t>
                    </m:r>
                    <m:r>
                      <a:rPr lang="en-US" altLang="zh-CN" sz="2400" b="0" i="1" smtClean="0">
                        <a:solidFill>
                          <a:srgbClr val="060607"/>
                        </a:solidFill>
                        <a:effectLst/>
                        <a:latin typeface="Cambria Math" panose="02040503050406030204" pitchFamily="18" charset="0"/>
                        <a:ea typeface="+mn-ea"/>
                      </a:rPr>
                      <m:t>𝑛</m:t>
                    </m:r>
                    <m:r>
                      <a:rPr lang="en-US" altLang="zh-CN" sz="2400" b="0" i="1" smtClean="0">
                        <a:solidFill>
                          <a:srgbClr val="060607"/>
                        </a:solidFill>
                        <a:effectLst/>
                        <a:latin typeface="Cambria Math" panose="02040503050406030204" pitchFamily="18" charset="0"/>
                        <a:ea typeface="+mn-ea"/>
                      </a:rPr>
                      <m:t> </m:t>
                    </m:r>
                  </m:oMath>
                </a14:m>
                <a:r>
                  <a:rPr lang="zh-CN" altLang="en-US" sz="2400" b="0" i="0" dirty="0">
                    <a:solidFill>
                      <a:srgbClr val="060607"/>
                    </a:solidFill>
                    <a:effectLst/>
                    <a:latin typeface="+mn-ea"/>
                    <a:ea typeface="+mn-ea"/>
                  </a:rPr>
                  <a:t>矩阵，其元素为 </a:t>
                </a:r>
                <a14:m>
                  <m:oMath xmlns:m="http://schemas.openxmlformats.org/officeDocument/2006/math">
                    <m:sSub>
                      <m:sSubPr>
                        <m:ctrlPr>
                          <a:rPr lang="en-US" altLang="zh-CN" sz="2400" b="0" i="1" smtClean="0">
                            <a:solidFill>
                              <a:srgbClr val="060607"/>
                            </a:solidFill>
                            <a:effectLst/>
                            <a:latin typeface="Cambria Math" panose="02040503050406030204" pitchFamily="18" charset="0"/>
                            <a:ea typeface="+mn-ea"/>
                          </a:rPr>
                        </m:ctrlPr>
                      </m:sSubPr>
                      <m:e>
                        <m:r>
                          <a:rPr lang="en-US" altLang="zh-CN" sz="2400" b="0" i="1" smtClean="0">
                            <a:solidFill>
                              <a:srgbClr val="060607"/>
                            </a:solidFill>
                            <a:effectLst/>
                            <a:latin typeface="Cambria Math" panose="02040503050406030204" pitchFamily="18" charset="0"/>
                            <a:ea typeface="+mn-ea"/>
                          </a:rPr>
                          <m:t>𝑎</m:t>
                        </m:r>
                      </m:e>
                      <m:sub>
                        <m:r>
                          <a:rPr lang="en-US" altLang="zh-CN" sz="2400" b="0" i="1" smtClean="0">
                            <a:solidFill>
                              <a:srgbClr val="060607"/>
                            </a:solidFill>
                            <a:effectLst/>
                            <a:latin typeface="Cambria Math" panose="02040503050406030204" pitchFamily="18" charset="0"/>
                            <a:ea typeface="+mn-ea"/>
                          </a:rPr>
                          <m:t>𝑖𝑗</m:t>
                        </m:r>
                      </m:sub>
                    </m:sSub>
                  </m:oMath>
                </a14:m>
                <a:r>
                  <a:rPr lang="zh-CN" altLang="en-GB" sz="2400" b="0" i="0" dirty="0">
                    <a:solidFill>
                      <a:srgbClr val="060607"/>
                    </a:solidFill>
                    <a:effectLst/>
                    <a:latin typeface="+mn-ea"/>
                    <a:ea typeface="+mn-ea"/>
                  </a:rPr>
                  <a:t>。</a:t>
                </a:r>
              </a:p>
              <a:p>
                <a:pPr marL="0" indent="0" algn="l">
                  <a:buNone/>
                </a:pPr>
                <a:endParaRPr lang="en-US" altLang="zh-CN" sz="2400" b="0" i="0" dirty="0">
                  <a:solidFill>
                    <a:srgbClr val="060607"/>
                  </a:solidFill>
                  <a:effectLst/>
                  <a:latin typeface="Segoe Print" panose="02000600000000000000" charset="0"/>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571472" y="1226411"/>
                <a:ext cx="8229600" cy="5328592"/>
              </a:xfrm>
              <a:blipFill rotWithShape="1">
                <a:blip r:embed="rId2"/>
                <a:stretch>
                  <a:fillRect l="-7" t="-4" r="7" b="10"/>
                </a:stretch>
              </a:blipFill>
            </p:spPr>
            <p:txBody>
              <a:bodyPr/>
              <a:lstStyle/>
              <a:p>
                <a:r>
                  <a:rPr lang="zh-CN" altLang="en-US">
                    <a:noFill/>
                  </a:rPr>
                  <a:t> </a:t>
                </a:r>
              </a:p>
            </p:txBody>
          </p:sp>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ea typeface="+mj-ea"/>
              </a:rPr>
              <a:t>代数余子式展开</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71472" y="1226411"/>
                <a:ext cx="8229600" cy="5328592"/>
              </a:xfrm>
            </p:spPr>
            <p:txBody>
              <a:bodyPr/>
              <a:lstStyle/>
              <a:p>
                <a:pPr marL="0" indent="0" algn="l">
                  <a:buNone/>
                </a:pPr>
                <a:r>
                  <a:rPr lang="zh-CN" altLang="en-US" sz="2400" b="1" i="0" dirty="0">
                    <a:solidFill>
                      <a:srgbClr val="060607"/>
                    </a:solidFill>
                    <a:effectLst/>
                    <a:latin typeface="+mn-ea"/>
                    <a:ea typeface="+mn-ea"/>
                  </a:rPr>
                  <a:t>定理（代数余子式展开）</a:t>
                </a:r>
                <a:r>
                  <a:rPr lang="zh-CN" altLang="en-US" sz="2400" b="0" i="0" dirty="0">
                    <a:solidFill>
                      <a:srgbClr val="060607"/>
                    </a:solidFill>
                    <a:effectLst/>
                    <a:latin typeface="+mn-ea"/>
                    <a:ea typeface="+mn-ea"/>
                  </a:rPr>
                  <a:t>设</a:t>
                </a:r>
                <a14:m>
                  <m:oMath xmlns:m="http://schemas.openxmlformats.org/officeDocument/2006/math">
                    <m:r>
                      <a:rPr lang="en-US" altLang="zh-CN" sz="2400" b="0" i="0" smtClean="0">
                        <a:solidFill>
                          <a:srgbClr val="060607"/>
                        </a:solidFill>
                        <a:effectLst/>
                        <a:latin typeface="Cambria Math" panose="02040503050406030204" pitchFamily="18" charset="0"/>
                        <a:ea typeface="+mn-ea"/>
                      </a:rPr>
                      <m:t> </m:t>
                    </m:r>
                    <m:r>
                      <a:rPr lang="en-US" altLang="zh-CN" sz="2400" b="0" i="1" smtClean="0">
                        <a:solidFill>
                          <a:srgbClr val="060607"/>
                        </a:solidFill>
                        <a:effectLst/>
                        <a:latin typeface="Cambria Math" panose="02040503050406030204" pitchFamily="18" charset="0"/>
                        <a:ea typeface="+mn-ea"/>
                      </a:rPr>
                      <m:t>𝐴</m:t>
                    </m:r>
                    <m:r>
                      <a:rPr lang="en-US" altLang="zh-CN" sz="2400" b="0" i="1" smtClean="0">
                        <a:solidFill>
                          <a:srgbClr val="060607"/>
                        </a:solidFill>
                        <a:effectLst/>
                        <a:latin typeface="Cambria Math" panose="02040503050406030204" pitchFamily="18" charset="0"/>
                        <a:ea typeface="+mn-ea"/>
                      </a:rPr>
                      <m:t> </m:t>
                    </m:r>
                  </m:oMath>
                </a14:m>
                <a:r>
                  <a:rPr lang="zh-CN" altLang="en-US" sz="2400" b="0" i="0" dirty="0">
                    <a:solidFill>
                      <a:srgbClr val="060607"/>
                    </a:solidFill>
                    <a:effectLst/>
                    <a:latin typeface="+mn-ea"/>
                    <a:ea typeface="+mn-ea"/>
                  </a:rPr>
                  <a:t>为一个</a:t>
                </a:r>
                <a14:m>
                  <m:oMath xmlns:m="http://schemas.openxmlformats.org/officeDocument/2006/math">
                    <m:r>
                      <a:rPr lang="en-US" altLang="zh-CN" sz="2400" b="0" i="0" smtClean="0">
                        <a:solidFill>
                          <a:srgbClr val="060607"/>
                        </a:solidFill>
                        <a:effectLst/>
                        <a:latin typeface="Cambria Math" panose="02040503050406030204" pitchFamily="18" charset="0"/>
                        <a:ea typeface="+mn-ea"/>
                      </a:rPr>
                      <m:t> </m:t>
                    </m:r>
                    <m:r>
                      <a:rPr lang="en-US" altLang="zh-CN" sz="2400" b="0" i="1" smtClean="0">
                        <a:solidFill>
                          <a:srgbClr val="060607"/>
                        </a:solidFill>
                        <a:effectLst/>
                        <a:latin typeface="Cambria Math" panose="02040503050406030204" pitchFamily="18" charset="0"/>
                        <a:ea typeface="+mn-ea"/>
                      </a:rPr>
                      <m:t>𝑛</m:t>
                    </m:r>
                    <m:r>
                      <a:rPr lang="en-US" altLang="zh-CN" sz="2400" b="0" i="1" smtClean="0">
                        <a:solidFill>
                          <a:srgbClr val="060607"/>
                        </a:solidFill>
                        <a:effectLst/>
                        <a:latin typeface="Cambria Math" panose="02040503050406030204" pitchFamily="18" charset="0"/>
                        <a:ea typeface="+mn-ea"/>
                      </a:rPr>
                      <m:t> × </m:t>
                    </m:r>
                    <m:r>
                      <a:rPr lang="en-US" altLang="zh-CN" sz="2400" b="0" i="1" smtClean="0">
                        <a:solidFill>
                          <a:srgbClr val="060607"/>
                        </a:solidFill>
                        <a:effectLst/>
                        <a:latin typeface="Cambria Math" panose="02040503050406030204" pitchFamily="18" charset="0"/>
                        <a:ea typeface="+mn-ea"/>
                      </a:rPr>
                      <m:t>𝑛</m:t>
                    </m:r>
                    <m:r>
                      <a:rPr lang="en-US" altLang="zh-CN" sz="2400" b="0" i="1" smtClean="0">
                        <a:solidFill>
                          <a:srgbClr val="060607"/>
                        </a:solidFill>
                        <a:effectLst/>
                        <a:latin typeface="Cambria Math" panose="02040503050406030204" pitchFamily="18" charset="0"/>
                        <a:ea typeface="+mn-ea"/>
                      </a:rPr>
                      <m:t> </m:t>
                    </m:r>
                  </m:oMath>
                </a14:m>
                <a:r>
                  <a:rPr lang="zh-CN" altLang="en-US" sz="2400" b="0" i="0" dirty="0">
                    <a:solidFill>
                      <a:srgbClr val="060607"/>
                    </a:solidFill>
                    <a:effectLst/>
                    <a:latin typeface="+mn-ea"/>
                    <a:ea typeface="+mn-ea"/>
                  </a:rPr>
                  <a:t>矩阵，其元素为 </a:t>
                </a:r>
                <a14:m>
                  <m:oMath xmlns:m="http://schemas.openxmlformats.org/officeDocument/2006/math">
                    <m:sSub>
                      <m:sSubPr>
                        <m:ctrlPr>
                          <a:rPr lang="en-US" altLang="zh-CN" sz="2400" b="0" i="1" smtClean="0">
                            <a:solidFill>
                              <a:srgbClr val="060607"/>
                            </a:solidFill>
                            <a:effectLst/>
                            <a:latin typeface="Cambria Math" panose="02040503050406030204" pitchFamily="18" charset="0"/>
                            <a:ea typeface="+mn-ea"/>
                          </a:rPr>
                        </m:ctrlPr>
                      </m:sSubPr>
                      <m:e>
                        <m:r>
                          <a:rPr lang="en-US" altLang="zh-CN" sz="2400" b="0" i="1" smtClean="0">
                            <a:solidFill>
                              <a:srgbClr val="060607"/>
                            </a:solidFill>
                            <a:effectLst/>
                            <a:latin typeface="Cambria Math" panose="02040503050406030204" pitchFamily="18" charset="0"/>
                            <a:ea typeface="+mn-ea"/>
                          </a:rPr>
                          <m:t>𝑎</m:t>
                        </m:r>
                      </m:e>
                      <m:sub>
                        <m:r>
                          <a:rPr lang="en-US" altLang="zh-CN" sz="2400" b="0" i="1" smtClean="0">
                            <a:solidFill>
                              <a:srgbClr val="060607"/>
                            </a:solidFill>
                            <a:effectLst/>
                            <a:latin typeface="Cambria Math" panose="02040503050406030204" pitchFamily="18" charset="0"/>
                            <a:ea typeface="+mn-ea"/>
                          </a:rPr>
                          <m:t>𝑖𝑗</m:t>
                        </m:r>
                      </m:sub>
                    </m:sSub>
                  </m:oMath>
                </a14:m>
                <a:r>
                  <a:rPr lang="zh-CN" altLang="en-GB" sz="2400" b="0" i="0" dirty="0">
                    <a:solidFill>
                      <a:srgbClr val="060607"/>
                    </a:solidFill>
                    <a:effectLst/>
                    <a:latin typeface="+mn-ea"/>
                    <a:ea typeface="+mn-ea"/>
                  </a:rPr>
                  <a:t>。</a:t>
                </a:r>
              </a:p>
              <a:p>
                <a:pPr algn="l">
                  <a:buFont typeface="+mj-lt"/>
                  <a:buAutoNum type="arabicPeriod"/>
                </a:pPr>
                <a:r>
                  <a:rPr lang="zh-CN" altLang="en-US" sz="2400" b="0" i="0" dirty="0">
                    <a:solidFill>
                      <a:srgbClr val="060607"/>
                    </a:solidFill>
                    <a:effectLst/>
                    <a:latin typeface="+mn-ea"/>
                    <a:ea typeface="+mn-ea"/>
                  </a:rPr>
                  <a:t>对于任意</a:t>
                </a:r>
                <a14:m>
                  <m:oMath xmlns:m="http://schemas.openxmlformats.org/officeDocument/2006/math">
                    <m:r>
                      <a:rPr lang="en-US" altLang="zh-CN" sz="2400" b="0" i="1" smtClean="0">
                        <a:solidFill>
                          <a:srgbClr val="060607"/>
                        </a:solidFill>
                        <a:effectLst/>
                        <a:latin typeface="Cambria Math" panose="02040503050406030204" pitchFamily="18" charset="0"/>
                        <a:ea typeface="+mn-ea"/>
                      </a:rPr>
                      <m:t>𝑖</m:t>
                    </m:r>
                    <m:r>
                      <a:rPr lang="en-US" altLang="zh-CN" sz="2400" b="0" i="1" smtClean="0">
                        <a:solidFill>
                          <a:srgbClr val="060607"/>
                        </a:solidFill>
                        <a:effectLst/>
                        <a:latin typeface="Cambria Math" panose="02040503050406030204" pitchFamily="18" charset="0"/>
                        <a:ea typeface="+mn-ea"/>
                      </a:rPr>
                      <m:t>=1, 2, …, </m:t>
                    </m:r>
                    <m:r>
                      <a:rPr lang="en-US" altLang="zh-CN" sz="2400" b="0" i="1" smtClean="0">
                        <a:solidFill>
                          <a:srgbClr val="060607"/>
                        </a:solidFill>
                        <a:effectLst/>
                        <a:latin typeface="Cambria Math" panose="02040503050406030204" pitchFamily="18" charset="0"/>
                        <a:ea typeface="+mn-ea"/>
                      </a:rPr>
                      <m:t>𝑛</m:t>
                    </m:r>
                  </m:oMath>
                </a14:m>
                <a:r>
                  <a:rPr lang="zh-CN" altLang="en-GB" sz="2400" b="0" i="0" dirty="0">
                    <a:solidFill>
                      <a:srgbClr val="060607"/>
                    </a:solidFill>
                    <a:effectLst/>
                    <a:latin typeface="+mn-ea"/>
                    <a:ea typeface="+mn-ea"/>
                  </a:rPr>
                  <a:t>，</a:t>
                </a:r>
                <a:r>
                  <a:rPr lang="zh-CN" altLang="en-US" sz="2400" b="0" i="0" dirty="0">
                    <a:solidFill>
                      <a:srgbClr val="060607"/>
                    </a:solidFill>
                    <a:effectLst/>
                    <a:latin typeface="+mn-ea"/>
                    <a:ea typeface="+mn-ea"/>
                  </a:rPr>
                  <a:t>我们有</a:t>
                </a:r>
                <a:endParaRPr lang="en-US" altLang="zh-CN" sz="2400" b="0" i="0" dirty="0">
                  <a:solidFill>
                    <a:srgbClr val="060607"/>
                  </a:solidFill>
                  <a:effectLst/>
                  <a:latin typeface="+mn-ea"/>
                  <a:ea typeface="+mn-ea"/>
                </a:endParaRPr>
              </a:p>
              <a:p>
                <a:pPr algn="l">
                  <a:buFont typeface="+mj-lt"/>
                  <a:buAutoNum type="arabicPeriod"/>
                </a:pPr>
                <a:endParaRPr lang="en-US" altLang="zh-CN" sz="2400" dirty="0">
                  <a:solidFill>
                    <a:srgbClr val="060607"/>
                  </a:solidFill>
                  <a:latin typeface="+mn-ea"/>
                  <a:ea typeface="+mn-ea"/>
                </a:endParaRPr>
              </a:p>
              <a:p>
                <a:pPr algn="l">
                  <a:buFont typeface="+mj-lt"/>
                  <a:buAutoNum type="arabicPeriod"/>
                </a:pPr>
                <a:endParaRPr lang="en-US" altLang="zh-CN" sz="2400" b="0" i="0" dirty="0">
                  <a:solidFill>
                    <a:srgbClr val="060607"/>
                  </a:solidFill>
                  <a:effectLst/>
                  <a:latin typeface="+mn-ea"/>
                  <a:ea typeface="+mn-ea"/>
                </a:endParaRPr>
              </a:p>
              <a:p>
                <a:pPr algn="l">
                  <a:buFont typeface="+mj-lt"/>
                  <a:buAutoNum type="arabicPeriod"/>
                </a:pPr>
                <a:endParaRPr lang="en-US" altLang="zh-CN" sz="2400" b="0" i="0" dirty="0">
                  <a:solidFill>
                    <a:srgbClr val="060607"/>
                  </a:solidFill>
                  <a:effectLst/>
                  <a:latin typeface="+mn-ea"/>
                  <a:ea typeface="+mn-ea"/>
                </a:endParaRPr>
              </a:p>
              <a:p>
                <a:pPr marL="0" indent="0" algn="l">
                  <a:buNone/>
                </a:pPr>
                <a:r>
                  <a:rPr lang="zh-CN" altLang="en-US" sz="2400" b="0" i="0" dirty="0">
                    <a:solidFill>
                      <a:srgbClr val="060607"/>
                    </a:solidFill>
                    <a:effectLst/>
                    <a:latin typeface="+mn-ea"/>
                    <a:ea typeface="+mn-ea"/>
                  </a:rPr>
                  <a:t>这被称为沿第</a:t>
                </a:r>
                <a14:m>
                  <m:oMath xmlns:m="http://schemas.openxmlformats.org/officeDocument/2006/math">
                    <m:r>
                      <a:rPr lang="en-US" altLang="zh-CN" sz="2400" b="0" i="0" smtClean="0">
                        <a:solidFill>
                          <a:srgbClr val="060607"/>
                        </a:solidFill>
                        <a:effectLst/>
                        <a:latin typeface="Cambria Math" panose="02040503050406030204" pitchFamily="18" charset="0"/>
                        <a:ea typeface="+mn-ea"/>
                      </a:rPr>
                      <m:t> </m:t>
                    </m:r>
                    <m:r>
                      <a:rPr lang="en-US" altLang="zh-CN" sz="2400" b="0" i="1" smtClean="0">
                        <a:solidFill>
                          <a:srgbClr val="060607"/>
                        </a:solidFill>
                        <a:effectLst/>
                        <a:latin typeface="Cambria Math" panose="02040503050406030204" pitchFamily="18" charset="0"/>
                        <a:ea typeface="+mn-ea"/>
                      </a:rPr>
                      <m:t>𝑖</m:t>
                    </m:r>
                    <m:r>
                      <a:rPr lang="en-US" altLang="zh-CN" sz="2400" b="0" i="1" smtClean="0">
                        <a:solidFill>
                          <a:srgbClr val="060607"/>
                        </a:solidFill>
                        <a:effectLst/>
                        <a:latin typeface="Cambria Math" panose="02040503050406030204" pitchFamily="18" charset="0"/>
                        <a:ea typeface="+mn-ea"/>
                      </a:rPr>
                      <m:t> </m:t>
                    </m:r>
                  </m:oMath>
                </a14:m>
                <a:r>
                  <a:rPr lang="zh-CN" altLang="en-US" sz="2400" b="0" i="0" dirty="0">
                    <a:solidFill>
                      <a:srgbClr val="060607"/>
                    </a:solidFill>
                    <a:effectLst/>
                    <a:latin typeface="+mn-ea"/>
                    <a:ea typeface="+mn-ea"/>
                  </a:rPr>
                  <a:t>行的代数余子式展开</a:t>
                </a:r>
                <a:r>
                  <a:rPr lang="zh-CN" altLang="en-US" sz="2400" dirty="0">
                    <a:solidFill>
                      <a:srgbClr val="060607"/>
                    </a:solidFill>
                    <a:latin typeface="+mn-ea"/>
                    <a:ea typeface="+mn-ea"/>
                  </a:rPr>
                  <a:t>。</a:t>
                </a:r>
                <a:endParaRPr lang="en-US" altLang="zh-CN" sz="2400" dirty="0">
                  <a:solidFill>
                    <a:srgbClr val="060607"/>
                  </a:solidFill>
                  <a:latin typeface="+mn-ea"/>
                  <a:ea typeface="+mn-ea"/>
                </a:endParaRPr>
              </a:p>
              <a:p>
                <a:pPr marL="0" indent="0" algn="l">
                  <a:buNone/>
                </a:pPr>
                <a:endParaRPr lang="en-US" altLang="zh-CN" sz="2400" dirty="0">
                  <a:solidFill>
                    <a:srgbClr val="060607"/>
                  </a:solidFill>
                  <a:latin typeface="Segoe Print" panose="02000600000000000000" charset="0"/>
                </a:endParaRPr>
              </a:p>
              <a:p>
                <a:pPr marL="457200" indent="-457200" algn="l">
                  <a:buFont typeface="+mj-lt"/>
                  <a:buAutoNum type="arabicPeriod" startAt="2"/>
                </a:pPr>
                <a:endParaRPr lang="en-US" altLang="zh-CN" sz="2400" dirty="0">
                  <a:solidFill>
                    <a:srgbClr val="060607"/>
                  </a:solidFill>
                  <a:latin typeface="Segoe Print" panose="02000600000000000000" charset="0"/>
                </a:endParaRPr>
              </a:p>
              <a:p>
                <a:pPr marL="0" indent="0" algn="l">
                  <a:buNone/>
                </a:pPr>
                <a:endParaRPr lang="en-US" altLang="zh-CN" sz="2400" dirty="0">
                  <a:solidFill>
                    <a:srgbClr val="060607"/>
                  </a:solidFill>
                  <a:latin typeface="Segoe Print" panose="02000600000000000000" charset="0"/>
                </a:endParaRPr>
              </a:p>
              <a:p>
                <a:pPr marL="457200" indent="-457200" algn="l">
                  <a:buFont typeface="+mj-lt"/>
                  <a:buAutoNum type="arabicPeriod" startAt="2"/>
                </a:pPr>
                <a:endParaRPr lang="en-US" altLang="zh-CN" sz="2400" b="0" i="0" dirty="0">
                  <a:solidFill>
                    <a:srgbClr val="060607"/>
                  </a:solidFill>
                  <a:effectLst/>
                  <a:latin typeface="Segoe Print" panose="02000600000000000000" charset="0"/>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571472" y="1226411"/>
                <a:ext cx="8229600" cy="5328592"/>
              </a:xfrm>
              <a:blipFill rotWithShape="1">
                <a:blip r:embed="rId2"/>
                <a:stretch>
                  <a:fillRect l="-7" t="-4" r="7" b="10"/>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1475656" y="2708920"/>
            <a:ext cx="5966147" cy="871212"/>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ea typeface="+mj-ea"/>
              </a:rPr>
              <a:t>代数余子式展开</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71472" y="1226411"/>
                <a:ext cx="8229600" cy="5328592"/>
              </a:xfrm>
            </p:spPr>
            <p:txBody>
              <a:bodyPr/>
              <a:lstStyle/>
              <a:p>
                <a:pPr marL="0" indent="0" algn="l">
                  <a:buNone/>
                </a:pPr>
                <a:r>
                  <a:rPr lang="zh-CN" altLang="en-US" sz="2400" b="1" i="0" dirty="0">
                    <a:solidFill>
                      <a:srgbClr val="060607"/>
                    </a:solidFill>
                    <a:effectLst/>
                    <a:latin typeface="+mn-ea"/>
                    <a:ea typeface="+mn-ea"/>
                  </a:rPr>
                  <a:t>定理（代数余子式展开）</a:t>
                </a:r>
                <a:r>
                  <a:rPr lang="zh-CN" altLang="en-US" sz="2400" b="0" i="0" dirty="0">
                    <a:solidFill>
                      <a:srgbClr val="060607"/>
                    </a:solidFill>
                    <a:effectLst/>
                    <a:latin typeface="+mn-ea"/>
                    <a:ea typeface="+mn-ea"/>
                  </a:rPr>
                  <a:t>设</a:t>
                </a:r>
                <a14:m>
                  <m:oMath xmlns:m="http://schemas.openxmlformats.org/officeDocument/2006/math">
                    <m:r>
                      <a:rPr lang="en-US" altLang="zh-CN" sz="2400" b="0" i="0" smtClean="0">
                        <a:solidFill>
                          <a:srgbClr val="060607"/>
                        </a:solidFill>
                        <a:effectLst/>
                        <a:latin typeface="Cambria Math" panose="02040503050406030204" pitchFamily="18" charset="0"/>
                        <a:ea typeface="+mn-ea"/>
                      </a:rPr>
                      <m:t> </m:t>
                    </m:r>
                    <m:r>
                      <a:rPr lang="en-US" altLang="zh-CN" sz="2400" b="0" i="1" smtClean="0">
                        <a:solidFill>
                          <a:srgbClr val="060607"/>
                        </a:solidFill>
                        <a:effectLst/>
                        <a:latin typeface="Cambria Math" panose="02040503050406030204" pitchFamily="18" charset="0"/>
                        <a:ea typeface="+mn-ea"/>
                      </a:rPr>
                      <m:t>𝐴</m:t>
                    </m:r>
                    <m:r>
                      <a:rPr lang="en-US" altLang="zh-CN" sz="2400" b="0" i="1" smtClean="0">
                        <a:solidFill>
                          <a:srgbClr val="060607"/>
                        </a:solidFill>
                        <a:effectLst/>
                        <a:latin typeface="Cambria Math" panose="02040503050406030204" pitchFamily="18" charset="0"/>
                        <a:ea typeface="+mn-ea"/>
                      </a:rPr>
                      <m:t> </m:t>
                    </m:r>
                  </m:oMath>
                </a14:m>
                <a:r>
                  <a:rPr lang="zh-CN" altLang="en-US" sz="2400" b="0" i="0" dirty="0">
                    <a:solidFill>
                      <a:srgbClr val="060607"/>
                    </a:solidFill>
                    <a:effectLst/>
                    <a:latin typeface="+mn-ea"/>
                    <a:ea typeface="+mn-ea"/>
                  </a:rPr>
                  <a:t>为一个</a:t>
                </a:r>
                <a14:m>
                  <m:oMath xmlns:m="http://schemas.openxmlformats.org/officeDocument/2006/math">
                    <m:r>
                      <a:rPr lang="en-US" altLang="zh-CN" sz="2400" b="0" i="0" smtClean="0">
                        <a:solidFill>
                          <a:srgbClr val="060607"/>
                        </a:solidFill>
                        <a:effectLst/>
                        <a:latin typeface="Cambria Math" panose="02040503050406030204" pitchFamily="18" charset="0"/>
                        <a:ea typeface="+mn-ea"/>
                      </a:rPr>
                      <m:t> </m:t>
                    </m:r>
                    <m:r>
                      <a:rPr lang="en-US" altLang="zh-CN" sz="2400" b="0" i="1" smtClean="0">
                        <a:solidFill>
                          <a:srgbClr val="060607"/>
                        </a:solidFill>
                        <a:effectLst/>
                        <a:latin typeface="Cambria Math" panose="02040503050406030204" pitchFamily="18" charset="0"/>
                        <a:ea typeface="+mn-ea"/>
                      </a:rPr>
                      <m:t>𝑛</m:t>
                    </m:r>
                    <m:r>
                      <a:rPr lang="en-US" altLang="zh-CN" sz="2400" b="0" i="1" smtClean="0">
                        <a:solidFill>
                          <a:srgbClr val="060607"/>
                        </a:solidFill>
                        <a:effectLst/>
                        <a:latin typeface="Cambria Math" panose="02040503050406030204" pitchFamily="18" charset="0"/>
                        <a:ea typeface="+mn-ea"/>
                      </a:rPr>
                      <m:t> × </m:t>
                    </m:r>
                    <m:r>
                      <a:rPr lang="en-US" altLang="zh-CN" sz="2400" b="0" i="1" smtClean="0">
                        <a:solidFill>
                          <a:srgbClr val="060607"/>
                        </a:solidFill>
                        <a:effectLst/>
                        <a:latin typeface="Cambria Math" panose="02040503050406030204" pitchFamily="18" charset="0"/>
                        <a:ea typeface="+mn-ea"/>
                      </a:rPr>
                      <m:t>𝑛</m:t>
                    </m:r>
                    <m:r>
                      <a:rPr lang="en-US" altLang="zh-CN" sz="2400" b="0" i="1" smtClean="0">
                        <a:solidFill>
                          <a:srgbClr val="060607"/>
                        </a:solidFill>
                        <a:effectLst/>
                        <a:latin typeface="Cambria Math" panose="02040503050406030204" pitchFamily="18" charset="0"/>
                        <a:ea typeface="+mn-ea"/>
                      </a:rPr>
                      <m:t> </m:t>
                    </m:r>
                  </m:oMath>
                </a14:m>
                <a:r>
                  <a:rPr lang="zh-CN" altLang="en-US" sz="2400" b="0" i="0" dirty="0">
                    <a:solidFill>
                      <a:srgbClr val="060607"/>
                    </a:solidFill>
                    <a:effectLst/>
                    <a:latin typeface="+mn-ea"/>
                    <a:ea typeface="+mn-ea"/>
                  </a:rPr>
                  <a:t>矩阵，其元素为 </a:t>
                </a:r>
                <a14:m>
                  <m:oMath xmlns:m="http://schemas.openxmlformats.org/officeDocument/2006/math">
                    <m:sSub>
                      <m:sSubPr>
                        <m:ctrlPr>
                          <a:rPr lang="en-US" altLang="zh-CN" sz="2400" b="0" i="1" smtClean="0">
                            <a:solidFill>
                              <a:srgbClr val="060607"/>
                            </a:solidFill>
                            <a:effectLst/>
                            <a:latin typeface="Cambria Math" panose="02040503050406030204" pitchFamily="18" charset="0"/>
                            <a:ea typeface="+mn-ea"/>
                          </a:rPr>
                        </m:ctrlPr>
                      </m:sSubPr>
                      <m:e>
                        <m:r>
                          <a:rPr lang="en-US" altLang="zh-CN" sz="2400" b="0" i="1" smtClean="0">
                            <a:solidFill>
                              <a:srgbClr val="060607"/>
                            </a:solidFill>
                            <a:effectLst/>
                            <a:latin typeface="Cambria Math" panose="02040503050406030204" pitchFamily="18" charset="0"/>
                            <a:ea typeface="+mn-ea"/>
                          </a:rPr>
                          <m:t>𝑎</m:t>
                        </m:r>
                      </m:e>
                      <m:sub>
                        <m:r>
                          <a:rPr lang="en-US" altLang="zh-CN" sz="2400" b="0" i="1" smtClean="0">
                            <a:solidFill>
                              <a:srgbClr val="060607"/>
                            </a:solidFill>
                            <a:effectLst/>
                            <a:latin typeface="Cambria Math" panose="02040503050406030204" pitchFamily="18" charset="0"/>
                            <a:ea typeface="+mn-ea"/>
                          </a:rPr>
                          <m:t>𝑖𝑗</m:t>
                        </m:r>
                      </m:sub>
                    </m:sSub>
                  </m:oMath>
                </a14:m>
                <a:r>
                  <a:rPr lang="zh-CN" altLang="en-GB" sz="2400" b="0" i="0" dirty="0">
                    <a:solidFill>
                      <a:srgbClr val="060607"/>
                    </a:solidFill>
                    <a:effectLst/>
                    <a:latin typeface="+mn-ea"/>
                    <a:ea typeface="+mn-ea"/>
                  </a:rPr>
                  <a:t>。</a:t>
                </a:r>
              </a:p>
              <a:p>
                <a:pPr algn="l">
                  <a:buFont typeface="+mj-lt"/>
                  <a:buAutoNum type="arabicPeriod"/>
                </a:pPr>
                <a:r>
                  <a:rPr lang="zh-CN" altLang="en-US" sz="2400" b="0" i="0" dirty="0">
                    <a:solidFill>
                      <a:srgbClr val="060607"/>
                    </a:solidFill>
                    <a:effectLst/>
                    <a:latin typeface="+mn-ea"/>
                    <a:ea typeface="+mn-ea"/>
                  </a:rPr>
                  <a:t>对于任意</a:t>
                </a:r>
                <a14:m>
                  <m:oMath xmlns:m="http://schemas.openxmlformats.org/officeDocument/2006/math">
                    <m:r>
                      <a:rPr lang="en-US" altLang="zh-CN" sz="2400" b="0" i="1" smtClean="0">
                        <a:solidFill>
                          <a:srgbClr val="060607"/>
                        </a:solidFill>
                        <a:effectLst/>
                        <a:latin typeface="Cambria Math" panose="02040503050406030204" pitchFamily="18" charset="0"/>
                        <a:ea typeface="+mn-ea"/>
                      </a:rPr>
                      <m:t>𝑖</m:t>
                    </m:r>
                    <m:r>
                      <a:rPr lang="en-US" altLang="zh-CN" sz="2400" b="0" i="1" smtClean="0">
                        <a:solidFill>
                          <a:srgbClr val="060607"/>
                        </a:solidFill>
                        <a:effectLst/>
                        <a:latin typeface="Cambria Math" panose="02040503050406030204" pitchFamily="18" charset="0"/>
                        <a:ea typeface="+mn-ea"/>
                      </a:rPr>
                      <m:t>=1, 2, …, </m:t>
                    </m:r>
                    <m:r>
                      <a:rPr lang="en-US" altLang="zh-CN" sz="2400" b="0" i="1" smtClean="0">
                        <a:solidFill>
                          <a:srgbClr val="060607"/>
                        </a:solidFill>
                        <a:effectLst/>
                        <a:latin typeface="Cambria Math" panose="02040503050406030204" pitchFamily="18" charset="0"/>
                        <a:ea typeface="+mn-ea"/>
                      </a:rPr>
                      <m:t>𝑛</m:t>
                    </m:r>
                  </m:oMath>
                </a14:m>
                <a:r>
                  <a:rPr lang="zh-CN" altLang="en-GB" sz="2400" b="0" i="0" dirty="0">
                    <a:solidFill>
                      <a:srgbClr val="060607"/>
                    </a:solidFill>
                    <a:effectLst/>
                    <a:latin typeface="+mn-ea"/>
                    <a:ea typeface="+mn-ea"/>
                  </a:rPr>
                  <a:t>，</a:t>
                </a:r>
                <a:r>
                  <a:rPr lang="zh-CN" altLang="en-US" sz="2400" b="0" i="0" dirty="0">
                    <a:solidFill>
                      <a:srgbClr val="060607"/>
                    </a:solidFill>
                    <a:effectLst/>
                    <a:latin typeface="+mn-ea"/>
                    <a:ea typeface="+mn-ea"/>
                  </a:rPr>
                  <a:t>我们有</a:t>
                </a:r>
                <a:endParaRPr lang="en-US" altLang="zh-CN" sz="2400" b="0" i="0" dirty="0">
                  <a:solidFill>
                    <a:srgbClr val="060607"/>
                  </a:solidFill>
                  <a:effectLst/>
                  <a:latin typeface="+mn-ea"/>
                  <a:ea typeface="+mn-ea"/>
                </a:endParaRPr>
              </a:p>
              <a:p>
                <a:pPr algn="l">
                  <a:buFont typeface="+mj-lt"/>
                  <a:buAutoNum type="arabicPeriod"/>
                </a:pPr>
                <a:endParaRPr lang="en-US" altLang="zh-CN" sz="2400" dirty="0">
                  <a:solidFill>
                    <a:srgbClr val="060607"/>
                  </a:solidFill>
                  <a:latin typeface="+mn-ea"/>
                  <a:ea typeface="+mn-ea"/>
                </a:endParaRPr>
              </a:p>
              <a:p>
                <a:pPr algn="l">
                  <a:buFont typeface="+mj-lt"/>
                  <a:buAutoNum type="arabicPeriod"/>
                </a:pPr>
                <a:endParaRPr lang="en-US" altLang="zh-CN" sz="2400" b="0" i="0" dirty="0">
                  <a:solidFill>
                    <a:srgbClr val="060607"/>
                  </a:solidFill>
                  <a:effectLst/>
                  <a:latin typeface="+mn-ea"/>
                  <a:ea typeface="+mn-ea"/>
                </a:endParaRPr>
              </a:p>
              <a:p>
                <a:pPr algn="l">
                  <a:buFont typeface="+mj-lt"/>
                  <a:buAutoNum type="arabicPeriod"/>
                </a:pPr>
                <a:endParaRPr lang="en-US" altLang="zh-CN" sz="2400" b="0" i="0" dirty="0">
                  <a:solidFill>
                    <a:srgbClr val="060607"/>
                  </a:solidFill>
                  <a:effectLst/>
                  <a:latin typeface="+mn-ea"/>
                  <a:ea typeface="+mn-ea"/>
                </a:endParaRPr>
              </a:p>
              <a:p>
                <a:pPr marL="0" indent="0" algn="l">
                  <a:buNone/>
                </a:pPr>
                <a:r>
                  <a:rPr lang="zh-CN" altLang="en-US" sz="2400" b="0" i="0" dirty="0">
                    <a:solidFill>
                      <a:srgbClr val="060607"/>
                    </a:solidFill>
                    <a:effectLst/>
                    <a:latin typeface="+mn-ea"/>
                    <a:ea typeface="+mn-ea"/>
                  </a:rPr>
                  <a:t>这被称为沿第</a:t>
                </a:r>
                <a14:m>
                  <m:oMath xmlns:m="http://schemas.openxmlformats.org/officeDocument/2006/math">
                    <m:r>
                      <a:rPr lang="en-US" altLang="zh-CN" sz="2400" b="0" i="0" smtClean="0">
                        <a:solidFill>
                          <a:srgbClr val="060607"/>
                        </a:solidFill>
                        <a:effectLst/>
                        <a:latin typeface="Cambria Math" panose="02040503050406030204" pitchFamily="18" charset="0"/>
                        <a:ea typeface="+mn-ea"/>
                      </a:rPr>
                      <m:t> </m:t>
                    </m:r>
                    <m:r>
                      <a:rPr lang="en-US" altLang="zh-CN" sz="2400" b="0" i="1" smtClean="0">
                        <a:solidFill>
                          <a:srgbClr val="060607"/>
                        </a:solidFill>
                        <a:effectLst/>
                        <a:latin typeface="Cambria Math" panose="02040503050406030204" pitchFamily="18" charset="0"/>
                        <a:ea typeface="+mn-ea"/>
                      </a:rPr>
                      <m:t>𝑖</m:t>
                    </m:r>
                    <m:r>
                      <a:rPr lang="en-US" altLang="zh-CN" sz="2400" b="0" i="1" smtClean="0">
                        <a:solidFill>
                          <a:srgbClr val="060607"/>
                        </a:solidFill>
                        <a:effectLst/>
                        <a:latin typeface="Cambria Math" panose="02040503050406030204" pitchFamily="18" charset="0"/>
                        <a:ea typeface="+mn-ea"/>
                      </a:rPr>
                      <m:t> </m:t>
                    </m:r>
                  </m:oMath>
                </a14:m>
                <a:r>
                  <a:rPr lang="zh-CN" altLang="en-US" sz="2400" b="0" i="0" dirty="0">
                    <a:solidFill>
                      <a:srgbClr val="060607"/>
                    </a:solidFill>
                    <a:effectLst/>
                    <a:latin typeface="+mn-ea"/>
                    <a:ea typeface="+mn-ea"/>
                  </a:rPr>
                  <a:t>行的代数余子式展开</a:t>
                </a:r>
                <a:r>
                  <a:rPr lang="zh-CN" altLang="en-US" sz="2400" dirty="0">
                    <a:solidFill>
                      <a:srgbClr val="060607"/>
                    </a:solidFill>
                    <a:latin typeface="+mn-ea"/>
                    <a:ea typeface="+mn-ea"/>
                  </a:rPr>
                  <a:t>。</a:t>
                </a:r>
                <a:endParaRPr lang="en-US" altLang="zh-CN" sz="2400" dirty="0">
                  <a:solidFill>
                    <a:srgbClr val="060607"/>
                  </a:solidFill>
                  <a:latin typeface="+mn-ea"/>
                  <a:ea typeface="+mn-ea"/>
                </a:endParaRPr>
              </a:p>
              <a:p>
                <a:pPr marL="457200" indent="-457200" algn="l">
                  <a:buFont typeface="+mj-lt"/>
                  <a:buAutoNum type="arabicPeriod" startAt="2"/>
                </a:pPr>
                <a:r>
                  <a:rPr lang="zh-CN" altLang="en-US" sz="2400" dirty="0">
                    <a:solidFill>
                      <a:srgbClr val="060607"/>
                    </a:solidFill>
                    <a:latin typeface="+mn-ea"/>
                    <a:ea typeface="+mn-ea"/>
                  </a:rPr>
                  <a:t>对于任意</a:t>
                </a:r>
                <a14:m>
                  <m:oMath xmlns:m="http://schemas.openxmlformats.org/officeDocument/2006/math">
                    <m:r>
                      <a:rPr lang="en-US" altLang="zh-CN" sz="2400" b="0" i="0" smtClean="0">
                        <a:solidFill>
                          <a:srgbClr val="060607"/>
                        </a:solidFill>
                        <a:effectLst/>
                        <a:latin typeface="Cambria Math" panose="02040503050406030204" pitchFamily="18" charset="0"/>
                        <a:ea typeface="+mn-ea"/>
                      </a:rPr>
                      <m:t> </m:t>
                    </m:r>
                    <m:r>
                      <a:rPr lang="en-US" altLang="zh-CN" sz="2400" b="0" i="1" smtClean="0">
                        <a:solidFill>
                          <a:srgbClr val="060607"/>
                        </a:solidFill>
                        <a:effectLst/>
                        <a:latin typeface="Cambria Math" panose="02040503050406030204" pitchFamily="18" charset="0"/>
                        <a:ea typeface="+mn-ea"/>
                      </a:rPr>
                      <m:t>𝑗</m:t>
                    </m:r>
                    <m:r>
                      <a:rPr lang="en-US" altLang="zh-CN" sz="2400" b="0" i="1" smtClean="0">
                        <a:solidFill>
                          <a:srgbClr val="060607"/>
                        </a:solidFill>
                        <a:effectLst/>
                        <a:latin typeface="Cambria Math" panose="02040503050406030204" pitchFamily="18" charset="0"/>
                        <a:ea typeface="+mn-ea"/>
                      </a:rPr>
                      <m:t>=1, 2, …, </m:t>
                    </m:r>
                    <m:r>
                      <a:rPr lang="en-US" altLang="zh-CN" sz="2400" b="0" i="1" smtClean="0">
                        <a:solidFill>
                          <a:srgbClr val="060607"/>
                        </a:solidFill>
                        <a:effectLst/>
                        <a:latin typeface="Cambria Math" panose="02040503050406030204" pitchFamily="18" charset="0"/>
                        <a:ea typeface="+mn-ea"/>
                      </a:rPr>
                      <m:t>𝑛</m:t>
                    </m:r>
                  </m:oMath>
                </a14:m>
                <a:r>
                  <a:rPr lang="zh-CN" altLang="en-GB" sz="2400" b="0" i="0" dirty="0">
                    <a:solidFill>
                      <a:srgbClr val="060607"/>
                    </a:solidFill>
                    <a:effectLst/>
                    <a:latin typeface="+mn-ea"/>
                    <a:ea typeface="+mn-ea"/>
                  </a:rPr>
                  <a:t>，</a:t>
                </a:r>
                <a:r>
                  <a:rPr lang="zh-CN" altLang="en-US" sz="2400" dirty="0">
                    <a:solidFill>
                      <a:srgbClr val="060607"/>
                    </a:solidFill>
                    <a:latin typeface="+mn-ea"/>
                    <a:ea typeface="+mn-ea"/>
                  </a:rPr>
                  <a:t>我们有</a:t>
                </a:r>
                <a:endParaRPr lang="en-US" altLang="zh-CN" sz="2400" dirty="0">
                  <a:solidFill>
                    <a:srgbClr val="060607"/>
                  </a:solidFill>
                  <a:latin typeface="+mn-ea"/>
                  <a:ea typeface="+mn-ea"/>
                </a:endParaRPr>
              </a:p>
              <a:p>
                <a:pPr marL="457200" indent="-457200" algn="l">
                  <a:buFont typeface="+mj-lt"/>
                  <a:buAutoNum type="arabicPeriod" startAt="2"/>
                </a:pPr>
                <a:endParaRPr lang="en-US" altLang="zh-CN" sz="2400" dirty="0">
                  <a:solidFill>
                    <a:srgbClr val="060607"/>
                  </a:solidFill>
                  <a:latin typeface="+mn-ea"/>
                  <a:ea typeface="+mn-ea"/>
                </a:endParaRPr>
              </a:p>
              <a:p>
                <a:pPr marL="457200" indent="-457200" algn="l">
                  <a:buFont typeface="+mj-lt"/>
                  <a:buAutoNum type="arabicPeriod" startAt="2"/>
                </a:pPr>
                <a:endParaRPr lang="en-US" altLang="zh-CN" sz="2400" dirty="0">
                  <a:solidFill>
                    <a:srgbClr val="060607"/>
                  </a:solidFill>
                  <a:latin typeface="+mn-ea"/>
                  <a:ea typeface="+mn-ea"/>
                </a:endParaRPr>
              </a:p>
              <a:p>
                <a:pPr marL="457200" indent="-457200" algn="l">
                  <a:buFont typeface="+mj-lt"/>
                  <a:buAutoNum type="arabicPeriod" startAt="2"/>
                </a:pPr>
                <a:endParaRPr lang="en-US" altLang="zh-CN" sz="2400" dirty="0">
                  <a:solidFill>
                    <a:srgbClr val="060607"/>
                  </a:solidFill>
                  <a:latin typeface="+mn-ea"/>
                  <a:ea typeface="+mn-ea"/>
                </a:endParaRPr>
              </a:p>
              <a:p>
                <a:pPr marL="0" indent="0" algn="l">
                  <a:buNone/>
                </a:pPr>
                <a:r>
                  <a:rPr lang="zh-CN" altLang="en-US" sz="2400" b="0" i="0" dirty="0">
                    <a:solidFill>
                      <a:srgbClr val="060607"/>
                    </a:solidFill>
                    <a:effectLst/>
                    <a:latin typeface="+mn-ea"/>
                    <a:ea typeface="+mn-ea"/>
                  </a:rPr>
                  <a:t>这被称为沿第</a:t>
                </a:r>
                <a14:m>
                  <m:oMath xmlns:m="http://schemas.openxmlformats.org/officeDocument/2006/math">
                    <m:r>
                      <a:rPr lang="en-US" altLang="zh-CN" sz="2400" b="0" i="0" smtClean="0">
                        <a:solidFill>
                          <a:srgbClr val="060607"/>
                        </a:solidFill>
                        <a:effectLst/>
                        <a:latin typeface="Cambria Math" panose="02040503050406030204" pitchFamily="18" charset="0"/>
                        <a:ea typeface="+mn-ea"/>
                      </a:rPr>
                      <m:t> </m:t>
                    </m:r>
                    <m:r>
                      <a:rPr lang="en-US" altLang="zh-CN" sz="2400" b="0" i="1" smtClean="0">
                        <a:solidFill>
                          <a:srgbClr val="060607"/>
                        </a:solidFill>
                        <a:effectLst/>
                        <a:latin typeface="Cambria Math" panose="02040503050406030204" pitchFamily="18" charset="0"/>
                        <a:ea typeface="+mn-ea"/>
                      </a:rPr>
                      <m:t>𝑗</m:t>
                    </m:r>
                    <m:r>
                      <a:rPr lang="en-US" altLang="zh-CN" sz="2400" b="0" i="1" smtClean="0">
                        <a:solidFill>
                          <a:srgbClr val="060607"/>
                        </a:solidFill>
                        <a:effectLst/>
                        <a:latin typeface="Cambria Math" panose="02040503050406030204" pitchFamily="18" charset="0"/>
                        <a:ea typeface="+mn-ea"/>
                      </a:rPr>
                      <m:t> </m:t>
                    </m:r>
                  </m:oMath>
                </a14:m>
                <a:r>
                  <a:rPr lang="zh-CN" altLang="en-US" sz="2400" b="0" i="0" dirty="0">
                    <a:solidFill>
                      <a:srgbClr val="060607"/>
                    </a:solidFill>
                    <a:effectLst/>
                    <a:latin typeface="+mn-ea"/>
                    <a:ea typeface="+mn-ea"/>
                  </a:rPr>
                  <a:t>列的代数余子式展开。</a:t>
                </a:r>
                <a:endParaRPr lang="en-US" altLang="zh-CN" sz="2400" dirty="0">
                  <a:solidFill>
                    <a:srgbClr val="060607"/>
                  </a:solidFill>
                  <a:latin typeface="+mn-ea"/>
                  <a:ea typeface="+mn-ea"/>
                </a:endParaRPr>
              </a:p>
              <a:p>
                <a:pPr marL="457200" indent="-457200" algn="l">
                  <a:buFont typeface="+mj-lt"/>
                  <a:buAutoNum type="arabicPeriod" startAt="2"/>
                </a:pPr>
                <a:endParaRPr lang="en-US" altLang="zh-CN" sz="2400" b="0" i="0" dirty="0">
                  <a:solidFill>
                    <a:srgbClr val="060607"/>
                  </a:solidFill>
                  <a:effectLst/>
                  <a:latin typeface="Segoe Print" panose="02000600000000000000" charset="0"/>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571472" y="1226411"/>
                <a:ext cx="8229600" cy="5328592"/>
              </a:xfrm>
              <a:blipFill rotWithShape="1">
                <a:blip r:embed="rId2"/>
                <a:stretch>
                  <a:fillRect l="-7" t="-4" r="7" b="-7736"/>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1475656" y="2708920"/>
            <a:ext cx="5966147" cy="871212"/>
          </a:xfrm>
          <a:prstGeom prst="rect">
            <a:avLst/>
          </a:prstGeom>
        </p:spPr>
      </p:pic>
      <p:pic>
        <p:nvPicPr>
          <p:cNvPr id="6" name="图片 5"/>
          <p:cNvPicPr>
            <a:picLocks noChangeAspect="1"/>
          </p:cNvPicPr>
          <p:nvPr/>
        </p:nvPicPr>
        <p:blipFill>
          <a:blip r:embed="rId4"/>
          <a:stretch>
            <a:fillRect/>
          </a:stretch>
        </p:blipFill>
        <p:spPr>
          <a:xfrm>
            <a:off x="1702197" y="4958544"/>
            <a:ext cx="6079418" cy="772906"/>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ea typeface="+mj-ea"/>
              </a:rPr>
              <a:t>代数余子式展开</a:t>
            </a:r>
          </a:p>
        </p:txBody>
      </p:sp>
      <p:sp>
        <p:nvSpPr>
          <p:cNvPr id="3" name="内容占位符 2"/>
          <p:cNvSpPr>
            <a:spLocks noGrp="1"/>
          </p:cNvSpPr>
          <p:nvPr>
            <p:ph idx="1"/>
          </p:nvPr>
        </p:nvSpPr>
        <p:spPr>
          <a:xfrm>
            <a:off x="393913" y="1226142"/>
            <a:ext cx="8229600" cy="5328592"/>
          </a:xfrm>
        </p:spPr>
        <p:txBody>
          <a:bodyPr/>
          <a:lstStyle/>
          <a:p>
            <a:pPr marL="0" indent="0">
              <a:buNone/>
            </a:pPr>
            <a:r>
              <a:rPr kumimoji="1" lang="zh-CN" altLang="en-US" sz="2400" b="1" dirty="0">
                <a:latin typeface="+mn-ea"/>
                <a:ea typeface="+mn-ea"/>
              </a:rPr>
              <a:t>例</a:t>
            </a:r>
            <a:r>
              <a:rPr kumimoji="1" lang="en-US" altLang="zh-CN" sz="2400" b="1" dirty="0">
                <a:latin typeface="+mn-ea"/>
                <a:ea typeface="+mn-ea"/>
              </a:rPr>
              <a:t>.</a:t>
            </a:r>
            <a:r>
              <a:rPr kumimoji="1" lang="zh-CN" altLang="en-US" sz="2400" dirty="0">
                <a:latin typeface="+mn-ea"/>
                <a:ea typeface="+mn-ea"/>
              </a:rPr>
              <a:t>求行列式</a:t>
            </a:r>
            <a:endParaRPr kumimoji="1" lang="en-US" altLang="zh-CN" sz="2400" dirty="0">
              <a:latin typeface="+mn-ea"/>
              <a:ea typeface="+mn-ea"/>
            </a:endParaRPr>
          </a:p>
          <a:p>
            <a:pPr marL="0" indent="0">
              <a:buNone/>
            </a:pPr>
            <a:endParaRPr kumimoji="1" lang="en-US" altLang="zh-CN" sz="2400" dirty="0">
              <a:latin typeface="+mn-ea"/>
              <a:ea typeface="+mn-ea"/>
            </a:endParaRPr>
          </a:p>
          <a:p>
            <a:pPr marL="0" indent="0">
              <a:buNone/>
            </a:pPr>
            <a:endParaRPr kumimoji="1" lang="en-US" altLang="zh-CN" sz="2400" b="1" dirty="0">
              <a:latin typeface="+mn-ea"/>
              <a:ea typeface="+mn-ea"/>
            </a:endParaRPr>
          </a:p>
          <a:p>
            <a:pPr marL="0" indent="0">
              <a:buNone/>
            </a:pPr>
            <a:endParaRPr kumimoji="1" lang="en-US" altLang="zh-CN" sz="2400" b="1" dirty="0">
              <a:latin typeface="+mn-ea"/>
              <a:ea typeface="+mn-ea"/>
            </a:endParaRPr>
          </a:p>
          <a:p>
            <a:pPr marL="0" indent="0">
              <a:buNone/>
            </a:pPr>
            <a:endParaRPr kumimoji="1" lang="zh-CN" altLang="en-US" sz="2400" b="1" dirty="0">
              <a:latin typeface="+mn-ea"/>
              <a:ea typeface="+mn-ea"/>
            </a:endParaRPr>
          </a:p>
        </p:txBody>
      </p:sp>
      <p:pic>
        <p:nvPicPr>
          <p:cNvPr id="4" name="图片 3"/>
          <p:cNvPicPr>
            <a:picLocks noChangeAspect="1"/>
          </p:cNvPicPr>
          <p:nvPr/>
        </p:nvPicPr>
        <p:blipFill>
          <a:blip r:embed="rId2"/>
          <a:stretch>
            <a:fillRect/>
          </a:stretch>
        </p:blipFill>
        <p:spPr>
          <a:xfrm>
            <a:off x="3059832" y="1244600"/>
            <a:ext cx="2453754" cy="1273077"/>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ea typeface="+mj-ea"/>
              </a:rPr>
              <a:t>代数余子式展开</a:t>
            </a:r>
          </a:p>
        </p:txBody>
      </p:sp>
      <p:pic>
        <p:nvPicPr>
          <p:cNvPr id="7" name="图片 6"/>
          <p:cNvPicPr>
            <a:picLocks noChangeAspect="1"/>
          </p:cNvPicPr>
          <p:nvPr/>
        </p:nvPicPr>
        <p:blipFill>
          <a:blip r:embed="rId2"/>
          <a:stretch>
            <a:fillRect/>
          </a:stretch>
        </p:blipFill>
        <p:spPr>
          <a:xfrm>
            <a:off x="1043305" y="2421255"/>
            <a:ext cx="7470775" cy="4335780"/>
          </a:xfrm>
          <a:prstGeom prst="rect">
            <a:avLst/>
          </a:prstGeom>
        </p:spPr>
      </p:pic>
      <p:sp>
        <p:nvSpPr>
          <p:cNvPr id="3" name="内容占位符 2"/>
          <p:cNvSpPr>
            <a:spLocks noGrp="1"/>
          </p:cNvSpPr>
          <p:nvPr>
            <p:ph idx="1"/>
          </p:nvPr>
        </p:nvSpPr>
        <p:spPr>
          <a:xfrm>
            <a:off x="393913" y="1226142"/>
            <a:ext cx="8229600" cy="5328592"/>
          </a:xfrm>
        </p:spPr>
        <p:txBody>
          <a:bodyPr/>
          <a:lstStyle/>
          <a:p>
            <a:pPr marL="0" indent="0">
              <a:buNone/>
            </a:pPr>
            <a:r>
              <a:rPr kumimoji="1" lang="zh-CN" altLang="en-US" sz="2400" b="1" dirty="0">
                <a:latin typeface="+mn-ea"/>
                <a:ea typeface="+mn-ea"/>
              </a:rPr>
              <a:t>例</a:t>
            </a:r>
            <a:r>
              <a:rPr kumimoji="1" lang="en-US" altLang="zh-CN" sz="2400" b="1" dirty="0">
                <a:latin typeface="+mn-ea"/>
                <a:ea typeface="+mn-ea"/>
              </a:rPr>
              <a:t>.</a:t>
            </a:r>
            <a:r>
              <a:rPr kumimoji="1" lang="zh-CN" altLang="en-US" sz="2400" dirty="0">
                <a:latin typeface="+mn-ea"/>
                <a:ea typeface="+mn-ea"/>
              </a:rPr>
              <a:t>求行列式</a:t>
            </a:r>
            <a:endParaRPr kumimoji="1" lang="en-US" altLang="zh-CN" sz="2400" dirty="0">
              <a:latin typeface="+mn-ea"/>
              <a:ea typeface="+mn-ea"/>
            </a:endParaRPr>
          </a:p>
          <a:p>
            <a:pPr marL="0" indent="0">
              <a:buNone/>
            </a:pPr>
            <a:endParaRPr kumimoji="1" lang="en-US" altLang="zh-CN" sz="2400" dirty="0">
              <a:latin typeface="+mn-ea"/>
              <a:ea typeface="+mn-ea"/>
            </a:endParaRPr>
          </a:p>
          <a:p>
            <a:pPr marL="0" indent="0">
              <a:buNone/>
            </a:pPr>
            <a:endParaRPr kumimoji="1" lang="en-US" altLang="zh-CN" sz="2400" b="1" dirty="0">
              <a:latin typeface="+mn-ea"/>
              <a:ea typeface="+mn-ea"/>
            </a:endParaRPr>
          </a:p>
          <a:p>
            <a:pPr marL="0" indent="0">
              <a:buNone/>
            </a:pPr>
            <a:endParaRPr kumimoji="1" lang="en-US" altLang="zh-CN" sz="2400" b="1" dirty="0">
              <a:latin typeface="+mn-ea"/>
              <a:ea typeface="+mn-ea"/>
            </a:endParaRPr>
          </a:p>
          <a:p>
            <a:pPr marL="0" indent="0">
              <a:buNone/>
            </a:pPr>
            <a:r>
              <a:rPr kumimoji="1" lang="zh-CN" altLang="en-US" sz="2400" b="1" dirty="0">
                <a:latin typeface="+mn-ea"/>
                <a:ea typeface="+mn-ea"/>
              </a:rPr>
              <a:t>解</a:t>
            </a:r>
            <a:r>
              <a:rPr kumimoji="1" lang="en-US" altLang="zh-CN" sz="2400" b="1" dirty="0">
                <a:latin typeface="+mn-ea"/>
                <a:ea typeface="+mn-ea"/>
              </a:rPr>
              <a:t>.</a:t>
            </a:r>
            <a:endParaRPr kumimoji="1" lang="zh-CN" altLang="en-US" sz="2400" b="1" dirty="0">
              <a:latin typeface="+mn-ea"/>
              <a:ea typeface="+mn-ea"/>
            </a:endParaRPr>
          </a:p>
        </p:txBody>
      </p:sp>
      <p:pic>
        <p:nvPicPr>
          <p:cNvPr id="4" name="图片 3"/>
          <p:cNvPicPr>
            <a:picLocks noChangeAspect="1"/>
          </p:cNvPicPr>
          <p:nvPr/>
        </p:nvPicPr>
        <p:blipFill>
          <a:blip r:embed="rId3"/>
          <a:stretch>
            <a:fillRect/>
          </a:stretch>
        </p:blipFill>
        <p:spPr>
          <a:xfrm>
            <a:off x="3059832" y="1244600"/>
            <a:ext cx="2453754" cy="1273077"/>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j-ea"/>
                <a:ea typeface="+mj-ea"/>
              </a:rPr>
              <a:t>3</a:t>
            </a:r>
            <a:r>
              <a:rPr lang="zh-CN" altLang="en-US" dirty="0">
                <a:latin typeface="+mj-ea"/>
                <a:ea typeface="+mj-ea"/>
              </a:rPr>
              <a:t>阶矩阵行列式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lgn="l">
                  <a:buNone/>
                </a:pPr>
                <a:r>
                  <a:rPr lang="zh-CN" altLang="en-US" sz="2400" b="1" i="0" dirty="0">
                    <a:solidFill>
                      <a:srgbClr val="060607"/>
                    </a:solidFill>
                    <a:effectLst/>
                    <a:latin typeface="+mn-ea"/>
                    <a:ea typeface="+mn-ea"/>
                  </a:rPr>
                  <a:t>计算</a:t>
                </a:r>
                <a14:m>
                  <m:oMath xmlns:m="http://schemas.openxmlformats.org/officeDocument/2006/math">
                    <m:r>
                      <a:rPr lang="zh-CN" altLang="en-US" sz="2400" b="1" i="1" dirty="0" smtClean="0">
                        <a:solidFill>
                          <a:srgbClr val="060607"/>
                        </a:solidFill>
                        <a:effectLst/>
                        <a:latin typeface="Cambria Math" panose="02040503050406030204" pitchFamily="18" charset="0"/>
                        <a:ea typeface="+mn-ea"/>
                      </a:rPr>
                      <m:t> </m:t>
                    </m:r>
                    <m:r>
                      <a:rPr lang="en-US" altLang="zh-CN" sz="2400" b="1" i="1" dirty="0" smtClean="0">
                        <a:solidFill>
                          <a:srgbClr val="060607"/>
                        </a:solidFill>
                        <a:effectLst/>
                        <a:latin typeface="Cambria Math" panose="02040503050406030204" pitchFamily="18" charset="0"/>
                        <a:ea typeface="+mn-ea"/>
                      </a:rPr>
                      <m:t>𝟑</m:t>
                    </m:r>
                    <m:r>
                      <a:rPr lang="en-US" altLang="zh-CN" sz="2400" b="1" i="1" dirty="0" smtClean="0">
                        <a:solidFill>
                          <a:srgbClr val="060607"/>
                        </a:solidFill>
                        <a:effectLst/>
                        <a:latin typeface="Cambria Math" panose="02040503050406030204" pitchFamily="18" charset="0"/>
                        <a:ea typeface="+mn-ea"/>
                      </a:rPr>
                      <m:t> ×</m:t>
                    </m:r>
                    <m:r>
                      <a:rPr lang="en-US" altLang="zh-CN" sz="2400" b="1" i="1" dirty="0" smtClean="0">
                        <a:solidFill>
                          <a:srgbClr val="060607"/>
                        </a:solidFill>
                        <a:effectLst/>
                        <a:latin typeface="Cambria Math" panose="02040503050406030204" pitchFamily="18" charset="0"/>
                        <a:ea typeface="+mn-ea"/>
                      </a:rPr>
                      <m:t>𝟑</m:t>
                    </m:r>
                    <m:r>
                      <a:rPr lang="en-US" altLang="zh-CN" sz="2400" b="1" i="1" dirty="0" smtClean="0">
                        <a:solidFill>
                          <a:srgbClr val="060607"/>
                        </a:solidFill>
                        <a:effectLst/>
                        <a:latin typeface="Cambria Math" panose="02040503050406030204" pitchFamily="18" charset="0"/>
                        <a:ea typeface="+mn-ea"/>
                      </a:rPr>
                      <m:t> </m:t>
                    </m:r>
                  </m:oMath>
                </a14:m>
                <a:r>
                  <a:rPr lang="zh-CN" altLang="en-US" sz="2400" b="1" i="0" dirty="0">
                    <a:solidFill>
                      <a:srgbClr val="060607"/>
                    </a:solidFill>
                    <a:effectLst/>
                    <a:latin typeface="+mn-ea"/>
                    <a:ea typeface="+mn-ea"/>
                  </a:rPr>
                  <a:t>矩阵行列式的步骤</a:t>
                </a:r>
                <a:r>
                  <a:rPr lang="en-US" altLang="zh-CN" sz="2400" i="0" dirty="0">
                    <a:solidFill>
                      <a:srgbClr val="060607"/>
                    </a:solidFill>
                    <a:effectLst/>
                    <a:latin typeface="+mn-ea"/>
                    <a:ea typeface="+mn-ea"/>
                  </a:rPr>
                  <a:t>:</a:t>
                </a:r>
                <a:r>
                  <a:rPr lang="zh-CN" altLang="en-US" sz="2400" i="0" dirty="0">
                    <a:solidFill>
                      <a:srgbClr val="060607"/>
                    </a:solidFill>
                    <a:effectLst/>
                    <a:latin typeface="+mn-ea"/>
                    <a:ea typeface="+mn-ea"/>
                  </a:rPr>
                  <a:t>要计算一个 </a:t>
                </a:r>
                <a14:m>
                  <m:oMath xmlns:m="http://schemas.openxmlformats.org/officeDocument/2006/math">
                    <m:r>
                      <a:rPr lang="en-US" altLang="zh-CN" sz="2400" b="0" i="1" dirty="0">
                        <a:solidFill>
                          <a:srgbClr val="060607"/>
                        </a:solidFill>
                        <a:latin typeface="Cambria Math" panose="02040503050406030204" pitchFamily="18" charset="0"/>
                        <a:ea typeface="+mn-ea"/>
                      </a:rPr>
                      <m:t>3</m:t>
                    </m:r>
                    <m:r>
                      <a:rPr lang="en-US" altLang="zh-CN" sz="2400" b="0" i="1" dirty="0" smtClean="0">
                        <a:solidFill>
                          <a:srgbClr val="060607"/>
                        </a:solidFill>
                        <a:effectLst/>
                        <a:latin typeface="Cambria Math" panose="02040503050406030204" pitchFamily="18" charset="0"/>
                        <a:ea typeface="+mn-ea"/>
                      </a:rPr>
                      <m:t>×3 </m:t>
                    </m:r>
                  </m:oMath>
                </a14:m>
                <a:r>
                  <a:rPr lang="zh-CN" altLang="en-US" sz="2400" i="0" dirty="0">
                    <a:solidFill>
                      <a:srgbClr val="060607"/>
                    </a:solidFill>
                    <a:effectLst/>
                    <a:latin typeface="+mn-ea"/>
                    <a:ea typeface="+mn-ea"/>
                  </a:rPr>
                  <a:t>矩阵的行列式，可以在右侧复制第一列和第二列</a:t>
                </a:r>
                <a:r>
                  <a:rPr lang="zh-CN" altLang="en-US" sz="2400" dirty="0">
                    <a:solidFill>
                      <a:srgbClr val="060607"/>
                    </a:solidFill>
                    <a:latin typeface="+mn-ea"/>
                    <a:ea typeface="+mn-ea"/>
                  </a:rPr>
                  <a:t>得到</a:t>
                </a:r>
                <a:r>
                  <a:rPr lang="zh-CN" altLang="en-US" sz="2400" i="0" dirty="0">
                    <a:solidFill>
                      <a:srgbClr val="060607"/>
                    </a:solidFill>
                    <a:effectLst/>
                    <a:latin typeface="+mn-ea"/>
                    <a:ea typeface="+mn-ea"/>
                  </a:rPr>
                  <a:t>一个更大的矩阵。然后用向下的对角线上的乘积和减去向上的对角线的乘积和。</a:t>
                </a:r>
              </a:p>
              <a:p>
                <a:pPr marL="0" indent="0">
                  <a:buNone/>
                </a:pPr>
                <a:endParaRPr kumimoji="1" lang="zh-CN" altLang="en-US" dirty="0">
                  <a:latin typeface="+mn-ea"/>
                  <a:ea typeface="+mn-ea"/>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457200" y="2896366"/>
            <a:ext cx="8229600" cy="377299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ea typeface="+mj-ea"/>
              </a:rPr>
              <a:t>行列式</a:t>
            </a:r>
          </a:p>
        </p:txBody>
      </p:sp>
      <p:sp>
        <p:nvSpPr>
          <p:cNvPr id="3" name="内容占位符 2"/>
          <p:cNvSpPr>
            <a:spLocks noGrp="1"/>
          </p:cNvSpPr>
          <p:nvPr>
            <p:ph idx="1"/>
          </p:nvPr>
        </p:nvSpPr>
        <p:spPr/>
        <p:txBody>
          <a:bodyPr/>
          <a:lstStyle/>
          <a:p>
            <a:pPr>
              <a:buFont typeface="Wingdings" panose="05000000000000000000" pitchFamily="2" charset="2"/>
              <a:buChar char="Ø"/>
            </a:pPr>
            <a:r>
              <a:rPr lang="en-US" altLang="zh-CN" sz="2800" dirty="0">
                <a:latin typeface="Times New Roman" panose="02020603050405020304" pitchFamily="18" charset="0"/>
                <a:ea typeface="+mn-ea"/>
                <a:cs typeface="Times New Roman" panose="02020603050405020304" pitchFamily="18" charset="0"/>
              </a:rPr>
              <a:t>4.1 </a:t>
            </a:r>
            <a:r>
              <a:rPr lang="zh-CN" altLang="en-US" sz="2800" dirty="0">
                <a:latin typeface="+mn-ea"/>
                <a:ea typeface="+mn-ea"/>
              </a:rPr>
              <a:t>行变换与行列式</a:t>
            </a:r>
            <a:endParaRPr lang="en-US" altLang="zh-CN" sz="2800" dirty="0">
              <a:latin typeface="+mn-ea"/>
              <a:ea typeface="+mn-ea"/>
            </a:endParaRPr>
          </a:p>
          <a:p>
            <a:pPr>
              <a:buFont typeface="Wingdings" panose="05000000000000000000" pitchFamily="2" charset="2"/>
              <a:buChar char="Ø"/>
            </a:pPr>
            <a:r>
              <a:rPr lang="en-US" altLang="zh-CN" sz="2800" dirty="0">
                <a:latin typeface="Times New Roman" panose="02020603050405020304" pitchFamily="18" charset="0"/>
                <a:ea typeface="+mn-ea"/>
                <a:cs typeface="Times New Roman" panose="02020603050405020304" pitchFamily="18" charset="0"/>
              </a:rPr>
              <a:t>4.2 </a:t>
            </a:r>
            <a:r>
              <a:rPr lang="zh-CN" altLang="en-US" sz="2800" dirty="0">
                <a:latin typeface="Times New Roman" panose="02020603050405020304" pitchFamily="18" charset="0"/>
                <a:ea typeface="+mn-ea"/>
                <a:cs typeface="Times New Roman" panose="02020603050405020304" pitchFamily="18" charset="0"/>
              </a:rPr>
              <a:t>代数</a:t>
            </a:r>
            <a:r>
              <a:rPr lang="zh-CN" altLang="en-US" sz="2800" dirty="0">
                <a:latin typeface="+mn-ea"/>
                <a:ea typeface="+mn-ea"/>
              </a:rPr>
              <a:t>余子式展开</a:t>
            </a:r>
            <a:endParaRPr lang="en-US" altLang="zh-CN" sz="2800" dirty="0">
              <a:latin typeface="+mn-ea"/>
              <a:ea typeface="+mn-ea"/>
            </a:endParaRPr>
          </a:p>
          <a:p>
            <a:pPr>
              <a:buFont typeface="Wingdings" panose="05000000000000000000" pitchFamily="2" charset="2"/>
              <a:buChar char="Ø"/>
            </a:pPr>
            <a:r>
              <a:rPr lang="en-US" altLang="zh-CN" sz="2800" dirty="0">
                <a:latin typeface="Times New Roman" panose="02020603050405020304" pitchFamily="18" charset="0"/>
                <a:ea typeface="+mn-ea"/>
                <a:cs typeface="Times New Roman" panose="02020603050405020304" pitchFamily="18" charset="0"/>
              </a:rPr>
              <a:t>4.3 </a:t>
            </a:r>
            <a:r>
              <a:rPr lang="zh-CN" altLang="en-US" sz="2800" dirty="0">
                <a:latin typeface="+mn-ea"/>
                <a:ea typeface="+mn-ea"/>
              </a:rPr>
              <a:t>行列式与体积</a:t>
            </a:r>
            <a:endParaRPr lang="en-US" altLang="zh-CN" sz="2800" dirty="0">
              <a:latin typeface="+mn-ea"/>
              <a:ea typeface="+mn-ea"/>
            </a:endParaRPr>
          </a:p>
          <a:p>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ea typeface="+mj-ea"/>
              </a:rPr>
              <a:t>行列式计算</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b="1" dirty="0">
                    <a:latin typeface="+mn-ea"/>
                    <a:ea typeface="+mn-ea"/>
                  </a:rPr>
                  <a:t>例</a:t>
                </a:r>
                <a:r>
                  <a:rPr kumimoji="1" lang="en-US" altLang="zh-CN" sz="2400" b="1" dirty="0">
                    <a:latin typeface="+mn-ea"/>
                    <a:ea typeface="+mn-ea"/>
                  </a:rPr>
                  <a:t>.</a:t>
                </a:r>
                <a:r>
                  <a:rPr kumimoji="1" lang="zh-CN" altLang="en-US" sz="2400" dirty="0">
                    <a:latin typeface="+mn-ea"/>
                    <a:ea typeface="+mn-ea"/>
                  </a:rPr>
                  <a:t>计算行列式</a:t>
                </a:r>
                <a:endParaRPr kumimoji="1" lang="en-US" altLang="zh-CN" sz="2400" dirty="0">
                  <a:latin typeface="+mn-ea"/>
                  <a:ea typeface="+mn-ea"/>
                </a:endParaRPr>
              </a:p>
              <a:p>
                <a:pPr marL="0" indent="0">
                  <a:buNone/>
                </a:pPr>
                <a:endParaRPr kumimoji="1" lang="en-US" altLang="zh-CN" sz="2400" dirty="0">
                  <a:latin typeface="+mn-ea"/>
                  <a:ea typeface="+mn-ea"/>
                </a:endParaRPr>
              </a:p>
              <a:p>
                <a:pPr marL="0" indent="0">
                  <a:buNone/>
                </a:pPr>
                <a:endParaRPr kumimoji="1" lang="en-US" altLang="zh-CN" sz="2400" dirty="0">
                  <a:latin typeface="+mn-ea"/>
                  <a:ea typeface="+mn-ea"/>
                </a:endParaRPr>
              </a:p>
              <a:p>
                <a:pPr marL="0" indent="0">
                  <a:buNone/>
                </a:pPr>
                <a:endParaRPr kumimoji="1" lang="en-US" altLang="zh-CN" sz="2400" dirty="0">
                  <a:latin typeface="+mn-ea"/>
                  <a:ea typeface="+mn-ea"/>
                </a:endParaRPr>
              </a:p>
              <a:p>
                <a:pPr marL="0" indent="0">
                  <a:buNone/>
                </a:pPr>
                <a:r>
                  <a:rPr kumimoji="1" lang="zh-CN" altLang="en-US" sz="2400" b="1" dirty="0">
                    <a:latin typeface="+mn-ea"/>
                    <a:ea typeface="+mn-ea"/>
                  </a:rPr>
                  <a:t>解</a:t>
                </a:r>
                <a:r>
                  <a:rPr kumimoji="1" lang="en-US" altLang="zh-CN" sz="2400" b="1" dirty="0">
                    <a:latin typeface="+mn-ea"/>
                    <a:ea typeface="+mn-ea"/>
                  </a:rPr>
                  <a:t>.</a:t>
                </a:r>
                <a:r>
                  <a:rPr kumimoji="1" lang="zh-CN" altLang="en-US" sz="2400" dirty="0">
                    <a:latin typeface="+mn-ea"/>
                    <a:ea typeface="+mn-ea"/>
                  </a:rPr>
                  <a:t>第四列有两个元素为</a:t>
                </a:r>
                <a14:m>
                  <m:oMath xmlns:m="http://schemas.openxmlformats.org/officeDocument/2006/math">
                    <m:r>
                      <a:rPr kumimoji="1" lang="zh-CN" altLang="en-US" sz="2400" b="0" i="0" dirty="0" smtClean="0">
                        <a:latin typeface="Cambria Math" panose="02040503050406030204" pitchFamily="18" charset="0"/>
                        <a:ea typeface="+mn-ea"/>
                      </a:rPr>
                      <m:t> </m:t>
                    </m:r>
                    <m:r>
                      <a:rPr kumimoji="1" lang="en-US" altLang="zh-CN" sz="2400" i="1" dirty="0" smtClean="0">
                        <a:latin typeface="Cambria Math" panose="02040503050406030204" pitchFamily="18" charset="0"/>
                        <a:ea typeface="+mn-ea"/>
                      </a:rPr>
                      <m:t>0</m:t>
                    </m:r>
                    <m:r>
                      <a:rPr kumimoji="1" lang="zh-CN" altLang="en-US" sz="2400" b="0" i="1" dirty="0" smtClean="0">
                        <a:latin typeface="Cambria Math" panose="02040503050406030204" pitchFamily="18" charset="0"/>
                        <a:ea typeface="+mn-ea"/>
                      </a:rPr>
                      <m:t> </m:t>
                    </m:r>
                  </m:oMath>
                </a14:m>
                <a:r>
                  <a:rPr kumimoji="1" lang="zh-CN" altLang="en-US" sz="2400" dirty="0">
                    <a:latin typeface="+mn-ea"/>
                    <a:ea typeface="+mn-ea"/>
                  </a:rPr>
                  <a:t>，因此展开第四列。</a:t>
                </a:r>
                <a:endParaRPr kumimoji="1" lang="en-US" altLang="zh-CN" sz="2400" dirty="0">
                  <a:latin typeface="+mn-ea"/>
                  <a:ea typeface="+mn-ea"/>
                </a:endParaRPr>
              </a:p>
              <a:p>
                <a:pPr marL="0" indent="0">
                  <a:buNone/>
                </a:pPr>
                <a:endParaRPr kumimoji="1" lang="en-US" altLang="zh-CN" sz="2400" dirty="0">
                  <a:latin typeface="+mn-ea"/>
                  <a:ea typeface="+mn-ea"/>
                </a:endParaRPr>
              </a:p>
              <a:p>
                <a:pPr marL="0" indent="0">
                  <a:buNone/>
                </a:pPr>
                <a:endParaRPr kumimoji="1" lang="en-US" altLang="zh-CN" sz="2400" dirty="0">
                  <a:latin typeface="+mn-ea"/>
                  <a:ea typeface="+mn-ea"/>
                </a:endParaRPr>
              </a:p>
              <a:p>
                <a:pPr marL="0" indent="0">
                  <a:buNone/>
                </a:pPr>
                <a:endParaRPr kumimoji="1" lang="en-US" altLang="zh-CN" sz="2400" dirty="0">
                  <a:latin typeface="+mn-ea"/>
                  <a:ea typeface="+mn-ea"/>
                </a:endParaRPr>
              </a:p>
              <a:p>
                <a:pPr marL="0" indent="0">
                  <a:buNone/>
                </a:pPr>
                <a:endParaRPr kumimoji="1" lang="en-US" altLang="zh-CN" sz="2400" dirty="0">
                  <a:latin typeface="+mn-ea"/>
                  <a:ea typeface="+mn-ea"/>
                </a:endParaRPr>
              </a:p>
              <a:p>
                <a:pPr marL="0" indent="0">
                  <a:buNone/>
                </a:pPr>
                <a:r>
                  <a:rPr kumimoji="1" lang="zh-CN" altLang="en-US" sz="2400" dirty="0">
                    <a:latin typeface="+mn-ea"/>
                    <a:ea typeface="+mn-ea"/>
                  </a:rPr>
                  <a:t>可得</a:t>
                </a:r>
                <a:endParaRPr kumimoji="1" lang="en-US" altLang="zh-CN" sz="2400" dirty="0">
                  <a:latin typeface="+mn-ea"/>
                  <a:ea typeface="+mn-ea"/>
                </a:endParaRPr>
              </a:p>
              <a:p>
                <a:pPr marL="0" indent="0">
                  <a:buNone/>
                </a:pPr>
                <a14:m>
                  <m:oMathPara xmlns:m="http://schemas.openxmlformats.org/officeDocument/2006/math">
                    <m:oMathParaPr>
                      <m:jc m:val="centerGroup"/>
                    </m:oMathParaPr>
                    <m:oMath xmlns:m="http://schemas.openxmlformats.org/officeDocument/2006/math">
                      <m:func>
                        <m:funcPr>
                          <m:ctrlPr>
                            <a:rPr kumimoji="1" lang="en-US" altLang="zh-CN" sz="2400" b="0" i="1" smtClean="0">
                              <a:latin typeface="Cambria Math" panose="02040503050406030204" pitchFamily="18" charset="0"/>
                              <a:ea typeface="+mn-ea"/>
                            </a:rPr>
                          </m:ctrlPr>
                        </m:funcPr>
                        <m:fName>
                          <m:r>
                            <m:rPr>
                              <m:sty m:val="p"/>
                            </m:rPr>
                            <a:rPr kumimoji="1" lang="en-US" altLang="zh-CN" sz="2400" b="0" i="0" smtClean="0">
                              <a:latin typeface="Cambria Math" panose="02040503050406030204" pitchFamily="18" charset="0"/>
                              <a:ea typeface="+mn-ea"/>
                            </a:rPr>
                            <m:t>det</m:t>
                          </m:r>
                        </m:fName>
                        <m:e>
                          <m:d>
                            <m:dPr>
                              <m:ctrlPr>
                                <a:rPr kumimoji="1" lang="en-US" altLang="zh-CN" sz="2400" b="0" i="1" smtClean="0">
                                  <a:latin typeface="Cambria Math" panose="02040503050406030204" pitchFamily="18" charset="0"/>
                                  <a:ea typeface="+mn-ea"/>
                                </a:rPr>
                              </m:ctrlPr>
                            </m:dPr>
                            <m:e>
                              <m:r>
                                <a:rPr kumimoji="1" lang="en-US" altLang="zh-CN" sz="2400" b="0" i="1" smtClean="0">
                                  <a:latin typeface="Cambria Math" panose="02040503050406030204" pitchFamily="18" charset="0"/>
                                  <a:ea typeface="+mn-ea"/>
                                </a:rPr>
                                <m:t>𝐴</m:t>
                              </m:r>
                            </m:e>
                          </m:d>
                        </m:e>
                      </m:func>
                      <m:r>
                        <a:rPr kumimoji="1" lang="en-US" altLang="zh-CN" sz="2400" b="0" i="1" smtClean="0">
                          <a:latin typeface="Cambria Math" panose="02040503050406030204" pitchFamily="18" charset="0"/>
                          <a:ea typeface="+mn-ea"/>
                        </a:rPr>
                        <m:t>=2</m:t>
                      </m:r>
                      <m:d>
                        <m:dPr>
                          <m:ctrlPr>
                            <a:rPr kumimoji="1" lang="en-US" altLang="zh-CN" sz="2400" b="0" i="1" smtClean="0">
                              <a:latin typeface="Cambria Math" panose="02040503050406030204" pitchFamily="18" charset="0"/>
                              <a:ea typeface="+mn-ea"/>
                            </a:rPr>
                          </m:ctrlPr>
                        </m:dPr>
                        <m:e>
                          <m:r>
                            <a:rPr kumimoji="1" lang="en-US" altLang="zh-CN" sz="2400" b="0" i="1" smtClean="0">
                              <a:latin typeface="Cambria Math" panose="02040503050406030204" pitchFamily="18" charset="0"/>
                              <a:ea typeface="+mn-ea"/>
                            </a:rPr>
                            <m:t>−24</m:t>
                          </m:r>
                        </m:e>
                      </m:d>
                      <m:r>
                        <a:rPr kumimoji="1" lang="en-US" altLang="zh-CN" sz="2400" b="0" i="1" smtClean="0">
                          <a:latin typeface="Cambria Math" panose="02040503050406030204" pitchFamily="18" charset="0"/>
                          <a:ea typeface="+mn-ea"/>
                        </a:rPr>
                        <m:t>−5</m:t>
                      </m:r>
                      <m:d>
                        <m:dPr>
                          <m:ctrlPr>
                            <a:rPr kumimoji="1" lang="en-US" altLang="zh-CN" sz="2400" b="0" i="1" smtClean="0">
                              <a:latin typeface="Cambria Math" panose="02040503050406030204" pitchFamily="18" charset="0"/>
                              <a:ea typeface="+mn-ea"/>
                            </a:rPr>
                          </m:ctrlPr>
                        </m:dPr>
                        <m:e>
                          <m:r>
                            <a:rPr kumimoji="1" lang="en-US" altLang="zh-CN" sz="2400" b="0" i="1" smtClean="0">
                              <a:latin typeface="Cambria Math" panose="02040503050406030204" pitchFamily="18" charset="0"/>
                              <a:ea typeface="+mn-ea"/>
                            </a:rPr>
                            <m:t>11</m:t>
                          </m:r>
                        </m:e>
                      </m:d>
                      <m:r>
                        <a:rPr kumimoji="1" lang="en-US" altLang="zh-CN" sz="2400" b="0" i="1" smtClean="0">
                          <a:latin typeface="Cambria Math" panose="02040503050406030204" pitchFamily="18" charset="0"/>
                          <a:ea typeface="+mn-ea"/>
                        </a:rPr>
                        <m:t>=−103.</m:t>
                      </m:r>
                    </m:oMath>
                  </m:oMathPara>
                </a14:m>
                <a:endParaRPr kumimoji="1" lang="zh-CN" altLang="en-US" sz="2400" dirty="0">
                  <a:latin typeface="+mn-ea"/>
                  <a:ea typeface="+mn-ea"/>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2843808" y="1700808"/>
            <a:ext cx="2880320" cy="1243533"/>
          </a:xfrm>
          <a:prstGeom prst="rect">
            <a:avLst/>
          </a:prstGeom>
        </p:spPr>
      </p:pic>
      <p:pic>
        <p:nvPicPr>
          <p:cNvPr id="6" name="图片 5"/>
          <p:cNvPicPr>
            <a:picLocks noChangeAspect="1"/>
          </p:cNvPicPr>
          <p:nvPr/>
        </p:nvPicPr>
        <p:blipFill>
          <a:blip r:embed="rId4"/>
          <a:stretch>
            <a:fillRect/>
          </a:stretch>
        </p:blipFill>
        <p:spPr>
          <a:xfrm>
            <a:off x="1187450" y="3501390"/>
            <a:ext cx="6774815" cy="180403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ea typeface="+mj-ea"/>
              </a:rPr>
              <a:t>行列式：简洁表达式</a:t>
            </a:r>
          </a:p>
        </p:txBody>
      </p:sp>
      <mc:AlternateContent xmlns:mc="http://schemas.openxmlformats.org/markup-compatibility/2006" xmlns:a14="http://schemas.microsoft.com/office/drawing/2010/main">
        <mc:Choice Requires="a14">
          <p:sp>
            <p:nvSpPr>
              <p:cNvPr id="6" name="文本框 5"/>
              <p:cNvSpPr txBox="1"/>
              <p:nvPr/>
            </p:nvSpPr>
            <p:spPr>
              <a:xfrm>
                <a:off x="323528" y="1196752"/>
                <a:ext cx="8496944" cy="4825365"/>
              </a:xfrm>
              <a:prstGeom prst="rect">
                <a:avLst/>
              </a:prstGeom>
              <a:noFill/>
            </p:spPr>
            <p:txBody>
              <a:bodyPr wrap="square">
                <a:spAutoFit/>
              </a:bodyPr>
              <a:lstStyle/>
              <a:p>
                <a:r>
                  <a:rPr lang="zh-CN" altLang="en-US" sz="2400" b="0" dirty="0">
                    <a:latin typeface="+mn-ea"/>
                    <a:ea typeface="+mn-ea"/>
                  </a:rPr>
                  <a:t>行列式仅为方阵定义，记作</a:t>
                </a:r>
                <a14:m>
                  <m:oMath xmlns:m="http://schemas.openxmlformats.org/officeDocument/2006/math">
                    <m:func>
                      <m:funcPr>
                        <m:ctrlPr>
                          <a:rPr lang="en-US" altLang="zh-CN" sz="2400" b="0" i="1" dirty="0" smtClean="0">
                            <a:latin typeface="Cambria Math" panose="02040503050406030204" pitchFamily="18" charset="0"/>
                            <a:ea typeface="+mn-ea"/>
                          </a:rPr>
                        </m:ctrlPr>
                      </m:funcPr>
                      <m:fName>
                        <m:r>
                          <m:rPr>
                            <m:sty m:val="p"/>
                          </m:rPr>
                          <a:rPr lang="en-US" altLang="zh-CN" sz="2400" b="0" i="0" dirty="0" smtClean="0">
                            <a:latin typeface="Cambria Math" panose="02040503050406030204" pitchFamily="18" charset="0"/>
                            <a:ea typeface="+mn-ea"/>
                          </a:rPr>
                          <m:t>det</m:t>
                        </m:r>
                      </m:fName>
                      <m:e>
                        <m:d>
                          <m:dPr>
                            <m:ctrlPr>
                              <a:rPr lang="en-US" altLang="zh-CN" sz="2400" b="0" i="1" dirty="0" smtClean="0">
                                <a:latin typeface="Cambria Math" panose="02040503050406030204" pitchFamily="18" charset="0"/>
                                <a:ea typeface="+mn-ea"/>
                              </a:rPr>
                            </m:ctrlPr>
                          </m:dPr>
                          <m:e>
                            <m:r>
                              <a:rPr lang="en-US" altLang="zh-CN" sz="2400" b="0" i="1" dirty="0">
                                <a:latin typeface="Cambria Math" panose="02040503050406030204" pitchFamily="18" charset="0"/>
                                <a:ea typeface="+mn-ea"/>
                              </a:rPr>
                              <m:t>𝐴</m:t>
                            </m:r>
                          </m:e>
                        </m:d>
                      </m:e>
                    </m:func>
                  </m:oMath>
                </a14:m>
                <a:endParaRPr lang="en-US" altLang="zh-CN" sz="2400" b="0" dirty="0">
                  <a:latin typeface="+mn-ea"/>
                  <a:ea typeface="+mn-ea"/>
                </a:endParaRPr>
              </a:p>
              <a:p>
                <a:endParaRPr lang="zh-CN" altLang="en-US" sz="2400" b="0" dirty="0">
                  <a:latin typeface="+mn-ea"/>
                  <a:ea typeface="+mn-ea"/>
                </a:endParaRPr>
              </a:p>
              <a:p>
                <a:pPr marL="0" indent="0">
                  <a:buNone/>
                </a:pPr>
                <a14:m>
                  <m:oMathPara xmlns:m="http://schemas.openxmlformats.org/officeDocument/2006/math">
                    <m:oMathParaPr>
                      <m:jc m:val="centerGroup"/>
                    </m:oMathParaPr>
                    <m:oMath xmlns:m="http://schemas.openxmlformats.org/officeDocument/2006/math">
                      <m:r>
                        <a:rPr lang="en-US" altLang="zh-CN" sz="2400" b="0" i="1" smtClean="0">
                          <a:effectLst/>
                          <a:latin typeface="Cambria Math" panose="02040503050406030204" pitchFamily="18" charset="0"/>
                          <a:ea typeface="+mn-ea"/>
                          <a:cs typeface="Times New Roman" panose="02020603050405020304" pitchFamily="18" charset="0"/>
                        </a:rPr>
                        <m:t>𝑑𝑒𝑡</m:t>
                      </m:r>
                      <m:r>
                        <a:rPr lang="en-US" altLang="zh-CN" sz="2400" b="0" smtClean="0">
                          <a:effectLst/>
                          <a:latin typeface="Cambria Math" panose="02040503050406030204" pitchFamily="18" charset="0"/>
                          <a:ea typeface="+mn-ea"/>
                          <a:cs typeface="Times New Roman" panose="02020603050405020304" pitchFamily="18" charset="0"/>
                        </a:rPr>
                        <m:t>(</m:t>
                      </m:r>
                      <m:r>
                        <a:rPr lang="en-US" altLang="zh-CN" sz="2400" b="0" i="1">
                          <a:effectLst/>
                          <a:latin typeface="Cambria Math" panose="02040503050406030204" pitchFamily="18" charset="0"/>
                          <a:ea typeface="+mn-ea"/>
                          <a:cs typeface="Times New Roman" panose="02020603050405020304" pitchFamily="18" charset="0"/>
                        </a:rPr>
                        <m:t>𝐴</m:t>
                      </m:r>
                      <m:r>
                        <a:rPr lang="en-US" altLang="zh-CN" sz="2400" b="0">
                          <a:effectLst/>
                          <a:latin typeface="Cambria Math" panose="02040503050406030204" pitchFamily="18" charset="0"/>
                          <a:ea typeface="+mn-ea"/>
                          <a:cs typeface="Times New Roman" panose="02020603050405020304" pitchFamily="18" charset="0"/>
                        </a:rPr>
                        <m:t>)=</m:t>
                      </m:r>
                      <m:sSub>
                        <m:sSubPr>
                          <m:ctrlPr>
                            <a:rPr lang="zh-CN" altLang="zh-CN" sz="2400" b="0" i="1">
                              <a:effectLst/>
                              <a:latin typeface="Cambria Math" panose="02040503050406030204" pitchFamily="18" charset="0"/>
                              <a:ea typeface="+mn-ea"/>
                              <a:cs typeface="Times New Roman" panose="02020603050405020304" pitchFamily="18" charset="0"/>
                            </a:rPr>
                          </m:ctrlPr>
                        </m:sSubPr>
                        <m:e>
                          <m:r>
                            <a:rPr lang="en-US" altLang="zh-CN" sz="2400" b="0">
                              <a:effectLst/>
                              <a:latin typeface="Cambria Math" panose="02040503050406030204" pitchFamily="18" charset="0"/>
                              <a:ea typeface="+mn-ea"/>
                              <a:cs typeface="Times New Roman" panose="02020603050405020304" pitchFamily="18" charset="0"/>
                            </a:rPr>
                            <m:t>∑</m:t>
                          </m:r>
                        </m:e>
                        <m:sub>
                          <m:r>
                            <a:rPr lang="en-US" altLang="zh-CN" sz="2400" b="0" i="1">
                              <a:effectLst/>
                              <a:latin typeface="Cambria Math" panose="02040503050406030204" pitchFamily="18" charset="0"/>
                              <a:ea typeface="+mn-ea"/>
                              <a:cs typeface="Times New Roman" panose="02020603050405020304" pitchFamily="18" charset="0"/>
                            </a:rPr>
                            <m:t>𝜎</m:t>
                          </m:r>
                          <m:r>
                            <a:rPr lang="en-US" altLang="zh-CN" sz="2400" b="0">
                              <a:effectLst/>
                              <a:latin typeface="Cambria Math" panose="02040503050406030204" pitchFamily="18" charset="0"/>
                              <a:ea typeface="+mn-ea"/>
                              <a:cs typeface="Times New Roman" panose="02020603050405020304" pitchFamily="18" charset="0"/>
                            </a:rPr>
                            <m:t>∈</m:t>
                          </m:r>
                          <m:sSub>
                            <m:sSubPr>
                              <m:ctrlPr>
                                <a:rPr lang="zh-CN" altLang="zh-CN" sz="2400" b="0" i="1">
                                  <a:effectLst/>
                                  <a:latin typeface="Cambria Math" panose="02040503050406030204" pitchFamily="18" charset="0"/>
                                  <a:ea typeface="+mn-ea"/>
                                  <a:cs typeface="Times New Roman" panose="02020603050405020304" pitchFamily="18" charset="0"/>
                                </a:rPr>
                              </m:ctrlPr>
                            </m:sSubPr>
                            <m:e>
                              <m:r>
                                <a:rPr lang="en-US" altLang="zh-CN" sz="2400" b="0" i="1">
                                  <a:effectLst/>
                                  <a:latin typeface="Cambria Math" panose="02040503050406030204" pitchFamily="18" charset="0"/>
                                  <a:ea typeface="+mn-ea"/>
                                  <a:cs typeface="Times New Roman" panose="02020603050405020304" pitchFamily="18" charset="0"/>
                                </a:rPr>
                                <m:t>𝑆</m:t>
                              </m:r>
                            </m:e>
                            <m:sub>
                              <m:r>
                                <a:rPr lang="en-US" altLang="zh-CN" sz="2400" b="0" i="1">
                                  <a:effectLst/>
                                  <a:latin typeface="Cambria Math" panose="02040503050406030204" pitchFamily="18" charset="0"/>
                                  <a:ea typeface="+mn-ea"/>
                                  <a:cs typeface="Times New Roman" panose="02020603050405020304" pitchFamily="18" charset="0"/>
                                </a:rPr>
                                <m:t>𝑛</m:t>
                              </m:r>
                            </m:sub>
                          </m:sSub>
                        </m:sub>
                      </m:sSub>
                      <m:r>
                        <a:rPr lang="en-US" altLang="zh-CN" sz="2400" b="0">
                          <a:effectLst/>
                          <a:latin typeface="Cambria Math" panose="02040503050406030204" pitchFamily="18" charset="0"/>
                          <a:ea typeface="+mn-ea"/>
                          <a:cs typeface="Times New Roman" panose="02020603050405020304" pitchFamily="18" charset="0"/>
                        </a:rPr>
                        <m:t> </m:t>
                      </m:r>
                      <m:r>
                        <a:rPr lang="en-US" altLang="zh-CN" sz="2400" b="0" i="1">
                          <a:effectLst/>
                          <a:latin typeface="Cambria Math" panose="02040503050406030204" pitchFamily="18" charset="0"/>
                          <a:ea typeface="+mn-ea"/>
                          <a:cs typeface="Times New Roman" panose="02020603050405020304" pitchFamily="18" charset="0"/>
                        </a:rPr>
                        <m:t>𝑠𝑔𝑛</m:t>
                      </m:r>
                      <m:r>
                        <a:rPr lang="en-US" altLang="zh-CN" sz="2400" b="0">
                          <a:effectLst/>
                          <a:latin typeface="Cambria Math" panose="02040503050406030204" pitchFamily="18" charset="0"/>
                          <a:ea typeface="+mn-ea"/>
                          <a:cs typeface="Times New Roman" panose="02020603050405020304" pitchFamily="18" charset="0"/>
                        </a:rPr>
                        <m:t>(</m:t>
                      </m:r>
                      <m:r>
                        <a:rPr lang="en-US" altLang="zh-CN" sz="2400" b="0" i="1">
                          <a:effectLst/>
                          <a:latin typeface="Cambria Math" panose="02040503050406030204" pitchFamily="18" charset="0"/>
                          <a:ea typeface="+mn-ea"/>
                          <a:cs typeface="Times New Roman" panose="02020603050405020304" pitchFamily="18" charset="0"/>
                        </a:rPr>
                        <m:t>𝜎</m:t>
                      </m:r>
                      <m:r>
                        <a:rPr lang="en-US" altLang="zh-CN" sz="2400" b="0">
                          <a:effectLst/>
                          <a:latin typeface="Cambria Math" panose="02040503050406030204" pitchFamily="18" charset="0"/>
                          <a:ea typeface="+mn-ea"/>
                          <a:cs typeface="Times New Roman" panose="02020603050405020304" pitchFamily="18" charset="0"/>
                        </a:rPr>
                        <m:t>)</m:t>
                      </m:r>
                      <m:sSubSup>
                        <m:sSubSupPr>
                          <m:ctrlPr>
                            <a:rPr lang="zh-CN" altLang="zh-CN" sz="2400" b="0" i="1">
                              <a:effectLst/>
                              <a:latin typeface="Cambria Math" panose="02040503050406030204" pitchFamily="18" charset="0"/>
                              <a:ea typeface="+mn-ea"/>
                              <a:cs typeface="Times New Roman" panose="02020603050405020304" pitchFamily="18" charset="0"/>
                            </a:rPr>
                          </m:ctrlPr>
                        </m:sSubSupPr>
                        <m:e>
                          <m:r>
                            <a:rPr lang="en-US" altLang="zh-CN" sz="2400" b="0">
                              <a:effectLst/>
                              <a:latin typeface="Cambria Math" panose="02040503050406030204" pitchFamily="18" charset="0"/>
                              <a:ea typeface="+mn-ea"/>
                              <a:cs typeface="Times New Roman" panose="02020603050405020304" pitchFamily="18" charset="0"/>
                            </a:rPr>
                            <m:t>∏</m:t>
                          </m:r>
                        </m:e>
                        <m:sub>
                          <m:r>
                            <a:rPr lang="en-US" altLang="zh-CN" sz="2400" b="0" i="1">
                              <a:effectLst/>
                              <a:latin typeface="Cambria Math" panose="02040503050406030204" pitchFamily="18" charset="0"/>
                              <a:ea typeface="+mn-ea"/>
                              <a:cs typeface="Times New Roman" panose="02020603050405020304" pitchFamily="18" charset="0"/>
                            </a:rPr>
                            <m:t>𝑖</m:t>
                          </m:r>
                          <m:r>
                            <a:rPr lang="en-US" altLang="zh-CN" sz="2400" b="0">
                              <a:effectLst/>
                              <a:latin typeface="Cambria Math" panose="02040503050406030204" pitchFamily="18" charset="0"/>
                              <a:ea typeface="+mn-ea"/>
                              <a:cs typeface="Times New Roman" panose="02020603050405020304" pitchFamily="18" charset="0"/>
                            </a:rPr>
                            <m:t>=</m:t>
                          </m:r>
                          <m:r>
                            <a:rPr lang="en-US" altLang="zh-CN" sz="2400" b="0" i="1">
                              <a:effectLst/>
                              <a:latin typeface="Cambria Math" panose="02040503050406030204" pitchFamily="18" charset="0"/>
                              <a:ea typeface="+mn-ea"/>
                              <a:cs typeface="Times New Roman" panose="02020603050405020304" pitchFamily="18" charset="0"/>
                            </a:rPr>
                            <m:t>1</m:t>
                          </m:r>
                        </m:sub>
                        <m:sup>
                          <m:r>
                            <a:rPr lang="en-US" altLang="zh-CN" sz="2400" b="0" i="1">
                              <a:effectLst/>
                              <a:latin typeface="Cambria Math" panose="02040503050406030204" pitchFamily="18" charset="0"/>
                              <a:ea typeface="+mn-ea"/>
                              <a:cs typeface="Times New Roman" panose="02020603050405020304" pitchFamily="18" charset="0"/>
                            </a:rPr>
                            <m:t>𝑛</m:t>
                          </m:r>
                        </m:sup>
                      </m:sSubSup>
                      <m:r>
                        <a:rPr lang="en-US" altLang="zh-CN" sz="2400" b="0">
                          <a:effectLst/>
                          <a:latin typeface="Cambria Math" panose="02040503050406030204" pitchFamily="18" charset="0"/>
                          <a:ea typeface="+mn-ea"/>
                          <a:cs typeface="Times New Roman" panose="02020603050405020304" pitchFamily="18" charset="0"/>
                        </a:rPr>
                        <m:t> </m:t>
                      </m:r>
                      <m:sSub>
                        <m:sSubPr>
                          <m:ctrlPr>
                            <a:rPr lang="zh-CN" altLang="zh-CN" sz="2400" b="0" i="1">
                              <a:effectLst/>
                              <a:latin typeface="Cambria Math" panose="02040503050406030204" pitchFamily="18" charset="0"/>
                              <a:ea typeface="+mn-ea"/>
                              <a:cs typeface="Times New Roman" panose="02020603050405020304" pitchFamily="18" charset="0"/>
                            </a:rPr>
                          </m:ctrlPr>
                        </m:sSubPr>
                        <m:e>
                          <m:r>
                            <a:rPr lang="en-US" altLang="zh-CN" sz="2400" b="0" i="1">
                              <a:effectLst/>
                              <a:latin typeface="Cambria Math" panose="02040503050406030204" pitchFamily="18" charset="0"/>
                              <a:ea typeface="+mn-ea"/>
                              <a:cs typeface="Times New Roman" panose="02020603050405020304" pitchFamily="18" charset="0"/>
                            </a:rPr>
                            <m:t>𝑎</m:t>
                          </m:r>
                        </m:e>
                        <m:sub>
                          <m:r>
                            <a:rPr lang="en-US" altLang="zh-CN" sz="2400" b="0" i="1">
                              <a:effectLst/>
                              <a:latin typeface="Cambria Math" panose="02040503050406030204" pitchFamily="18" charset="0"/>
                              <a:ea typeface="+mn-ea"/>
                              <a:cs typeface="Times New Roman" panose="02020603050405020304" pitchFamily="18" charset="0"/>
                            </a:rPr>
                            <m:t>𝑖</m:t>
                          </m:r>
                          <m:r>
                            <a:rPr lang="en-US" altLang="zh-CN" sz="2400" b="0">
                              <a:effectLst/>
                              <a:latin typeface="Cambria Math" panose="02040503050406030204" pitchFamily="18" charset="0"/>
                              <a:ea typeface="+mn-ea"/>
                              <a:cs typeface="Times New Roman" panose="02020603050405020304" pitchFamily="18" charset="0"/>
                            </a:rPr>
                            <m:t>,</m:t>
                          </m:r>
                          <m:r>
                            <a:rPr lang="en-US" altLang="zh-CN" sz="2400" b="0" i="1">
                              <a:effectLst/>
                              <a:latin typeface="Cambria Math" panose="02040503050406030204" pitchFamily="18" charset="0"/>
                              <a:ea typeface="+mn-ea"/>
                              <a:cs typeface="Times New Roman" panose="02020603050405020304" pitchFamily="18" charset="0"/>
                            </a:rPr>
                            <m:t>𝜎</m:t>
                          </m:r>
                          <m:r>
                            <a:rPr lang="en-US" altLang="zh-CN" sz="2400" b="0">
                              <a:effectLst/>
                              <a:latin typeface="Cambria Math" panose="02040503050406030204" pitchFamily="18" charset="0"/>
                              <a:ea typeface="+mn-ea"/>
                              <a:cs typeface="Times New Roman" panose="02020603050405020304" pitchFamily="18" charset="0"/>
                            </a:rPr>
                            <m:t>(</m:t>
                          </m:r>
                          <m:r>
                            <a:rPr lang="en-US" altLang="zh-CN" sz="2400" b="0" i="1">
                              <a:effectLst/>
                              <a:latin typeface="Cambria Math" panose="02040503050406030204" pitchFamily="18" charset="0"/>
                              <a:ea typeface="+mn-ea"/>
                              <a:cs typeface="Times New Roman" panose="02020603050405020304" pitchFamily="18" charset="0"/>
                            </a:rPr>
                            <m:t>𝑖</m:t>
                          </m:r>
                          <m:r>
                            <a:rPr lang="en-US" altLang="zh-CN" sz="2400" b="0">
                              <a:effectLst/>
                              <a:latin typeface="Cambria Math" panose="02040503050406030204" pitchFamily="18" charset="0"/>
                              <a:ea typeface="+mn-ea"/>
                              <a:cs typeface="Times New Roman" panose="02020603050405020304" pitchFamily="18" charset="0"/>
                            </a:rPr>
                            <m:t>)</m:t>
                          </m:r>
                        </m:sub>
                      </m:sSub>
                    </m:oMath>
                  </m:oMathPara>
                </a14:m>
                <a:endParaRPr lang="en-US" altLang="zh-CN" sz="2400" b="0" dirty="0">
                  <a:latin typeface="+mn-ea"/>
                  <a:ea typeface="+mn-ea"/>
                </a:endParaRPr>
              </a:p>
              <a:p>
                <a:pPr marL="0" indent="0">
                  <a:buNone/>
                </a:pPr>
                <a:endParaRPr lang="zh-CN" altLang="en-US" sz="2400" b="0" dirty="0">
                  <a:latin typeface="+mn-ea"/>
                  <a:ea typeface="+mn-ea"/>
                </a:endParaRPr>
              </a:p>
              <a:p>
                <a14:m>
                  <m:oMath xmlns:m="http://schemas.openxmlformats.org/officeDocument/2006/math">
                    <m:sSub>
                      <m:sSubPr>
                        <m:ctrlPr>
                          <a:rPr lang="en-US" altLang="zh-CN" sz="2400" b="0" i="1" smtClean="0">
                            <a:latin typeface="Cambria Math" panose="02040503050406030204" pitchFamily="18" charset="0"/>
                            <a:ea typeface="+mn-ea"/>
                          </a:rPr>
                        </m:ctrlPr>
                      </m:sSubPr>
                      <m:e>
                        <m:r>
                          <a:rPr lang="en-US" altLang="zh-CN" sz="2400" b="0" i="1" smtClean="0">
                            <a:latin typeface="Cambria Math" panose="02040503050406030204" pitchFamily="18" charset="0"/>
                            <a:ea typeface="+mn-ea"/>
                          </a:rPr>
                          <m:t>𝑎</m:t>
                        </m:r>
                      </m:e>
                      <m:sub>
                        <m:r>
                          <a:rPr lang="en-US" altLang="zh-CN" sz="2400" b="0" i="1" smtClean="0">
                            <a:latin typeface="Cambria Math" panose="02040503050406030204" pitchFamily="18" charset="0"/>
                            <a:ea typeface="+mn-ea"/>
                          </a:rPr>
                          <m:t>𝑖</m:t>
                        </m:r>
                        <m:r>
                          <a:rPr lang="en-US" altLang="zh-CN" sz="2400" b="0" i="1" smtClean="0">
                            <a:latin typeface="Cambria Math" panose="02040503050406030204" pitchFamily="18" charset="0"/>
                            <a:ea typeface="+mn-ea"/>
                          </a:rPr>
                          <m:t>,</m:t>
                        </m:r>
                        <m:r>
                          <a:rPr lang="en-US" altLang="zh-CN" sz="2400" b="0" i="1" smtClean="0">
                            <a:latin typeface="Cambria Math" panose="02040503050406030204" pitchFamily="18" charset="0"/>
                            <a:ea typeface="+mn-ea"/>
                          </a:rPr>
                          <m:t>𝑗</m:t>
                        </m:r>
                      </m:sub>
                    </m:sSub>
                  </m:oMath>
                </a14:m>
                <a:r>
                  <a:rPr lang="zh-CN" altLang="en-US" sz="2400" b="0" dirty="0">
                    <a:latin typeface="+mn-ea"/>
                    <a:ea typeface="+mn-ea"/>
                  </a:rPr>
                  <a:t>是矩阵</a:t>
                </a:r>
                <a14:m>
                  <m:oMath xmlns:m="http://schemas.openxmlformats.org/officeDocument/2006/math">
                    <m:r>
                      <a:rPr lang="en-US" altLang="zh-CN" sz="2400" b="0" i="1" smtClean="0">
                        <a:latin typeface="Cambria Math" panose="02040503050406030204" pitchFamily="18" charset="0"/>
                        <a:ea typeface="+mn-ea"/>
                      </a:rPr>
                      <m:t>𝐴</m:t>
                    </m:r>
                  </m:oMath>
                </a14:m>
                <a:r>
                  <a:rPr lang="zh-CN" altLang="en-US" sz="2400" b="0" dirty="0">
                    <a:latin typeface="+mn-ea"/>
                    <a:ea typeface="+mn-ea"/>
                  </a:rPr>
                  <a:t>的第</a:t>
                </a:r>
                <a14:m>
                  <m:oMath xmlns:m="http://schemas.openxmlformats.org/officeDocument/2006/math">
                    <m:r>
                      <a:rPr lang="en-US" altLang="zh-CN" sz="2400" b="0" i="1" smtClean="0">
                        <a:latin typeface="Cambria Math" panose="02040503050406030204" pitchFamily="18" charset="0"/>
                        <a:ea typeface="+mn-ea"/>
                      </a:rPr>
                      <m:t>𝑖</m:t>
                    </m:r>
                  </m:oMath>
                </a14:m>
                <a:r>
                  <a:rPr lang="zh-CN" altLang="en-US" sz="2400" b="0" dirty="0">
                    <a:latin typeface="+mn-ea"/>
                    <a:ea typeface="+mn-ea"/>
                  </a:rPr>
                  <a:t>行第</a:t>
                </a:r>
                <a14:m>
                  <m:oMath xmlns:m="http://schemas.openxmlformats.org/officeDocument/2006/math">
                    <m:r>
                      <a:rPr lang="en-US" altLang="zh-CN" sz="2400" b="0" i="1" smtClean="0">
                        <a:latin typeface="Cambria Math" panose="02040503050406030204" pitchFamily="18" charset="0"/>
                        <a:ea typeface="+mn-ea"/>
                      </a:rPr>
                      <m:t>𝑗</m:t>
                    </m:r>
                  </m:oMath>
                </a14:m>
                <a:r>
                  <a:rPr lang="zh-CN" altLang="en-US" sz="2400" b="0" dirty="0">
                    <a:latin typeface="+mn-ea"/>
                    <a:ea typeface="+mn-ea"/>
                  </a:rPr>
                  <a:t>列的元素；</a:t>
                </a:r>
                <a14:m>
                  <m:oMath xmlns:m="http://schemas.openxmlformats.org/officeDocument/2006/math">
                    <m:r>
                      <m:rPr>
                        <m:sty m:val="p"/>
                      </m:rPr>
                      <a:rPr lang="en-US" altLang="zh-CN" sz="2400" b="0" i="0" smtClean="0">
                        <a:latin typeface="Cambria Math" panose="02040503050406030204" pitchFamily="18" charset="0"/>
                        <a:ea typeface="+mn-ea"/>
                      </a:rPr>
                      <m:t>sgn</m:t>
                    </m:r>
                    <m:r>
                      <a:rPr lang="en-US" altLang="zh-CN" sz="2400" b="0" i="1" smtClean="0">
                        <a:latin typeface="Cambria Math" panose="02040503050406030204" pitchFamily="18" charset="0"/>
                        <a:ea typeface="+mn-ea"/>
                      </a:rPr>
                      <m:t>(</m:t>
                    </m:r>
                    <m:r>
                      <a:rPr lang="en-US" altLang="zh-CN" sz="2400" b="0" i="1" smtClean="0">
                        <a:latin typeface="Cambria Math" panose="02040503050406030204" pitchFamily="18" charset="0"/>
                        <a:ea typeface="+mn-ea"/>
                      </a:rPr>
                      <m:t>𝜎</m:t>
                    </m:r>
                    <m:r>
                      <a:rPr lang="en-US" altLang="zh-CN" sz="2400" b="0" i="1" smtClean="0">
                        <a:latin typeface="Cambria Math" panose="02040503050406030204" pitchFamily="18" charset="0"/>
                        <a:ea typeface="+mn-ea"/>
                      </a:rPr>
                      <m:t>)</m:t>
                    </m:r>
                  </m:oMath>
                </a14:m>
                <a:r>
                  <a:rPr lang="zh-CN" altLang="en-US" sz="2400" b="0" dirty="0">
                    <a:latin typeface="+mn-ea"/>
                    <a:ea typeface="+mn-ea"/>
                  </a:rPr>
                  <a:t>表示置换</a:t>
                </a:r>
                <a14:m>
                  <m:oMath xmlns:m="http://schemas.openxmlformats.org/officeDocument/2006/math">
                    <m:r>
                      <a:rPr lang="en-US" altLang="zh-CN" sz="2400" b="0" i="1" smtClean="0">
                        <a:latin typeface="Cambria Math" panose="02040503050406030204" pitchFamily="18" charset="0"/>
                        <a:ea typeface="+mn-ea"/>
                      </a:rPr>
                      <m:t>𝜎</m:t>
                    </m:r>
                    <m:r>
                      <a:rPr lang="en-US" altLang="zh-CN" sz="2400" b="0" i="1" smtClean="0">
                        <a:latin typeface="Cambria Math" panose="02040503050406030204" pitchFamily="18" charset="0"/>
                        <a:ea typeface="+mn-ea"/>
                      </a:rPr>
                      <m:t>∈</m:t>
                    </m:r>
                    <m:sSub>
                      <m:sSubPr>
                        <m:ctrlPr>
                          <a:rPr lang="en-US" altLang="zh-CN" sz="2400" b="0" i="1" smtClean="0">
                            <a:latin typeface="Cambria Math" panose="02040503050406030204" pitchFamily="18" charset="0"/>
                            <a:ea typeface="+mn-ea"/>
                          </a:rPr>
                        </m:ctrlPr>
                      </m:sSubPr>
                      <m:e>
                        <m:r>
                          <a:rPr lang="en-US" altLang="zh-CN" sz="2400" b="0" i="1" smtClean="0">
                            <a:latin typeface="Cambria Math" panose="02040503050406030204" pitchFamily="18" charset="0"/>
                            <a:ea typeface="+mn-ea"/>
                          </a:rPr>
                          <m:t>𝑆</m:t>
                        </m:r>
                      </m:e>
                      <m:sub>
                        <m:r>
                          <a:rPr lang="en-US" altLang="zh-CN" sz="2400" b="0" i="1" smtClean="0">
                            <a:latin typeface="Cambria Math" panose="02040503050406030204" pitchFamily="18" charset="0"/>
                            <a:ea typeface="+mn-ea"/>
                          </a:rPr>
                          <m:t>𝑛</m:t>
                        </m:r>
                      </m:sub>
                    </m:sSub>
                  </m:oMath>
                </a14:m>
                <a:r>
                  <a:rPr lang="zh-CN" altLang="en-US" sz="2400" b="0" dirty="0">
                    <a:latin typeface="+mn-ea"/>
                    <a:ea typeface="+mn-ea"/>
                  </a:rPr>
                  <a:t>的符号差，具体地说，满足</a:t>
                </a:r>
                <a14:m>
                  <m:oMath xmlns:m="http://schemas.openxmlformats.org/officeDocument/2006/math">
                    <m:r>
                      <a:rPr lang="en-US" altLang="zh-CN" sz="2400" b="0" i="0" smtClean="0">
                        <a:latin typeface="Cambria Math" panose="02040503050406030204" pitchFamily="18" charset="0"/>
                        <a:ea typeface="+mn-ea"/>
                      </a:rPr>
                      <m:t>1≤</m:t>
                    </m:r>
                    <m:r>
                      <a:rPr lang="en-US" altLang="zh-CN" sz="2400" b="0" i="1" smtClean="0">
                        <a:latin typeface="Cambria Math" panose="02040503050406030204" pitchFamily="18" charset="0"/>
                        <a:ea typeface="+mn-ea"/>
                      </a:rPr>
                      <m:t>𝑖</m:t>
                    </m:r>
                    <m:r>
                      <a:rPr lang="en-US" altLang="zh-CN" sz="2400" b="0" i="1" smtClean="0">
                        <a:latin typeface="Cambria Math" panose="02040503050406030204" pitchFamily="18" charset="0"/>
                        <a:ea typeface="+mn-ea"/>
                      </a:rPr>
                      <m:t>≤</m:t>
                    </m:r>
                    <m:r>
                      <a:rPr lang="en-US" altLang="zh-CN" sz="2400" b="0" i="1" smtClean="0">
                        <a:latin typeface="Cambria Math" panose="02040503050406030204" pitchFamily="18" charset="0"/>
                        <a:ea typeface="+mn-ea"/>
                      </a:rPr>
                      <m:t>𝑗</m:t>
                    </m:r>
                    <m:r>
                      <a:rPr lang="en-US" altLang="zh-CN" sz="2400" b="0" i="1" smtClean="0">
                        <a:latin typeface="Cambria Math" panose="02040503050406030204" pitchFamily="18" charset="0"/>
                        <a:ea typeface="+mn-ea"/>
                      </a:rPr>
                      <m:t>≤</m:t>
                    </m:r>
                    <m:r>
                      <a:rPr lang="en-US" altLang="zh-CN" sz="2400" b="0" i="1" smtClean="0">
                        <a:latin typeface="Cambria Math" panose="02040503050406030204" pitchFamily="18" charset="0"/>
                        <a:ea typeface="+mn-ea"/>
                      </a:rPr>
                      <m:t>𝑛</m:t>
                    </m:r>
                  </m:oMath>
                </a14:m>
                <a:r>
                  <a:rPr lang="zh-CN" altLang="en-US" sz="2400" b="0" dirty="0">
                    <a:latin typeface="+mn-ea"/>
                    <a:ea typeface="+mn-ea"/>
                  </a:rPr>
                  <a:t>但</a:t>
                </a:r>
                <a14:m>
                  <m:oMath xmlns:m="http://schemas.openxmlformats.org/officeDocument/2006/math">
                    <m:r>
                      <a:rPr lang="en-US" altLang="zh-CN" sz="2400" b="0" i="1" dirty="0" smtClean="0">
                        <a:latin typeface="Cambria Math" panose="02040503050406030204" pitchFamily="18" charset="0"/>
                        <a:ea typeface="+mn-ea"/>
                      </a:rPr>
                      <m:t>𝜎</m:t>
                    </m:r>
                    <m:d>
                      <m:dPr>
                        <m:ctrlPr>
                          <a:rPr lang="en-US" altLang="zh-CN" sz="2400" b="0" i="1" dirty="0" smtClean="0">
                            <a:latin typeface="Cambria Math" panose="02040503050406030204" pitchFamily="18" charset="0"/>
                            <a:ea typeface="+mn-ea"/>
                          </a:rPr>
                        </m:ctrlPr>
                      </m:dPr>
                      <m:e>
                        <m:r>
                          <a:rPr lang="en-US" altLang="zh-CN" sz="2400" b="0" i="1" dirty="0" smtClean="0">
                            <a:latin typeface="Cambria Math" panose="02040503050406030204" pitchFamily="18" charset="0"/>
                            <a:ea typeface="+mn-ea"/>
                          </a:rPr>
                          <m:t>𝑖</m:t>
                        </m:r>
                      </m:e>
                    </m:d>
                    <m:r>
                      <a:rPr lang="en-US" altLang="zh-CN" sz="2400" b="0" i="1" dirty="0" smtClean="0">
                        <a:latin typeface="Cambria Math" panose="02040503050406030204" pitchFamily="18" charset="0"/>
                        <a:ea typeface="+mn-ea"/>
                      </a:rPr>
                      <m:t>&gt;</m:t>
                    </m:r>
                    <m:r>
                      <a:rPr lang="en-US" altLang="zh-CN" sz="2400" b="0" i="1" dirty="0" smtClean="0">
                        <a:latin typeface="Cambria Math" panose="02040503050406030204" pitchFamily="18" charset="0"/>
                        <a:ea typeface="+mn-ea"/>
                      </a:rPr>
                      <m:t>𝜎</m:t>
                    </m:r>
                    <m:r>
                      <a:rPr lang="en-US" altLang="zh-CN" sz="2400" b="0" i="1" dirty="0" smtClean="0">
                        <a:latin typeface="Cambria Math" panose="02040503050406030204" pitchFamily="18" charset="0"/>
                        <a:ea typeface="+mn-ea"/>
                      </a:rPr>
                      <m:t>(</m:t>
                    </m:r>
                    <m:r>
                      <a:rPr lang="en-US" altLang="zh-CN" sz="2400" b="0" i="1" dirty="0" smtClean="0">
                        <a:latin typeface="Cambria Math" panose="02040503050406030204" pitchFamily="18" charset="0"/>
                        <a:ea typeface="+mn-ea"/>
                      </a:rPr>
                      <m:t>𝑗</m:t>
                    </m:r>
                    <m:r>
                      <a:rPr lang="en-US" altLang="zh-CN" sz="2400" b="0" i="1" dirty="0" smtClean="0">
                        <a:latin typeface="Cambria Math" panose="02040503050406030204" pitchFamily="18" charset="0"/>
                        <a:ea typeface="+mn-ea"/>
                      </a:rPr>
                      <m:t>)</m:t>
                    </m:r>
                  </m:oMath>
                </a14:m>
                <a:r>
                  <a:rPr lang="zh-CN" altLang="en-US" sz="2400" b="0" dirty="0">
                    <a:latin typeface="+mn-ea"/>
                    <a:ea typeface="+mn-ea"/>
                  </a:rPr>
                  <a:t>的有序数对</a:t>
                </a:r>
                <a14:m>
                  <m:oMath xmlns:m="http://schemas.openxmlformats.org/officeDocument/2006/math">
                    <m:r>
                      <a:rPr lang="en-US" altLang="zh-CN" sz="2400" b="0" i="1" smtClean="0">
                        <a:latin typeface="Cambria Math" panose="02040503050406030204" pitchFamily="18" charset="0"/>
                        <a:ea typeface="+mn-ea"/>
                      </a:rPr>
                      <m:t>(</m:t>
                    </m:r>
                    <m:r>
                      <a:rPr lang="en-US" altLang="zh-CN" sz="2400" b="0" i="1" smtClean="0">
                        <a:latin typeface="Cambria Math" panose="02040503050406030204" pitchFamily="18" charset="0"/>
                        <a:ea typeface="+mn-ea"/>
                      </a:rPr>
                      <m:t>𝑖</m:t>
                    </m:r>
                    <m:r>
                      <a:rPr lang="en-US" altLang="zh-CN" sz="2400" b="0" i="1" smtClean="0">
                        <a:latin typeface="Cambria Math" panose="02040503050406030204" pitchFamily="18" charset="0"/>
                        <a:ea typeface="+mn-ea"/>
                      </a:rPr>
                      <m:t>,</m:t>
                    </m:r>
                    <m:r>
                      <a:rPr lang="en-US" altLang="zh-CN" sz="2400" b="0" i="1" smtClean="0">
                        <a:latin typeface="Cambria Math" panose="02040503050406030204" pitchFamily="18" charset="0"/>
                        <a:ea typeface="+mn-ea"/>
                      </a:rPr>
                      <m:t>𝑗</m:t>
                    </m:r>
                    <m:r>
                      <a:rPr lang="en-US" altLang="zh-CN" sz="2400" b="0" i="1" smtClean="0">
                        <a:latin typeface="Cambria Math" panose="02040503050406030204" pitchFamily="18" charset="0"/>
                        <a:ea typeface="+mn-ea"/>
                      </a:rPr>
                      <m:t>)</m:t>
                    </m:r>
                  </m:oMath>
                </a14:m>
                <a:r>
                  <a:rPr lang="zh-CN" altLang="en-US" sz="2400" b="0" dirty="0">
                    <a:latin typeface="+mn-ea"/>
                    <a:ea typeface="+mn-ea"/>
                  </a:rPr>
                  <a:t>称为</a:t>
                </a:r>
                <a14:m>
                  <m:oMath xmlns:m="http://schemas.openxmlformats.org/officeDocument/2006/math">
                    <m:r>
                      <a:rPr lang="en-US" altLang="zh-CN" sz="2400" b="0" i="1" dirty="0" smtClean="0">
                        <a:latin typeface="Cambria Math" panose="02040503050406030204" pitchFamily="18" charset="0"/>
                        <a:ea typeface="+mn-ea"/>
                      </a:rPr>
                      <m:t>𝜎</m:t>
                    </m:r>
                  </m:oMath>
                </a14:m>
                <a:r>
                  <a:rPr lang="zh-CN" altLang="en-US" sz="2400" b="0" dirty="0">
                    <a:latin typeface="+mn-ea"/>
                    <a:ea typeface="+mn-ea"/>
                  </a:rPr>
                  <a:t>的逆序。</a:t>
                </a:r>
                <a14:m>
                  <m:oMath xmlns:m="http://schemas.openxmlformats.org/officeDocument/2006/math">
                    <m:func>
                      <m:funcPr>
                        <m:ctrlPr>
                          <a:rPr lang="en-US" altLang="zh-CN" sz="2400" b="0" i="1">
                            <a:latin typeface="Cambria Math" panose="02040503050406030204" pitchFamily="18" charset="0"/>
                            <a:ea typeface="+mn-ea"/>
                          </a:rPr>
                        </m:ctrlPr>
                      </m:funcPr>
                      <m:fName>
                        <m:r>
                          <a:rPr lang="en-US" altLang="zh-CN" sz="2400" b="0" i="1">
                            <a:latin typeface="Cambria Math" panose="02040503050406030204" pitchFamily="18" charset="0"/>
                            <a:ea typeface="+mn-ea"/>
                          </a:rPr>
                          <m:t>𝑠𝑔𝑛</m:t>
                        </m:r>
                      </m:fName>
                      <m:e>
                        <m:d>
                          <m:dPr>
                            <m:ctrlPr>
                              <a:rPr lang="en-US" altLang="zh-CN" sz="2400" b="0" i="1">
                                <a:latin typeface="Cambria Math" panose="02040503050406030204" pitchFamily="18" charset="0"/>
                                <a:ea typeface="+mn-ea"/>
                              </a:rPr>
                            </m:ctrlPr>
                          </m:dPr>
                          <m:e>
                            <m:r>
                              <a:rPr lang="en-US" altLang="zh-CN" sz="2400" b="0" i="1">
                                <a:latin typeface="Cambria Math" panose="02040503050406030204" pitchFamily="18" charset="0"/>
                                <a:ea typeface="+mn-ea"/>
                              </a:rPr>
                              <m:t>𝜎</m:t>
                            </m:r>
                          </m:e>
                        </m:d>
                      </m:e>
                    </m:func>
                    <m:r>
                      <a:rPr lang="en-US" altLang="zh-CN" sz="2400" b="0" i="1" smtClean="0">
                        <a:latin typeface="Cambria Math" panose="02040503050406030204" pitchFamily="18" charset="0"/>
                        <a:ea typeface="+mn-ea"/>
                      </a:rPr>
                      <m:t>=</m:t>
                    </m:r>
                    <m:sSup>
                      <m:sSupPr>
                        <m:ctrlPr>
                          <a:rPr lang="en-US" altLang="zh-CN" sz="2400" b="0" i="1" smtClean="0">
                            <a:latin typeface="Cambria Math" panose="02040503050406030204" pitchFamily="18" charset="0"/>
                            <a:ea typeface="+mn-ea"/>
                          </a:rPr>
                        </m:ctrlPr>
                      </m:sSupPr>
                      <m:e>
                        <m:d>
                          <m:dPr>
                            <m:ctrlPr>
                              <a:rPr lang="en-US" altLang="zh-CN" sz="2400" b="0" i="1" smtClean="0">
                                <a:latin typeface="Cambria Math" panose="02040503050406030204" pitchFamily="18" charset="0"/>
                                <a:ea typeface="+mn-ea"/>
                              </a:rPr>
                            </m:ctrlPr>
                          </m:dPr>
                          <m:e>
                            <m:r>
                              <a:rPr lang="en-US" altLang="zh-CN" sz="2400" b="0" i="1" smtClean="0">
                                <a:latin typeface="Cambria Math" panose="02040503050406030204" pitchFamily="18" charset="0"/>
                                <a:ea typeface="+mn-ea"/>
                              </a:rPr>
                              <m:t>−1</m:t>
                            </m:r>
                          </m:e>
                        </m:d>
                      </m:e>
                      <m:sup>
                        <m:r>
                          <a:rPr lang="zh-CN" altLang="en-US" sz="2400" b="0" i="1">
                            <a:latin typeface="Cambria Math" panose="02040503050406030204" pitchFamily="18" charset="0"/>
                            <a:ea typeface="+mn-ea"/>
                          </a:rPr>
                          <m:t>逆序</m:t>
                        </m:r>
                        <m:r>
                          <a:rPr lang="zh-CN" altLang="en-US" sz="2400" b="0" i="1" smtClean="0">
                            <a:latin typeface="Cambria Math" panose="02040503050406030204" pitchFamily="18" charset="0"/>
                            <a:ea typeface="+mn-ea"/>
                          </a:rPr>
                          <m:t>个数</m:t>
                        </m:r>
                      </m:sup>
                    </m:sSup>
                  </m:oMath>
                </a14:m>
                <a:r>
                  <a:rPr lang="zh-CN" altLang="en-US" sz="2400" b="0" dirty="0">
                    <a:latin typeface="+mn-ea"/>
                    <a:ea typeface="+mn-ea"/>
                    <a:sym typeface="+mn-ea"/>
                  </a:rPr>
                  <a:t>。</a:t>
                </a:r>
                <a:endParaRPr lang="en-US" altLang="zh-CN" sz="2400" b="0" dirty="0">
                  <a:latin typeface="+mn-ea"/>
                  <a:ea typeface="+mn-ea"/>
                  <a:sym typeface="+mn-ea"/>
                </a:endParaRPr>
              </a:p>
              <a:p>
                <a:endParaRPr lang="en-US" altLang="zh-CN" sz="2400" b="0" dirty="0">
                  <a:sym typeface="+mn-ea"/>
                </a:endParaRPr>
              </a:p>
              <a:p>
                <a:r>
                  <a:rPr lang="zh-CN" altLang="en-US" sz="2400" b="0" dirty="0">
                    <a:sym typeface="+mn-ea"/>
                  </a:rPr>
                  <a:t>性质：（行列式的线性性质）：</a:t>
                </a:r>
                <a:endParaRPr lang="en-US" altLang="zh-CN" sz="2400" b="0" dirty="0">
                  <a:sym typeface="+mn-ea"/>
                </a:endParaRPr>
              </a:p>
              <a:p>
                <a:r>
                  <a:rPr lang="en-US" altLang="zh-CN" sz="2400" b="0" dirty="0">
                    <a:sym typeface="+mn-ea"/>
                  </a:rPr>
                  <a:t>1. </a:t>
                </a:r>
                <a14:m>
                  <m:oMath xmlns:m="http://schemas.openxmlformats.org/officeDocument/2006/math">
                    <m:d>
                      <m:dPr>
                        <m:begChr m:val="|"/>
                        <m:endChr m:val="|"/>
                        <m:ctrlPr>
                          <a:rPr lang="en-US" altLang="zh-CN" sz="2400" b="0" i="1">
                            <a:latin typeface="Cambria Math" panose="02040503050406030204" pitchFamily="18" charset="0"/>
                            <a:cs typeface="Cambria Math" panose="02040503050406030204" pitchFamily="18" charset="0"/>
                            <a:sym typeface="+mn-ea"/>
                          </a:rPr>
                        </m:ctrlPr>
                      </m:dPr>
                      <m:e>
                        <m:sSub>
                          <m:sSubPr>
                            <m:ctrlPr>
                              <a:rPr lang="en-US" altLang="zh-CN" sz="2400" b="0" i="1">
                                <a:latin typeface="Cambria Math" panose="02040503050406030204" pitchFamily="18" charset="0"/>
                                <a:cs typeface="Cambria Math" panose="02040503050406030204" pitchFamily="18" charset="0"/>
                                <a:sym typeface="+mn-ea"/>
                              </a:rPr>
                            </m:ctrlPr>
                          </m:sSubPr>
                          <m:e>
                            <m:r>
                              <a:rPr lang="en-US" altLang="zh-CN" sz="2400" b="0" i="1">
                                <a:latin typeface="Cambria Math" panose="02040503050406030204" pitchFamily="18" charset="0"/>
                                <a:cs typeface="Cambria Math" panose="02040503050406030204" pitchFamily="18" charset="0"/>
                                <a:sym typeface="+mn-ea"/>
                              </a:rPr>
                              <m:t>𝑎</m:t>
                            </m:r>
                          </m:e>
                          <m:sub>
                            <m:r>
                              <a:rPr lang="en-US" altLang="zh-CN" sz="2400" b="0" i="1">
                                <a:latin typeface="Cambria Math" panose="02040503050406030204" pitchFamily="18" charset="0"/>
                                <a:cs typeface="Cambria Math" panose="02040503050406030204" pitchFamily="18" charset="0"/>
                                <a:sym typeface="+mn-ea"/>
                              </a:rPr>
                              <m:t>1</m:t>
                            </m:r>
                          </m:sub>
                        </m:sSub>
                        <m:r>
                          <a:rPr lang="en-US" altLang="zh-CN" sz="2400" b="0" i="1">
                            <a:latin typeface="Cambria Math" panose="02040503050406030204" pitchFamily="18" charset="0"/>
                            <a:cs typeface="Cambria Math" panose="02040503050406030204" pitchFamily="18" charset="0"/>
                            <a:sym typeface="+mn-ea"/>
                          </a:rPr>
                          <m:t>,...,</m:t>
                        </m:r>
                        <m:sSub>
                          <m:sSubPr>
                            <m:ctrlPr>
                              <a:rPr lang="en-US" altLang="zh-CN" sz="2400" b="0" i="1">
                                <a:latin typeface="Cambria Math" panose="02040503050406030204" pitchFamily="18" charset="0"/>
                                <a:cs typeface="Cambria Math" panose="02040503050406030204" pitchFamily="18" charset="0"/>
                                <a:sym typeface="+mn-ea"/>
                              </a:rPr>
                            </m:ctrlPr>
                          </m:sSubPr>
                          <m:e>
                            <m:r>
                              <a:rPr lang="en-US" altLang="zh-CN" sz="2400" b="0" i="1">
                                <a:latin typeface="Cambria Math" panose="02040503050406030204" pitchFamily="18" charset="0"/>
                                <a:cs typeface="Cambria Math" panose="02040503050406030204" pitchFamily="18" charset="0"/>
                                <a:sym typeface="+mn-ea"/>
                              </a:rPr>
                              <m:t>𝑘𝑎</m:t>
                            </m:r>
                          </m:e>
                          <m:sub>
                            <m:r>
                              <a:rPr lang="en-US" altLang="zh-CN" sz="2400" b="0" i="1">
                                <a:latin typeface="Cambria Math" panose="02040503050406030204" pitchFamily="18" charset="0"/>
                                <a:cs typeface="Cambria Math" panose="02040503050406030204" pitchFamily="18" charset="0"/>
                                <a:sym typeface="+mn-ea"/>
                              </a:rPr>
                              <m:t>𝑗</m:t>
                            </m:r>
                          </m:sub>
                        </m:sSub>
                        <m:r>
                          <a:rPr lang="en-US" altLang="zh-CN" sz="2400" b="0" i="1">
                            <a:latin typeface="Cambria Math" panose="02040503050406030204" pitchFamily="18" charset="0"/>
                            <a:cs typeface="Cambria Math" panose="02040503050406030204" pitchFamily="18" charset="0"/>
                            <a:sym typeface="+mn-ea"/>
                          </a:rPr>
                          <m:t>,...,</m:t>
                        </m:r>
                        <m:sSub>
                          <m:sSubPr>
                            <m:ctrlPr>
                              <a:rPr lang="en-US" altLang="zh-CN" sz="2400" b="0" i="1">
                                <a:latin typeface="Cambria Math" panose="02040503050406030204" pitchFamily="18" charset="0"/>
                                <a:cs typeface="Cambria Math" panose="02040503050406030204" pitchFamily="18" charset="0"/>
                                <a:sym typeface="+mn-ea"/>
                              </a:rPr>
                            </m:ctrlPr>
                          </m:sSubPr>
                          <m:e>
                            <m:r>
                              <a:rPr lang="en-US" altLang="zh-CN" sz="2400" b="0" i="1">
                                <a:latin typeface="Cambria Math" panose="02040503050406030204" pitchFamily="18" charset="0"/>
                                <a:cs typeface="Cambria Math" panose="02040503050406030204" pitchFamily="18" charset="0"/>
                                <a:sym typeface="+mn-ea"/>
                              </a:rPr>
                              <m:t>𝑎</m:t>
                            </m:r>
                          </m:e>
                          <m:sub>
                            <m:r>
                              <a:rPr lang="en-US" altLang="zh-CN" sz="2400" b="0" i="1">
                                <a:latin typeface="Cambria Math" panose="02040503050406030204" pitchFamily="18" charset="0"/>
                                <a:cs typeface="Cambria Math" panose="02040503050406030204" pitchFamily="18" charset="0"/>
                                <a:sym typeface="+mn-ea"/>
                              </a:rPr>
                              <m:t>𝑛</m:t>
                            </m:r>
                          </m:sub>
                        </m:sSub>
                      </m:e>
                    </m:d>
                    <m:r>
                      <a:rPr lang="en-US" altLang="zh-CN" sz="2400" b="0" i="1">
                        <a:latin typeface="Cambria Math" panose="02040503050406030204" pitchFamily="18" charset="0"/>
                        <a:cs typeface="Cambria Math" panose="02040503050406030204" pitchFamily="18" charset="0"/>
                        <a:sym typeface="+mn-ea"/>
                      </a:rPr>
                      <m:t>=</m:t>
                    </m:r>
                    <m:r>
                      <a:rPr lang="en-US" altLang="zh-CN" sz="2400" b="0" i="1">
                        <a:latin typeface="Cambria Math" panose="02040503050406030204" pitchFamily="18" charset="0"/>
                        <a:cs typeface="Cambria Math" panose="02040503050406030204" pitchFamily="18" charset="0"/>
                        <a:sym typeface="+mn-ea"/>
                      </a:rPr>
                      <m:t>𝑘</m:t>
                    </m:r>
                    <m:d>
                      <m:dPr>
                        <m:begChr m:val="|"/>
                        <m:endChr m:val="|"/>
                        <m:ctrlPr>
                          <a:rPr lang="en-US" altLang="zh-CN" sz="2400" b="0" i="1">
                            <a:latin typeface="Cambria Math" panose="02040503050406030204" pitchFamily="18" charset="0"/>
                            <a:cs typeface="Cambria Math" panose="02040503050406030204" pitchFamily="18" charset="0"/>
                            <a:sym typeface="+mn-ea"/>
                          </a:rPr>
                        </m:ctrlPr>
                      </m:dPr>
                      <m:e>
                        <m:sSub>
                          <m:sSubPr>
                            <m:ctrlPr>
                              <a:rPr lang="en-US" altLang="zh-CN" sz="2400" b="0" i="1">
                                <a:latin typeface="Cambria Math" panose="02040503050406030204" pitchFamily="18" charset="0"/>
                                <a:cs typeface="Cambria Math" panose="02040503050406030204" pitchFamily="18" charset="0"/>
                                <a:sym typeface="+mn-ea"/>
                              </a:rPr>
                            </m:ctrlPr>
                          </m:sSubPr>
                          <m:e>
                            <m:r>
                              <a:rPr lang="en-US" altLang="zh-CN" sz="2400" b="0" i="1">
                                <a:latin typeface="Cambria Math" panose="02040503050406030204" pitchFamily="18" charset="0"/>
                                <a:cs typeface="Cambria Math" panose="02040503050406030204" pitchFamily="18" charset="0"/>
                                <a:sym typeface="+mn-ea"/>
                              </a:rPr>
                              <m:t>𝑎</m:t>
                            </m:r>
                          </m:e>
                          <m:sub>
                            <m:r>
                              <a:rPr lang="en-US" altLang="zh-CN" sz="2400" b="0" i="1">
                                <a:latin typeface="Cambria Math" panose="02040503050406030204" pitchFamily="18" charset="0"/>
                                <a:cs typeface="Cambria Math" panose="02040503050406030204" pitchFamily="18" charset="0"/>
                                <a:sym typeface="+mn-ea"/>
                              </a:rPr>
                              <m:t>1</m:t>
                            </m:r>
                          </m:sub>
                        </m:sSub>
                        <m:r>
                          <a:rPr lang="en-US" altLang="zh-CN" sz="2400" b="0" i="1">
                            <a:latin typeface="Cambria Math" panose="02040503050406030204" pitchFamily="18" charset="0"/>
                            <a:cs typeface="Cambria Math" panose="02040503050406030204" pitchFamily="18" charset="0"/>
                            <a:sym typeface="+mn-ea"/>
                          </a:rPr>
                          <m:t>,...,</m:t>
                        </m:r>
                        <m:sSub>
                          <m:sSubPr>
                            <m:ctrlPr>
                              <a:rPr lang="en-US" altLang="zh-CN" sz="2400" b="0" i="1">
                                <a:latin typeface="Cambria Math" panose="02040503050406030204" pitchFamily="18" charset="0"/>
                                <a:cs typeface="Cambria Math" panose="02040503050406030204" pitchFamily="18" charset="0"/>
                                <a:sym typeface="+mn-ea"/>
                              </a:rPr>
                            </m:ctrlPr>
                          </m:sSubPr>
                          <m:e>
                            <m:r>
                              <a:rPr lang="en-US" altLang="zh-CN" sz="2400" b="0" i="1">
                                <a:latin typeface="Cambria Math" panose="02040503050406030204" pitchFamily="18" charset="0"/>
                                <a:cs typeface="Cambria Math" panose="02040503050406030204" pitchFamily="18" charset="0"/>
                                <a:sym typeface="+mn-ea"/>
                              </a:rPr>
                              <m:t>𝑎</m:t>
                            </m:r>
                          </m:e>
                          <m:sub>
                            <m:r>
                              <a:rPr lang="en-US" altLang="zh-CN" sz="2400" b="0" i="1">
                                <a:latin typeface="Cambria Math" panose="02040503050406030204" pitchFamily="18" charset="0"/>
                                <a:cs typeface="Cambria Math" panose="02040503050406030204" pitchFamily="18" charset="0"/>
                                <a:sym typeface="+mn-ea"/>
                              </a:rPr>
                              <m:t>𝑗</m:t>
                            </m:r>
                          </m:sub>
                        </m:sSub>
                        <m:r>
                          <a:rPr lang="en-US" altLang="zh-CN" sz="2400" b="0" i="1">
                            <a:latin typeface="Cambria Math" panose="02040503050406030204" pitchFamily="18" charset="0"/>
                            <a:cs typeface="Cambria Math" panose="02040503050406030204" pitchFamily="18" charset="0"/>
                            <a:sym typeface="+mn-ea"/>
                          </a:rPr>
                          <m:t>,...,</m:t>
                        </m:r>
                        <m:sSub>
                          <m:sSubPr>
                            <m:ctrlPr>
                              <a:rPr lang="en-US" altLang="zh-CN" sz="2400" b="0" i="1">
                                <a:latin typeface="Cambria Math" panose="02040503050406030204" pitchFamily="18" charset="0"/>
                                <a:cs typeface="Cambria Math" panose="02040503050406030204" pitchFamily="18" charset="0"/>
                                <a:sym typeface="+mn-ea"/>
                              </a:rPr>
                            </m:ctrlPr>
                          </m:sSubPr>
                          <m:e>
                            <m:r>
                              <a:rPr lang="en-US" altLang="zh-CN" sz="2400" b="0" i="1">
                                <a:latin typeface="Cambria Math" panose="02040503050406030204" pitchFamily="18" charset="0"/>
                                <a:cs typeface="Cambria Math" panose="02040503050406030204" pitchFamily="18" charset="0"/>
                                <a:sym typeface="+mn-ea"/>
                              </a:rPr>
                              <m:t>𝑎</m:t>
                            </m:r>
                          </m:e>
                          <m:sub>
                            <m:r>
                              <a:rPr lang="en-US" altLang="zh-CN" sz="2400" b="0" i="1">
                                <a:latin typeface="Cambria Math" panose="02040503050406030204" pitchFamily="18" charset="0"/>
                                <a:cs typeface="Cambria Math" panose="02040503050406030204" pitchFamily="18" charset="0"/>
                                <a:sym typeface="+mn-ea"/>
                              </a:rPr>
                              <m:t>𝑛</m:t>
                            </m:r>
                          </m:sub>
                        </m:sSub>
                      </m:e>
                    </m:d>
                  </m:oMath>
                </a14:m>
                <a:endParaRPr lang="en-US" altLang="zh-CN" sz="2400" b="0" dirty="0">
                  <a:sym typeface="+mn-ea"/>
                </a:endParaRPr>
              </a:p>
              <a:p>
                <a:endParaRPr lang="en-US" altLang="zh-CN" sz="2400" b="0" dirty="0">
                  <a:sym typeface="+mn-ea"/>
                </a:endParaRPr>
              </a:p>
              <a:p>
                <a:r>
                  <a:rPr lang="en-US" altLang="zh-CN" sz="2400" b="0" dirty="0">
                    <a:sym typeface="+mn-ea"/>
                  </a:rPr>
                  <a:t>2. </a:t>
                </a:r>
                <a14:m>
                  <m:oMath xmlns:m="http://schemas.openxmlformats.org/officeDocument/2006/math">
                    <m:d>
                      <m:dPr>
                        <m:begChr m:val="|"/>
                        <m:endChr m:val="|"/>
                        <m:ctrlPr>
                          <a:rPr lang="en-US" altLang="zh-CN" sz="2400" b="0" i="1">
                            <a:latin typeface="Cambria Math" panose="02040503050406030204" pitchFamily="18" charset="0"/>
                            <a:cs typeface="Cambria Math" panose="02040503050406030204" pitchFamily="18" charset="0"/>
                            <a:sym typeface="+mn-ea"/>
                          </a:rPr>
                        </m:ctrlPr>
                      </m:dPr>
                      <m:e>
                        <m:sSub>
                          <m:sSubPr>
                            <m:ctrlPr>
                              <a:rPr lang="en-US" altLang="zh-CN" sz="2400" b="0" i="1">
                                <a:latin typeface="Cambria Math" panose="02040503050406030204" pitchFamily="18" charset="0"/>
                                <a:cs typeface="Cambria Math" panose="02040503050406030204" pitchFamily="18" charset="0"/>
                                <a:sym typeface="+mn-ea"/>
                              </a:rPr>
                            </m:ctrlPr>
                          </m:sSubPr>
                          <m:e>
                            <m:r>
                              <a:rPr lang="en-US" altLang="zh-CN" sz="2400" b="0" i="1">
                                <a:latin typeface="Cambria Math" panose="02040503050406030204" pitchFamily="18" charset="0"/>
                                <a:cs typeface="Cambria Math" panose="02040503050406030204" pitchFamily="18" charset="0"/>
                                <a:sym typeface="+mn-ea"/>
                              </a:rPr>
                              <m:t>𝑎</m:t>
                            </m:r>
                          </m:e>
                          <m:sub>
                            <m:r>
                              <a:rPr lang="en-US" altLang="zh-CN" sz="2400" b="0" i="1">
                                <a:latin typeface="Cambria Math" panose="02040503050406030204" pitchFamily="18" charset="0"/>
                                <a:cs typeface="Cambria Math" panose="02040503050406030204" pitchFamily="18" charset="0"/>
                                <a:sym typeface="+mn-ea"/>
                              </a:rPr>
                              <m:t>1</m:t>
                            </m:r>
                          </m:sub>
                        </m:sSub>
                        <m:r>
                          <a:rPr lang="en-US" altLang="zh-CN" sz="2400" b="0" i="1">
                            <a:latin typeface="Cambria Math" panose="02040503050406030204" pitchFamily="18" charset="0"/>
                            <a:cs typeface="Cambria Math" panose="02040503050406030204" pitchFamily="18" charset="0"/>
                            <a:sym typeface="+mn-ea"/>
                          </a:rPr>
                          <m:t>,...,</m:t>
                        </m:r>
                        <m:r>
                          <a:rPr lang="en-US" altLang="zh-CN" sz="2400" b="0" i="1">
                            <a:latin typeface="Cambria Math" panose="02040503050406030204" pitchFamily="18" charset="0"/>
                            <a:cs typeface="Cambria Math" panose="02040503050406030204" pitchFamily="18" charset="0"/>
                            <a:sym typeface="+mn-ea"/>
                          </a:rPr>
                          <m:t>𝑏</m:t>
                        </m:r>
                        <m:r>
                          <a:rPr lang="en-US" altLang="zh-CN" sz="2400" b="0" i="1">
                            <a:latin typeface="Cambria Math" panose="02040503050406030204" pitchFamily="18" charset="0"/>
                            <a:cs typeface="Cambria Math" panose="02040503050406030204" pitchFamily="18" charset="0"/>
                            <a:sym typeface="+mn-ea"/>
                          </a:rPr>
                          <m:t>+</m:t>
                        </m:r>
                        <m:sSub>
                          <m:sSubPr>
                            <m:ctrlPr>
                              <a:rPr lang="en-US" altLang="zh-CN" sz="2400" b="0" i="1">
                                <a:latin typeface="Cambria Math" panose="02040503050406030204" pitchFamily="18" charset="0"/>
                                <a:cs typeface="Cambria Math" panose="02040503050406030204" pitchFamily="18" charset="0"/>
                                <a:sym typeface="+mn-ea"/>
                              </a:rPr>
                            </m:ctrlPr>
                          </m:sSubPr>
                          <m:e>
                            <m:r>
                              <a:rPr lang="en-US" altLang="zh-CN" sz="2400" b="0" i="1">
                                <a:latin typeface="Cambria Math" panose="02040503050406030204" pitchFamily="18" charset="0"/>
                                <a:cs typeface="Cambria Math" panose="02040503050406030204" pitchFamily="18" charset="0"/>
                                <a:sym typeface="+mn-ea"/>
                              </a:rPr>
                              <m:t>𝑎</m:t>
                            </m:r>
                          </m:e>
                          <m:sub>
                            <m:r>
                              <a:rPr lang="en-US" altLang="zh-CN" sz="2400" b="0" i="1">
                                <a:latin typeface="Cambria Math" panose="02040503050406030204" pitchFamily="18" charset="0"/>
                                <a:cs typeface="Cambria Math" panose="02040503050406030204" pitchFamily="18" charset="0"/>
                                <a:sym typeface="+mn-ea"/>
                              </a:rPr>
                              <m:t>𝑗</m:t>
                            </m:r>
                          </m:sub>
                        </m:sSub>
                        <m:r>
                          <a:rPr lang="en-US" altLang="zh-CN" sz="2400" b="0" i="1">
                            <a:latin typeface="Cambria Math" panose="02040503050406030204" pitchFamily="18" charset="0"/>
                            <a:cs typeface="Cambria Math" panose="02040503050406030204" pitchFamily="18" charset="0"/>
                            <a:sym typeface="+mn-ea"/>
                          </a:rPr>
                          <m:t>,...,</m:t>
                        </m:r>
                        <m:sSub>
                          <m:sSubPr>
                            <m:ctrlPr>
                              <a:rPr lang="en-US" altLang="zh-CN" sz="2400" b="0" i="1">
                                <a:latin typeface="Cambria Math" panose="02040503050406030204" pitchFamily="18" charset="0"/>
                                <a:cs typeface="Cambria Math" panose="02040503050406030204" pitchFamily="18" charset="0"/>
                                <a:sym typeface="+mn-ea"/>
                              </a:rPr>
                            </m:ctrlPr>
                          </m:sSubPr>
                          <m:e>
                            <m:r>
                              <a:rPr lang="en-US" altLang="zh-CN" sz="2400" b="0" i="1">
                                <a:latin typeface="Cambria Math" panose="02040503050406030204" pitchFamily="18" charset="0"/>
                                <a:cs typeface="Cambria Math" panose="02040503050406030204" pitchFamily="18" charset="0"/>
                                <a:sym typeface="+mn-ea"/>
                              </a:rPr>
                              <m:t>𝑎</m:t>
                            </m:r>
                          </m:e>
                          <m:sub>
                            <m:r>
                              <a:rPr lang="en-US" altLang="zh-CN" sz="2400" b="0" i="1">
                                <a:latin typeface="Cambria Math" panose="02040503050406030204" pitchFamily="18" charset="0"/>
                                <a:cs typeface="Cambria Math" panose="02040503050406030204" pitchFamily="18" charset="0"/>
                                <a:sym typeface="+mn-ea"/>
                              </a:rPr>
                              <m:t>𝑛</m:t>
                            </m:r>
                          </m:sub>
                        </m:sSub>
                      </m:e>
                    </m:d>
                    <m:r>
                      <a:rPr lang="en-US" altLang="zh-CN" sz="2400" b="0" i="1">
                        <a:latin typeface="Cambria Math" panose="02040503050406030204" pitchFamily="18" charset="0"/>
                        <a:cs typeface="Cambria Math" panose="02040503050406030204" pitchFamily="18" charset="0"/>
                        <a:sym typeface="+mn-ea"/>
                      </a:rPr>
                      <m:t>=</m:t>
                    </m:r>
                    <m:d>
                      <m:dPr>
                        <m:begChr m:val="|"/>
                        <m:endChr m:val="|"/>
                        <m:ctrlPr>
                          <a:rPr lang="en-US" altLang="zh-CN" sz="2400" b="0" i="1">
                            <a:latin typeface="Cambria Math" panose="02040503050406030204" pitchFamily="18" charset="0"/>
                            <a:cs typeface="Cambria Math" panose="02040503050406030204" pitchFamily="18" charset="0"/>
                            <a:sym typeface="+mn-ea"/>
                          </a:rPr>
                        </m:ctrlPr>
                      </m:dPr>
                      <m:e>
                        <m:sSub>
                          <m:sSubPr>
                            <m:ctrlPr>
                              <a:rPr lang="en-US" altLang="zh-CN" sz="2400" b="0" i="1">
                                <a:latin typeface="Cambria Math" panose="02040503050406030204" pitchFamily="18" charset="0"/>
                                <a:cs typeface="Cambria Math" panose="02040503050406030204" pitchFamily="18" charset="0"/>
                                <a:sym typeface="+mn-ea"/>
                              </a:rPr>
                            </m:ctrlPr>
                          </m:sSubPr>
                          <m:e>
                            <m:r>
                              <a:rPr lang="en-US" altLang="zh-CN" sz="2400" b="0" i="1">
                                <a:latin typeface="Cambria Math" panose="02040503050406030204" pitchFamily="18" charset="0"/>
                                <a:cs typeface="Cambria Math" panose="02040503050406030204" pitchFamily="18" charset="0"/>
                                <a:sym typeface="+mn-ea"/>
                              </a:rPr>
                              <m:t>𝑎</m:t>
                            </m:r>
                          </m:e>
                          <m:sub>
                            <m:r>
                              <a:rPr lang="en-US" altLang="zh-CN" sz="2400" b="0" i="1">
                                <a:latin typeface="Cambria Math" panose="02040503050406030204" pitchFamily="18" charset="0"/>
                                <a:cs typeface="Cambria Math" panose="02040503050406030204" pitchFamily="18" charset="0"/>
                                <a:sym typeface="+mn-ea"/>
                              </a:rPr>
                              <m:t>1</m:t>
                            </m:r>
                          </m:sub>
                        </m:sSub>
                        <m:r>
                          <a:rPr lang="en-US" altLang="zh-CN" sz="2400" b="0" i="1">
                            <a:latin typeface="Cambria Math" panose="02040503050406030204" pitchFamily="18" charset="0"/>
                            <a:cs typeface="Cambria Math" panose="02040503050406030204" pitchFamily="18" charset="0"/>
                            <a:sym typeface="+mn-ea"/>
                          </a:rPr>
                          <m:t>,...,</m:t>
                        </m:r>
                        <m:sSub>
                          <m:sSubPr>
                            <m:ctrlPr>
                              <a:rPr lang="en-US" altLang="zh-CN" sz="2400" b="0" i="1">
                                <a:latin typeface="Cambria Math" panose="02040503050406030204" pitchFamily="18" charset="0"/>
                                <a:cs typeface="Cambria Math" panose="02040503050406030204" pitchFamily="18" charset="0"/>
                                <a:sym typeface="+mn-ea"/>
                              </a:rPr>
                            </m:ctrlPr>
                          </m:sSubPr>
                          <m:e>
                            <m:r>
                              <a:rPr lang="en-US" altLang="zh-CN" sz="2400" b="0" i="1">
                                <a:latin typeface="Cambria Math" panose="02040503050406030204" pitchFamily="18" charset="0"/>
                                <a:cs typeface="Cambria Math" panose="02040503050406030204" pitchFamily="18" charset="0"/>
                                <a:sym typeface="+mn-ea"/>
                              </a:rPr>
                              <m:t>𝑎</m:t>
                            </m:r>
                          </m:e>
                          <m:sub>
                            <m:r>
                              <a:rPr lang="en-US" altLang="zh-CN" sz="2400" b="0" i="1">
                                <a:latin typeface="Cambria Math" panose="02040503050406030204" pitchFamily="18" charset="0"/>
                                <a:cs typeface="Cambria Math" panose="02040503050406030204" pitchFamily="18" charset="0"/>
                                <a:sym typeface="+mn-ea"/>
                              </a:rPr>
                              <m:t>𝑗</m:t>
                            </m:r>
                          </m:sub>
                        </m:sSub>
                        <m:r>
                          <a:rPr lang="en-US" altLang="zh-CN" sz="2400" b="0" i="1">
                            <a:latin typeface="Cambria Math" panose="02040503050406030204" pitchFamily="18" charset="0"/>
                            <a:cs typeface="Cambria Math" panose="02040503050406030204" pitchFamily="18" charset="0"/>
                            <a:sym typeface="+mn-ea"/>
                          </a:rPr>
                          <m:t>,...,</m:t>
                        </m:r>
                        <m:sSub>
                          <m:sSubPr>
                            <m:ctrlPr>
                              <a:rPr lang="en-US" altLang="zh-CN" sz="2400" b="0" i="1">
                                <a:latin typeface="Cambria Math" panose="02040503050406030204" pitchFamily="18" charset="0"/>
                                <a:cs typeface="Cambria Math" panose="02040503050406030204" pitchFamily="18" charset="0"/>
                                <a:sym typeface="+mn-ea"/>
                              </a:rPr>
                            </m:ctrlPr>
                          </m:sSubPr>
                          <m:e>
                            <m:r>
                              <a:rPr lang="en-US" altLang="zh-CN" sz="2400" b="0" i="1">
                                <a:latin typeface="Cambria Math" panose="02040503050406030204" pitchFamily="18" charset="0"/>
                                <a:cs typeface="Cambria Math" panose="02040503050406030204" pitchFamily="18" charset="0"/>
                                <a:sym typeface="+mn-ea"/>
                              </a:rPr>
                              <m:t>𝑎</m:t>
                            </m:r>
                          </m:e>
                          <m:sub>
                            <m:r>
                              <a:rPr lang="en-US" altLang="zh-CN" sz="2400" b="0" i="1">
                                <a:latin typeface="Cambria Math" panose="02040503050406030204" pitchFamily="18" charset="0"/>
                                <a:cs typeface="Cambria Math" panose="02040503050406030204" pitchFamily="18" charset="0"/>
                                <a:sym typeface="+mn-ea"/>
                              </a:rPr>
                              <m:t>𝑛</m:t>
                            </m:r>
                          </m:sub>
                        </m:sSub>
                      </m:e>
                    </m:d>
                    <m:r>
                      <a:rPr lang="en-US" altLang="zh-CN" sz="2400" b="0" i="1">
                        <a:latin typeface="Cambria Math" panose="02040503050406030204" pitchFamily="18" charset="0"/>
                        <a:cs typeface="Cambria Math" panose="02040503050406030204" pitchFamily="18" charset="0"/>
                        <a:sym typeface="+mn-ea"/>
                      </a:rPr>
                      <m:t>+</m:t>
                    </m:r>
                    <m:d>
                      <m:dPr>
                        <m:begChr m:val="|"/>
                        <m:endChr m:val="|"/>
                        <m:ctrlPr>
                          <a:rPr lang="en-US" altLang="zh-CN" sz="2400" b="0" i="1">
                            <a:latin typeface="Cambria Math" panose="02040503050406030204" pitchFamily="18" charset="0"/>
                            <a:cs typeface="Cambria Math" panose="02040503050406030204" pitchFamily="18" charset="0"/>
                            <a:sym typeface="+mn-ea"/>
                          </a:rPr>
                        </m:ctrlPr>
                      </m:dPr>
                      <m:e>
                        <m:sSub>
                          <m:sSubPr>
                            <m:ctrlPr>
                              <a:rPr lang="en-US" altLang="zh-CN" sz="2400" b="0" i="1">
                                <a:latin typeface="Cambria Math" panose="02040503050406030204" pitchFamily="18" charset="0"/>
                                <a:cs typeface="Cambria Math" panose="02040503050406030204" pitchFamily="18" charset="0"/>
                                <a:sym typeface="+mn-ea"/>
                              </a:rPr>
                            </m:ctrlPr>
                          </m:sSubPr>
                          <m:e>
                            <m:r>
                              <a:rPr lang="en-US" altLang="zh-CN" sz="2400" b="0" i="1">
                                <a:latin typeface="Cambria Math" panose="02040503050406030204" pitchFamily="18" charset="0"/>
                                <a:cs typeface="Cambria Math" panose="02040503050406030204" pitchFamily="18" charset="0"/>
                                <a:sym typeface="+mn-ea"/>
                              </a:rPr>
                              <m:t>𝑎</m:t>
                            </m:r>
                          </m:e>
                          <m:sub>
                            <m:r>
                              <a:rPr lang="en-US" altLang="zh-CN" sz="2400" b="0" i="1">
                                <a:latin typeface="Cambria Math" panose="02040503050406030204" pitchFamily="18" charset="0"/>
                                <a:cs typeface="Cambria Math" panose="02040503050406030204" pitchFamily="18" charset="0"/>
                                <a:sym typeface="+mn-ea"/>
                              </a:rPr>
                              <m:t>1</m:t>
                            </m:r>
                          </m:sub>
                        </m:sSub>
                        <m:r>
                          <a:rPr lang="en-US" altLang="zh-CN" sz="2400" b="0" i="1">
                            <a:latin typeface="Cambria Math" panose="02040503050406030204" pitchFamily="18" charset="0"/>
                            <a:cs typeface="Cambria Math" panose="02040503050406030204" pitchFamily="18" charset="0"/>
                            <a:sym typeface="+mn-ea"/>
                          </a:rPr>
                          <m:t>,...,</m:t>
                        </m:r>
                        <m:r>
                          <a:rPr lang="en-US" altLang="zh-CN" sz="2400" b="0" i="1">
                            <a:latin typeface="Cambria Math" panose="02040503050406030204" pitchFamily="18" charset="0"/>
                            <a:cs typeface="Cambria Math" panose="02040503050406030204" pitchFamily="18" charset="0"/>
                            <a:sym typeface="+mn-ea"/>
                          </a:rPr>
                          <m:t>𝑏</m:t>
                        </m:r>
                        <m:r>
                          <a:rPr lang="en-US" altLang="zh-CN" sz="2400" b="0" i="1">
                            <a:latin typeface="Cambria Math" panose="02040503050406030204" pitchFamily="18" charset="0"/>
                            <a:cs typeface="Cambria Math" panose="02040503050406030204" pitchFamily="18" charset="0"/>
                            <a:sym typeface="+mn-ea"/>
                          </a:rPr>
                          <m:t>,...,</m:t>
                        </m:r>
                        <m:sSub>
                          <m:sSubPr>
                            <m:ctrlPr>
                              <a:rPr lang="en-US" altLang="zh-CN" sz="2400" b="0" i="1">
                                <a:latin typeface="Cambria Math" panose="02040503050406030204" pitchFamily="18" charset="0"/>
                                <a:cs typeface="Cambria Math" panose="02040503050406030204" pitchFamily="18" charset="0"/>
                                <a:sym typeface="+mn-ea"/>
                              </a:rPr>
                            </m:ctrlPr>
                          </m:sSubPr>
                          <m:e>
                            <m:r>
                              <a:rPr lang="en-US" altLang="zh-CN" sz="2400" b="0" i="1">
                                <a:latin typeface="Cambria Math" panose="02040503050406030204" pitchFamily="18" charset="0"/>
                                <a:cs typeface="Cambria Math" panose="02040503050406030204" pitchFamily="18" charset="0"/>
                                <a:sym typeface="+mn-ea"/>
                              </a:rPr>
                              <m:t>𝑎</m:t>
                            </m:r>
                          </m:e>
                          <m:sub>
                            <m:r>
                              <a:rPr lang="en-US" altLang="zh-CN" sz="2400" b="0" i="1">
                                <a:latin typeface="Cambria Math" panose="02040503050406030204" pitchFamily="18" charset="0"/>
                                <a:cs typeface="Cambria Math" panose="02040503050406030204" pitchFamily="18" charset="0"/>
                                <a:sym typeface="+mn-ea"/>
                              </a:rPr>
                              <m:t>𝑛</m:t>
                            </m:r>
                          </m:sub>
                        </m:sSub>
                      </m:e>
                    </m:d>
                  </m:oMath>
                </a14:m>
                <a:endParaRPr lang="en-US" altLang="zh-CN" sz="2400" b="0" dirty="0">
                  <a:sym typeface="+mn-ea"/>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323528" y="1196752"/>
                <a:ext cx="8496944" cy="4825365"/>
              </a:xfrm>
              <a:prstGeom prst="rect">
                <a:avLst/>
              </a:prstGeom>
              <a:blipFill rotWithShape="1">
                <a:blip r:embed="rId3"/>
                <a:stretch>
                  <a:fillRect l="-4" t="-9" r="4" b="9"/>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anim calcmode="lin" valueType="num">
                                      <p:cBhvr additive="base">
                                        <p:cTn id="15"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6" end="6"/>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anim calcmode="lin" valueType="num">
                                      <p:cBhvr additive="base">
                                        <p:cTn id="19"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7" end="7"/>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anim calcmode="lin" valueType="num">
                                      <p:cBhvr additive="base">
                                        <p:cTn id="23"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ea typeface="+mj-ea"/>
              </a:rPr>
              <a:t>矩阵的逆</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lang="zh-CN" altLang="en-US" sz="2400" b="1" i="0" dirty="0">
                    <a:solidFill>
                      <a:srgbClr val="060607"/>
                    </a:solidFill>
                    <a:effectLst/>
                    <a:latin typeface="+mn-ea"/>
                    <a:ea typeface="+mn-ea"/>
                  </a:rPr>
                  <a:t>定理</a:t>
                </a:r>
                <a:r>
                  <a:rPr lang="en-US" altLang="zh-CN" sz="2400" b="1" i="0" dirty="0">
                    <a:solidFill>
                      <a:srgbClr val="060607"/>
                    </a:solidFill>
                    <a:effectLst/>
                    <a:latin typeface="+mn-ea"/>
                    <a:ea typeface="+mn-ea"/>
                  </a:rPr>
                  <a:t>.</a:t>
                </a:r>
                <a:r>
                  <a:rPr lang="zh-CN" altLang="en-US" sz="2400" i="0" dirty="0">
                    <a:solidFill>
                      <a:srgbClr val="060607"/>
                    </a:solidFill>
                    <a:effectLst/>
                    <a:latin typeface="+mn-ea"/>
                    <a:ea typeface="+mn-ea"/>
                  </a:rPr>
                  <a:t>设</a:t>
                </a:r>
                <a14:m>
                  <m:oMath xmlns:m="http://schemas.openxmlformats.org/officeDocument/2006/math">
                    <m:r>
                      <a:rPr lang="en-US" altLang="zh-CN" sz="2400" b="0" i="0" smtClean="0">
                        <a:solidFill>
                          <a:srgbClr val="060607"/>
                        </a:solidFill>
                        <a:effectLst/>
                        <a:latin typeface="Cambria Math" panose="02040503050406030204" pitchFamily="18" charset="0"/>
                        <a:ea typeface="+mn-ea"/>
                      </a:rPr>
                      <m:t> </m:t>
                    </m:r>
                    <m:r>
                      <a:rPr lang="en-US" altLang="zh-CN" sz="2400" b="0" i="1" smtClean="0">
                        <a:solidFill>
                          <a:srgbClr val="060607"/>
                        </a:solidFill>
                        <a:effectLst/>
                        <a:latin typeface="Cambria Math" panose="02040503050406030204" pitchFamily="18" charset="0"/>
                        <a:ea typeface="+mn-ea"/>
                      </a:rPr>
                      <m:t>𝐴</m:t>
                    </m:r>
                    <m:r>
                      <a:rPr lang="en-US" altLang="zh-CN" sz="2400" b="0" i="1" smtClean="0">
                        <a:solidFill>
                          <a:srgbClr val="060607"/>
                        </a:solidFill>
                        <a:effectLst/>
                        <a:latin typeface="Cambria Math" panose="02040503050406030204" pitchFamily="18" charset="0"/>
                        <a:ea typeface="+mn-ea"/>
                      </a:rPr>
                      <m:t> </m:t>
                    </m:r>
                  </m:oMath>
                </a14:m>
                <a:r>
                  <a:rPr lang="zh-CN" altLang="en-US" sz="2400" i="0" dirty="0">
                    <a:solidFill>
                      <a:srgbClr val="060607"/>
                    </a:solidFill>
                    <a:effectLst/>
                    <a:latin typeface="+mn-ea"/>
                    <a:ea typeface="+mn-ea"/>
                  </a:rPr>
                  <a:t>为一个可逆的</a:t>
                </a:r>
                <a14:m>
                  <m:oMath xmlns:m="http://schemas.openxmlformats.org/officeDocument/2006/math">
                    <m:r>
                      <a:rPr lang="en-US" altLang="zh-CN" sz="2400" b="0" i="0" smtClean="0">
                        <a:solidFill>
                          <a:srgbClr val="060607"/>
                        </a:solidFill>
                        <a:effectLst/>
                        <a:latin typeface="Cambria Math" panose="02040503050406030204" pitchFamily="18" charset="0"/>
                        <a:ea typeface="+mn-ea"/>
                      </a:rPr>
                      <m:t> </m:t>
                    </m:r>
                    <m:r>
                      <a:rPr lang="en-US" altLang="zh-CN" sz="2400" b="0" i="1" smtClean="0">
                        <a:solidFill>
                          <a:srgbClr val="060607"/>
                        </a:solidFill>
                        <a:effectLst/>
                        <a:latin typeface="Cambria Math" panose="02040503050406030204" pitchFamily="18" charset="0"/>
                        <a:ea typeface="+mn-ea"/>
                      </a:rPr>
                      <m:t>𝑛</m:t>
                    </m:r>
                    <m:r>
                      <a:rPr lang="en-US" altLang="zh-CN" sz="2400" b="0" i="1" smtClean="0">
                        <a:solidFill>
                          <a:srgbClr val="060607"/>
                        </a:solidFill>
                        <a:effectLst/>
                        <a:latin typeface="Cambria Math" panose="02040503050406030204" pitchFamily="18" charset="0"/>
                        <a:ea typeface="+mn-ea"/>
                      </a:rPr>
                      <m:t> × </m:t>
                    </m:r>
                    <m:r>
                      <a:rPr lang="en-US" altLang="zh-CN" sz="2400" b="0" i="1" smtClean="0">
                        <a:solidFill>
                          <a:srgbClr val="060607"/>
                        </a:solidFill>
                        <a:effectLst/>
                        <a:latin typeface="Cambria Math" panose="02040503050406030204" pitchFamily="18" charset="0"/>
                        <a:ea typeface="+mn-ea"/>
                      </a:rPr>
                      <m:t>𝑛</m:t>
                    </m:r>
                    <m:r>
                      <a:rPr lang="en-US" altLang="zh-CN" sz="2400" b="0" i="1" smtClean="0">
                        <a:solidFill>
                          <a:srgbClr val="060607"/>
                        </a:solidFill>
                        <a:effectLst/>
                        <a:latin typeface="Cambria Math" panose="02040503050406030204" pitchFamily="18" charset="0"/>
                        <a:ea typeface="+mn-ea"/>
                      </a:rPr>
                      <m:t> </m:t>
                    </m:r>
                  </m:oMath>
                </a14:m>
                <a:r>
                  <a:rPr lang="zh-CN" altLang="en-US" sz="2400" i="0" dirty="0">
                    <a:solidFill>
                      <a:srgbClr val="060607"/>
                    </a:solidFill>
                    <a:effectLst/>
                    <a:latin typeface="+mn-ea"/>
                    <a:ea typeface="+mn-ea"/>
                  </a:rPr>
                  <a:t>矩阵，其代数余子式为</a:t>
                </a:r>
                <a14:m>
                  <m:oMath xmlns:m="http://schemas.openxmlformats.org/officeDocument/2006/math">
                    <m:sSub>
                      <m:sSubPr>
                        <m:ctrlPr>
                          <a:rPr lang="en-US" altLang="zh-CN" sz="2400" i="1" smtClean="0">
                            <a:solidFill>
                              <a:srgbClr val="060607"/>
                            </a:solidFill>
                            <a:effectLst/>
                            <a:latin typeface="Cambria Math" panose="02040503050406030204" pitchFamily="18" charset="0"/>
                            <a:ea typeface="+mn-ea"/>
                          </a:rPr>
                        </m:ctrlPr>
                      </m:sSubPr>
                      <m:e>
                        <m:r>
                          <a:rPr lang="en-US" altLang="zh-CN" sz="2400" b="0" i="1" smtClean="0">
                            <a:solidFill>
                              <a:srgbClr val="060607"/>
                            </a:solidFill>
                            <a:effectLst/>
                            <a:latin typeface="Cambria Math" panose="02040503050406030204" pitchFamily="18" charset="0"/>
                            <a:ea typeface="+mn-ea"/>
                          </a:rPr>
                          <m:t>𝐶</m:t>
                        </m:r>
                      </m:e>
                      <m:sub>
                        <m:r>
                          <a:rPr lang="en-US" altLang="zh-CN" sz="2400" b="0" i="1" smtClean="0">
                            <a:solidFill>
                              <a:srgbClr val="060607"/>
                            </a:solidFill>
                            <a:effectLst/>
                            <a:latin typeface="Cambria Math" panose="02040503050406030204" pitchFamily="18" charset="0"/>
                            <a:ea typeface="+mn-ea"/>
                          </a:rPr>
                          <m:t>𝑖𝑗</m:t>
                        </m:r>
                      </m:sub>
                    </m:sSub>
                  </m:oMath>
                </a14:m>
                <a:r>
                  <a:rPr lang="zh-CN" altLang="en-GB" sz="2400" i="0" dirty="0">
                    <a:solidFill>
                      <a:srgbClr val="060607"/>
                    </a:solidFill>
                    <a:effectLst/>
                    <a:latin typeface="+mn-ea"/>
                    <a:ea typeface="+mn-ea"/>
                  </a:rPr>
                  <a:t>。</a:t>
                </a:r>
                <a:r>
                  <a:rPr lang="zh-CN" altLang="en-US" sz="2400" i="0" dirty="0">
                    <a:solidFill>
                      <a:srgbClr val="060607"/>
                    </a:solidFill>
                    <a:effectLst/>
                    <a:latin typeface="+mn-ea"/>
                    <a:ea typeface="+mn-ea"/>
                  </a:rPr>
                  <a:t>那么</a:t>
                </a:r>
                <a:endParaRPr lang="en-US" altLang="zh-CN" sz="2400" i="0" dirty="0">
                  <a:solidFill>
                    <a:srgbClr val="060607"/>
                  </a:solidFill>
                  <a:effectLst/>
                  <a:latin typeface="+mn-ea"/>
                  <a:ea typeface="+mn-ea"/>
                </a:endParaRPr>
              </a:p>
              <a:p>
                <a:pPr marL="0" indent="0">
                  <a:buNone/>
                </a:pPr>
                <a:endParaRPr lang="en-US" altLang="zh-CN" sz="2400" dirty="0">
                  <a:solidFill>
                    <a:srgbClr val="060607"/>
                  </a:solidFill>
                  <a:latin typeface="+mn-ea"/>
                  <a:ea typeface="+mn-ea"/>
                </a:endParaRPr>
              </a:p>
              <a:p>
                <a:pPr marL="0" indent="0">
                  <a:buNone/>
                </a:pPr>
                <a:endParaRPr lang="en-US" altLang="zh-CN" sz="2400" i="0" dirty="0">
                  <a:solidFill>
                    <a:srgbClr val="060607"/>
                  </a:solidFill>
                  <a:effectLst/>
                  <a:latin typeface="+mn-ea"/>
                  <a:ea typeface="+mn-ea"/>
                </a:endParaRPr>
              </a:p>
              <a:p>
                <a:pPr marL="0" indent="0">
                  <a:buNone/>
                </a:pPr>
                <a:endParaRPr lang="en-US" altLang="zh-CN" sz="2400" dirty="0">
                  <a:solidFill>
                    <a:srgbClr val="060607"/>
                  </a:solidFill>
                  <a:latin typeface="+mn-ea"/>
                  <a:ea typeface="+mn-ea"/>
                </a:endParaRPr>
              </a:p>
              <a:p>
                <a:pPr marL="0" indent="0">
                  <a:buNone/>
                </a:pPr>
                <a:endParaRPr lang="en-US" altLang="zh-CN" sz="2400" i="0" dirty="0">
                  <a:solidFill>
                    <a:srgbClr val="060607"/>
                  </a:solidFill>
                  <a:effectLst/>
                  <a:latin typeface="+mn-ea"/>
                  <a:ea typeface="+mn-ea"/>
                </a:endParaRPr>
              </a:p>
              <a:p>
                <a:pPr marL="0" indent="0">
                  <a:buNone/>
                </a:pPr>
                <a:endParaRPr lang="en-US" altLang="zh-CN" sz="2400" b="0" i="0" dirty="0">
                  <a:solidFill>
                    <a:srgbClr val="060607"/>
                  </a:solidFill>
                  <a:effectLst/>
                  <a:latin typeface="+mn-ea"/>
                  <a:ea typeface="+mn-ea"/>
                </a:endParaRPr>
              </a:p>
              <a:p>
                <a:pPr marL="0" indent="0">
                  <a:buNone/>
                </a:pPr>
                <a:r>
                  <a:rPr lang="zh-CN" altLang="en-US" sz="2400" dirty="0">
                    <a:solidFill>
                      <a:srgbClr val="FF0000"/>
                    </a:solidFill>
                    <a:latin typeface="+mn-ea"/>
                  </a:rPr>
                  <a:t>验证？</a:t>
                </a:r>
                <a:endParaRPr lang="en-US" altLang="zh-CN" sz="2400" dirty="0">
                  <a:solidFill>
                    <a:srgbClr val="FF0000"/>
                  </a:solidFill>
                  <a:latin typeface="+mn-ea"/>
                </a:endParaRPr>
              </a:p>
              <a:p>
                <a:pPr marL="0" indent="0">
                  <a:buNone/>
                </a:pPr>
                <a:r>
                  <a:rPr lang="zh-CN" altLang="en-US" sz="2400" b="0" i="0" dirty="0">
                    <a:solidFill>
                      <a:srgbClr val="060607"/>
                    </a:solidFill>
                    <a:effectLst/>
                    <a:latin typeface="+mn-ea"/>
                    <a:ea typeface="+mn-ea"/>
                  </a:rPr>
                  <a:t>代数余子式矩阵有时被称为</a:t>
                </a:r>
                <a14:m>
                  <m:oMath xmlns:m="http://schemas.openxmlformats.org/officeDocument/2006/math">
                    <m:r>
                      <a:rPr lang="en-US" altLang="zh-CN" sz="2400" b="0" i="0" smtClean="0">
                        <a:solidFill>
                          <a:srgbClr val="060607"/>
                        </a:solidFill>
                        <a:effectLst/>
                        <a:latin typeface="Cambria Math" panose="02040503050406030204" pitchFamily="18" charset="0"/>
                        <a:ea typeface="+mn-ea"/>
                      </a:rPr>
                      <m:t> </m:t>
                    </m:r>
                    <m:r>
                      <a:rPr lang="en-US" altLang="zh-CN" sz="2400" b="0" i="1" smtClean="0">
                        <a:solidFill>
                          <a:srgbClr val="060607"/>
                        </a:solidFill>
                        <a:effectLst/>
                        <a:latin typeface="Cambria Math" panose="02040503050406030204" pitchFamily="18" charset="0"/>
                        <a:ea typeface="+mn-ea"/>
                      </a:rPr>
                      <m:t>𝐴</m:t>
                    </m:r>
                    <m:r>
                      <a:rPr lang="en-US" altLang="zh-CN" sz="2400" b="0" i="1" smtClean="0">
                        <a:solidFill>
                          <a:srgbClr val="060607"/>
                        </a:solidFill>
                        <a:effectLst/>
                        <a:latin typeface="Cambria Math" panose="02040503050406030204" pitchFamily="18" charset="0"/>
                        <a:ea typeface="+mn-ea"/>
                      </a:rPr>
                      <m:t> </m:t>
                    </m:r>
                  </m:oMath>
                </a14:m>
                <a:r>
                  <a:rPr lang="zh-CN" altLang="en-US" sz="2400" b="0" i="0" dirty="0">
                    <a:solidFill>
                      <a:srgbClr val="060607"/>
                    </a:solidFill>
                    <a:effectLst/>
                    <a:latin typeface="+mn-ea"/>
                    <a:ea typeface="+mn-ea"/>
                  </a:rPr>
                  <a:t>的伴随矩阵，记作</a:t>
                </a:r>
                <a14:m>
                  <m:oMath xmlns:m="http://schemas.openxmlformats.org/officeDocument/2006/math">
                    <m:r>
                      <a:rPr lang="en-US" altLang="zh-CN" sz="2400" b="0" i="1" smtClean="0">
                        <a:solidFill>
                          <a:srgbClr val="060607"/>
                        </a:solidFill>
                        <a:effectLst/>
                        <a:latin typeface="Cambria Math" panose="02040503050406030204" pitchFamily="18" charset="0"/>
                        <a:ea typeface="+mn-ea"/>
                      </a:rPr>
                      <m:t>𝑎𝑑𝑗</m:t>
                    </m:r>
                    <m:d>
                      <m:dPr>
                        <m:ctrlPr>
                          <a:rPr lang="en-US" altLang="zh-CN" sz="2400" b="0" i="1" smtClean="0">
                            <a:solidFill>
                              <a:srgbClr val="060607"/>
                            </a:solidFill>
                            <a:effectLst/>
                            <a:latin typeface="Cambria Math" panose="02040503050406030204" pitchFamily="18" charset="0"/>
                            <a:ea typeface="+mn-ea"/>
                          </a:rPr>
                        </m:ctrlPr>
                      </m:dPr>
                      <m:e>
                        <m:r>
                          <a:rPr lang="en-US" altLang="zh-CN" sz="2400" b="0" i="1" smtClean="0">
                            <a:solidFill>
                              <a:srgbClr val="060607"/>
                            </a:solidFill>
                            <a:effectLst/>
                            <a:latin typeface="Cambria Math" panose="02040503050406030204" pitchFamily="18" charset="0"/>
                            <a:ea typeface="+mn-ea"/>
                          </a:rPr>
                          <m:t>𝐴</m:t>
                        </m:r>
                      </m:e>
                    </m:d>
                    <m:r>
                      <a:rPr lang="en-US" altLang="zh-CN" sz="2400" b="0" i="1" smtClean="0">
                        <a:solidFill>
                          <a:srgbClr val="060607"/>
                        </a:solidFill>
                        <a:effectLst/>
                        <a:latin typeface="Cambria Math" panose="02040503050406030204" pitchFamily="18" charset="0"/>
                        <a:ea typeface="+mn-ea"/>
                      </a:rPr>
                      <m:t>.</m:t>
                    </m:r>
                  </m:oMath>
                </a14:m>
                <a:endParaRPr lang="en-US" altLang="zh-CN" sz="2400" dirty="0">
                  <a:solidFill>
                    <a:srgbClr val="060607"/>
                  </a:solidFill>
                  <a:latin typeface="+mn-ea"/>
                  <a:ea typeface="+mn-ea"/>
                </a:endParaRPr>
              </a:p>
              <a:p>
                <a:pPr marL="0" indent="0">
                  <a:buNone/>
                </a:pPr>
                <a:r>
                  <a:rPr lang="zh-CN" altLang="en-US" sz="2400" dirty="0">
                    <a:solidFill>
                      <a:srgbClr val="060607"/>
                    </a:solidFill>
                    <a:latin typeface="+mn-ea"/>
                    <a:ea typeface="+mn-ea"/>
                  </a:rPr>
                  <a:t>实际上，无论</a:t>
                </a:r>
                <a14:m>
                  <m:oMath xmlns:m="http://schemas.openxmlformats.org/officeDocument/2006/math">
                    <m:r>
                      <a:rPr lang="en-US" altLang="zh-CN" sz="2400" b="0" i="0" smtClean="0">
                        <a:solidFill>
                          <a:srgbClr val="060607"/>
                        </a:solidFill>
                        <a:effectLst/>
                        <a:latin typeface="Cambria Math" panose="02040503050406030204" pitchFamily="18" charset="0"/>
                        <a:ea typeface="+mn-ea"/>
                      </a:rPr>
                      <m:t> </m:t>
                    </m:r>
                    <m:r>
                      <a:rPr lang="en-US" altLang="zh-CN" sz="2400" b="0" i="1" smtClean="0">
                        <a:solidFill>
                          <a:srgbClr val="060607"/>
                        </a:solidFill>
                        <a:effectLst/>
                        <a:latin typeface="Cambria Math" panose="02040503050406030204" pitchFamily="18" charset="0"/>
                        <a:ea typeface="+mn-ea"/>
                      </a:rPr>
                      <m:t>𝐴</m:t>
                    </m:r>
                    <m:r>
                      <a:rPr lang="en-US" altLang="zh-CN" sz="2400" b="0" i="1" smtClean="0">
                        <a:solidFill>
                          <a:srgbClr val="060607"/>
                        </a:solidFill>
                        <a:effectLst/>
                        <a:latin typeface="Cambria Math" panose="02040503050406030204" pitchFamily="18" charset="0"/>
                        <a:ea typeface="+mn-ea"/>
                      </a:rPr>
                      <m:t> </m:t>
                    </m:r>
                  </m:oMath>
                </a14:m>
                <a:r>
                  <a:rPr lang="zh-CN" altLang="en-US" sz="2400" dirty="0">
                    <a:solidFill>
                      <a:srgbClr val="060607"/>
                    </a:solidFill>
                    <a:latin typeface="+mn-ea"/>
                    <a:ea typeface="+mn-ea"/>
                  </a:rPr>
                  <a:t>是否可逆，总有</a:t>
                </a:r>
                <a14:m>
                  <m:oMath xmlns:m="http://schemas.openxmlformats.org/officeDocument/2006/math">
                    <m:r>
                      <a:rPr lang="en-US" altLang="zh-CN" sz="2400" b="0" i="1" smtClean="0">
                        <a:solidFill>
                          <a:srgbClr val="060607"/>
                        </a:solidFill>
                        <a:latin typeface="Cambria Math" panose="02040503050406030204" pitchFamily="18" charset="0"/>
                        <a:ea typeface="+mn-ea"/>
                      </a:rPr>
                      <m:t>𝐴</m:t>
                    </m:r>
                    <m:r>
                      <a:rPr lang="en-US" altLang="zh-CN" sz="2400" b="0" i="1" smtClean="0">
                        <a:solidFill>
                          <a:srgbClr val="060607"/>
                        </a:solidFill>
                        <a:latin typeface="Cambria Math" panose="02040503050406030204" pitchFamily="18" charset="0"/>
                        <a:ea typeface="+mn-ea"/>
                      </a:rPr>
                      <m:t>⋅</m:t>
                    </m:r>
                    <m:r>
                      <a:rPr lang="en-US" altLang="zh-CN" sz="2400" b="0" i="1" smtClean="0">
                        <a:solidFill>
                          <a:srgbClr val="060607"/>
                        </a:solidFill>
                        <a:latin typeface="Cambria Math" panose="02040503050406030204" pitchFamily="18" charset="0"/>
                        <a:ea typeface="+mn-ea"/>
                      </a:rPr>
                      <m:t>𝑎𝑑𝑗</m:t>
                    </m:r>
                    <m:d>
                      <m:dPr>
                        <m:ctrlPr>
                          <a:rPr lang="en-US" altLang="zh-CN" sz="2400" b="0" i="1" smtClean="0">
                            <a:solidFill>
                              <a:srgbClr val="060607"/>
                            </a:solidFill>
                            <a:latin typeface="Cambria Math" panose="02040503050406030204" pitchFamily="18" charset="0"/>
                            <a:ea typeface="+mn-ea"/>
                          </a:rPr>
                        </m:ctrlPr>
                      </m:dPr>
                      <m:e>
                        <m:r>
                          <a:rPr lang="en-US" altLang="zh-CN" sz="2400" b="0" i="1" smtClean="0">
                            <a:solidFill>
                              <a:srgbClr val="060607"/>
                            </a:solidFill>
                            <a:latin typeface="Cambria Math" panose="02040503050406030204" pitchFamily="18" charset="0"/>
                            <a:ea typeface="+mn-ea"/>
                          </a:rPr>
                          <m:t>𝐴</m:t>
                        </m:r>
                      </m:e>
                    </m:d>
                    <m:r>
                      <a:rPr lang="en-US" altLang="zh-CN" sz="2400" b="0" i="1" smtClean="0">
                        <a:solidFill>
                          <a:srgbClr val="060607"/>
                        </a:solidFill>
                        <a:latin typeface="Cambria Math" panose="02040503050406030204" pitchFamily="18" charset="0"/>
                        <a:ea typeface="+mn-ea"/>
                      </a:rPr>
                      <m:t>=</m:t>
                    </m:r>
                    <m:r>
                      <a:rPr lang="en-US" altLang="zh-CN" sz="2400" b="0" i="1" smtClean="0">
                        <a:solidFill>
                          <a:srgbClr val="060607"/>
                        </a:solidFill>
                        <a:latin typeface="Cambria Math" panose="02040503050406030204" pitchFamily="18" charset="0"/>
                        <a:ea typeface="+mn-ea"/>
                      </a:rPr>
                      <m:t>𝑎𝑑𝑗</m:t>
                    </m:r>
                    <m:d>
                      <m:dPr>
                        <m:ctrlPr>
                          <a:rPr lang="en-US" altLang="zh-CN" sz="2400" b="0" i="1" smtClean="0">
                            <a:solidFill>
                              <a:srgbClr val="060607"/>
                            </a:solidFill>
                            <a:latin typeface="Cambria Math" panose="02040503050406030204" pitchFamily="18" charset="0"/>
                            <a:ea typeface="+mn-ea"/>
                          </a:rPr>
                        </m:ctrlPr>
                      </m:dPr>
                      <m:e>
                        <m:r>
                          <a:rPr lang="en-US" altLang="zh-CN" sz="2400" b="0" i="1" smtClean="0">
                            <a:solidFill>
                              <a:srgbClr val="060607"/>
                            </a:solidFill>
                            <a:latin typeface="Cambria Math" panose="02040503050406030204" pitchFamily="18" charset="0"/>
                            <a:ea typeface="+mn-ea"/>
                          </a:rPr>
                          <m:t>𝐴</m:t>
                        </m:r>
                      </m:e>
                    </m:d>
                    <m:r>
                      <a:rPr lang="en-US" altLang="zh-CN" sz="2400" b="0" i="1" smtClean="0">
                        <a:solidFill>
                          <a:srgbClr val="060607"/>
                        </a:solidFill>
                        <a:latin typeface="Cambria Math" panose="02040503050406030204" pitchFamily="18" charset="0"/>
                        <a:ea typeface="+mn-ea"/>
                      </a:rPr>
                      <m:t>⋅</m:t>
                    </m:r>
                    <m:r>
                      <a:rPr lang="en-US" altLang="zh-CN" sz="2400" b="0" i="1" smtClean="0">
                        <a:solidFill>
                          <a:srgbClr val="060607"/>
                        </a:solidFill>
                        <a:latin typeface="Cambria Math" panose="02040503050406030204" pitchFamily="18" charset="0"/>
                        <a:ea typeface="+mn-ea"/>
                      </a:rPr>
                      <m:t>𝐴</m:t>
                    </m:r>
                    <m:r>
                      <a:rPr lang="en-US" altLang="zh-CN" sz="2400" b="0" i="1" smtClean="0">
                        <a:solidFill>
                          <a:srgbClr val="060607"/>
                        </a:solidFill>
                        <a:latin typeface="Cambria Math" panose="02040503050406030204" pitchFamily="18" charset="0"/>
                        <a:ea typeface="+mn-ea"/>
                      </a:rPr>
                      <m:t>=</m:t>
                    </m:r>
                    <m:func>
                      <m:funcPr>
                        <m:ctrlPr>
                          <a:rPr lang="en-US" altLang="zh-CN" sz="2400" b="0" i="1" smtClean="0">
                            <a:solidFill>
                              <a:srgbClr val="060607"/>
                            </a:solidFill>
                            <a:latin typeface="Cambria Math" panose="02040503050406030204" pitchFamily="18" charset="0"/>
                            <a:ea typeface="+mn-ea"/>
                          </a:rPr>
                        </m:ctrlPr>
                      </m:funcPr>
                      <m:fName>
                        <m:r>
                          <m:rPr>
                            <m:sty m:val="p"/>
                          </m:rPr>
                          <a:rPr lang="en-US" altLang="zh-CN" sz="2400" b="0" i="0" smtClean="0">
                            <a:solidFill>
                              <a:srgbClr val="060607"/>
                            </a:solidFill>
                            <a:latin typeface="Cambria Math" panose="02040503050406030204" pitchFamily="18" charset="0"/>
                            <a:ea typeface="+mn-ea"/>
                          </a:rPr>
                          <m:t>det</m:t>
                        </m:r>
                      </m:fName>
                      <m:e>
                        <m:d>
                          <m:dPr>
                            <m:ctrlPr>
                              <a:rPr lang="en-US" altLang="zh-CN" sz="2400" b="0" i="1" smtClean="0">
                                <a:solidFill>
                                  <a:srgbClr val="060607"/>
                                </a:solidFill>
                                <a:latin typeface="Cambria Math" panose="02040503050406030204" pitchFamily="18" charset="0"/>
                                <a:ea typeface="+mn-ea"/>
                              </a:rPr>
                            </m:ctrlPr>
                          </m:dPr>
                          <m:e>
                            <m:r>
                              <a:rPr lang="en-US" altLang="zh-CN" sz="2400" b="0" i="1" smtClean="0">
                                <a:solidFill>
                                  <a:srgbClr val="060607"/>
                                </a:solidFill>
                                <a:latin typeface="Cambria Math" panose="02040503050406030204" pitchFamily="18" charset="0"/>
                                <a:ea typeface="+mn-ea"/>
                              </a:rPr>
                              <m:t>𝐴</m:t>
                            </m:r>
                          </m:e>
                        </m:d>
                      </m:e>
                    </m:func>
                    <m:sSub>
                      <m:sSubPr>
                        <m:ctrlPr>
                          <a:rPr lang="en-US" altLang="zh-CN" sz="2400" b="0" i="1" smtClean="0">
                            <a:solidFill>
                              <a:srgbClr val="060607"/>
                            </a:solidFill>
                            <a:latin typeface="Cambria Math" panose="02040503050406030204" pitchFamily="18" charset="0"/>
                            <a:ea typeface="+mn-ea"/>
                          </a:rPr>
                        </m:ctrlPr>
                      </m:sSubPr>
                      <m:e>
                        <m:r>
                          <a:rPr lang="en-US" altLang="zh-CN" sz="2400" b="0" i="1" smtClean="0">
                            <a:solidFill>
                              <a:srgbClr val="060607"/>
                            </a:solidFill>
                            <a:latin typeface="Cambria Math" panose="02040503050406030204" pitchFamily="18" charset="0"/>
                            <a:ea typeface="+mn-ea"/>
                          </a:rPr>
                          <m:t>𝐼</m:t>
                        </m:r>
                      </m:e>
                      <m:sub>
                        <m:r>
                          <a:rPr lang="en-US" altLang="zh-CN" sz="2400" b="0" i="1" smtClean="0">
                            <a:solidFill>
                              <a:srgbClr val="060607"/>
                            </a:solidFill>
                            <a:latin typeface="Cambria Math" panose="02040503050406030204" pitchFamily="18" charset="0"/>
                            <a:ea typeface="+mn-ea"/>
                          </a:rPr>
                          <m:t>𝑛</m:t>
                        </m:r>
                      </m:sub>
                    </m:sSub>
                    <m:r>
                      <a:rPr lang="en-US" altLang="zh-CN" sz="2400" b="0" i="1" smtClean="0">
                        <a:solidFill>
                          <a:srgbClr val="060607"/>
                        </a:solidFill>
                        <a:latin typeface="Cambria Math" panose="02040503050406030204" pitchFamily="18" charset="0"/>
                        <a:ea typeface="+mn-ea"/>
                      </a:rPr>
                      <m:t>.</m:t>
                    </m:r>
                  </m:oMath>
                </a14:m>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111" t="-1259"/>
                </a:stretch>
              </a:blipFill>
            </p:spPr>
            <p:txBody>
              <a:bodyPr/>
              <a:lstStyle/>
              <a:p>
                <a:r>
                  <a:rPr lang="zh-CN" altLang="en-US">
                    <a:noFill/>
                  </a:rPr>
                  <a:t> </a:t>
                </a:r>
              </a:p>
            </p:txBody>
          </p:sp>
        </mc:Fallback>
      </mc:AlternateContent>
      <p:pic>
        <p:nvPicPr>
          <p:cNvPr id="4" name="图片 3"/>
          <p:cNvPicPr>
            <a:picLocks noChangeAspect="1"/>
          </p:cNvPicPr>
          <p:nvPr/>
        </p:nvPicPr>
        <p:blipFill>
          <a:blip r:embed="rId4"/>
          <a:stretch>
            <a:fillRect/>
          </a:stretch>
        </p:blipFill>
        <p:spPr>
          <a:xfrm>
            <a:off x="1043608" y="2132856"/>
            <a:ext cx="7198568" cy="1918911"/>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ea typeface="+mj-ea"/>
              </a:rPr>
              <a:t>伴随矩阵</a:t>
            </a:r>
          </a:p>
        </p:txBody>
      </p:sp>
      <mc:AlternateContent xmlns:mc="http://schemas.openxmlformats.org/markup-compatibility/2006" xmlns:a14="http://schemas.microsoft.com/office/drawing/2010/main">
        <mc:Choice Requires="a14">
          <p:sp>
            <p:nvSpPr>
              <p:cNvPr id="3" name="文本框 2"/>
              <p:cNvSpPr txBox="1"/>
              <p:nvPr/>
            </p:nvSpPr>
            <p:spPr>
              <a:xfrm>
                <a:off x="571500" y="1244600"/>
                <a:ext cx="8587105" cy="5278755"/>
              </a:xfrm>
              <a:prstGeom prst="rect">
                <a:avLst/>
              </a:prstGeom>
              <a:noFill/>
            </p:spPr>
            <p:txBody>
              <a:bodyPr wrap="square" rtlCol="0" anchor="t">
                <a:noAutofit/>
              </a:bodyPr>
              <a:lstStyle/>
              <a:p>
                <a:r>
                  <a:rPr lang="zh-CN" sz="2400" dirty="0">
                    <a:sym typeface="+mn-ea"/>
                  </a:rPr>
                  <a:t>例</a:t>
                </a:r>
                <a:r>
                  <a:rPr lang="en-US" altLang="zh-CN" sz="2400" dirty="0">
                    <a:sym typeface="+mn-ea"/>
                  </a:rPr>
                  <a:t>.  </a:t>
                </a:r>
              </a:p>
              <a:p>
                <a14:m>
                  <m:oMath xmlns:m="http://schemas.openxmlformats.org/officeDocument/2006/math">
                    <m:r>
                      <a:rPr lang="en-US" altLang="zh-CN" sz="2400" b="0" i="1">
                        <a:latin typeface="Cambria Math" panose="02040503050406030204" pitchFamily="18" charset="0"/>
                        <a:cs typeface="Cambria Math" panose="02040503050406030204" pitchFamily="18" charset="0"/>
                        <a:sym typeface="+mn-ea"/>
                      </a:rPr>
                      <m:t>2</m:t>
                    </m:r>
                    <m:r>
                      <a:rPr lang="en-US" altLang="zh-CN" sz="2400" i="1">
                        <a:latin typeface="Cambria Math" panose="02040503050406030204" pitchFamily="18" charset="0"/>
                        <a:cs typeface="Cambria Math" panose="02040503050406030204" pitchFamily="18" charset="0"/>
                        <a:sym typeface="+mn-ea"/>
                      </a:rPr>
                      <m:t>×</m:t>
                    </m:r>
                    <m:r>
                      <a:rPr lang="en-US" altLang="zh-CN" sz="2400" b="0" i="1">
                        <a:latin typeface="Cambria Math" panose="02040503050406030204" pitchFamily="18" charset="0"/>
                        <a:cs typeface="Cambria Math" panose="02040503050406030204" pitchFamily="18" charset="0"/>
                        <a:sym typeface="+mn-ea"/>
                      </a:rPr>
                      <m:t>2</m:t>
                    </m:r>
                  </m:oMath>
                </a14:m>
                <a:r>
                  <a:rPr lang="zh-CN" altLang="en-US" sz="2400" b="0" dirty="0">
                    <a:latin typeface="Cambria Math" panose="02040503050406030204" pitchFamily="18" charset="0"/>
                    <a:cs typeface="Cambria Math" panose="02040503050406030204" pitchFamily="18" charset="0"/>
                    <a:sym typeface="+mn-ea"/>
                  </a:rPr>
                  <a:t>矩阵</a:t>
                </a:r>
                <a:endParaRPr lang="en-US" altLang="zh-CN" sz="2400" b="0" dirty="0">
                  <a:latin typeface="Cambria Math" panose="02040503050406030204" pitchFamily="18" charset="0"/>
                  <a:cs typeface="Cambria Math" panose="02040503050406030204" pitchFamily="18" charset="0"/>
                  <a:sym typeface="+mn-ea"/>
                </a:endParaRPr>
              </a:p>
              <a:p>
                <a:r>
                  <a:rPr lang="zh-CN" sz="2400" b="0" dirty="0">
                    <a:latin typeface="Cambria Math" panose="02040503050406030204" pitchFamily="18" charset="0"/>
                    <a:cs typeface="Cambria Math" panose="02040503050406030204" pitchFamily="18" charset="0"/>
                    <a:sym typeface="+mn-ea"/>
                  </a:rPr>
                  <a:t>矩阵</a:t>
                </a:r>
                <a14:m>
                  <m:oMath xmlns:m="http://schemas.openxmlformats.org/officeDocument/2006/math">
                    <m:r>
                      <a:rPr lang="en-US" altLang="zh-CN" sz="2400" b="0" i="1">
                        <a:latin typeface="Cambria Math" panose="02040503050406030204" pitchFamily="18" charset="0"/>
                        <a:cs typeface="Cambria Math" panose="02040503050406030204" pitchFamily="18" charset="0"/>
                        <a:sym typeface="+mn-ea"/>
                      </a:rPr>
                      <m:t>𝐴</m:t>
                    </m:r>
                    <m:r>
                      <a:rPr lang="en-US" altLang="zh-CN" sz="2400" b="0" i="1">
                        <a:latin typeface="Cambria Math" panose="02040503050406030204" pitchFamily="18" charset="0"/>
                        <a:cs typeface="Cambria Math" panose="02040503050406030204" pitchFamily="18" charset="0"/>
                        <a:sym typeface="+mn-ea"/>
                      </a:rPr>
                      <m:t>=</m:t>
                    </m:r>
                    <m:d>
                      <m:dPr>
                        <m:begChr m:val="["/>
                        <m:endChr m:val="]"/>
                        <m:ctrlPr>
                          <a:rPr lang="en-US" altLang="zh-CN" sz="2400" b="0" i="1">
                            <a:latin typeface="Cambria Math" panose="02040503050406030204" pitchFamily="18" charset="0"/>
                            <a:cs typeface="Cambria Math" panose="02040503050406030204" pitchFamily="18" charset="0"/>
                            <a:sym typeface="+mn-ea"/>
                          </a:rPr>
                        </m:ctrlPr>
                      </m:dPr>
                      <m:e>
                        <m:m>
                          <m:mPr>
                            <m:mcs>
                              <m:mc>
                                <m:mcPr>
                                  <m:count m:val="2"/>
                                  <m:mcJc m:val="center"/>
                                </m:mcPr>
                              </m:mc>
                            </m:mcs>
                            <m:ctrlPr>
                              <a:rPr lang="en-US" altLang="zh-CN" sz="2400" b="0" i="1">
                                <a:latin typeface="Cambria Math" panose="02040503050406030204" pitchFamily="18" charset="0"/>
                                <a:cs typeface="Cambria Math" panose="02040503050406030204" pitchFamily="18" charset="0"/>
                                <a:sym typeface="+mn-ea"/>
                              </a:rPr>
                            </m:ctrlPr>
                          </m:mPr>
                          <m:mr>
                            <m:e>
                              <m:r>
                                <a:rPr lang="en-US" altLang="zh-CN" sz="2400" b="0" i="1">
                                  <a:latin typeface="Cambria Math" panose="02040503050406030204" pitchFamily="18" charset="0"/>
                                  <a:cs typeface="Cambria Math" panose="02040503050406030204" pitchFamily="18" charset="0"/>
                                  <a:sym typeface="+mn-ea"/>
                                </a:rPr>
                                <m:t>𝑎</m:t>
                              </m:r>
                            </m:e>
                            <m:e>
                              <m:r>
                                <a:rPr lang="en-US" altLang="zh-CN" sz="2400" b="0" i="1">
                                  <a:latin typeface="Cambria Math" panose="02040503050406030204" pitchFamily="18" charset="0"/>
                                  <a:cs typeface="Cambria Math" panose="02040503050406030204" pitchFamily="18" charset="0"/>
                                  <a:sym typeface="+mn-ea"/>
                                </a:rPr>
                                <m:t>𝑏</m:t>
                              </m:r>
                            </m:e>
                          </m:mr>
                          <m:mr>
                            <m:e>
                              <m:r>
                                <a:rPr lang="en-US" altLang="zh-CN" sz="2400" b="0" i="1">
                                  <a:latin typeface="Cambria Math" panose="02040503050406030204" pitchFamily="18" charset="0"/>
                                  <a:cs typeface="Cambria Math" panose="02040503050406030204" pitchFamily="18" charset="0"/>
                                  <a:sym typeface="+mn-ea"/>
                                </a:rPr>
                                <m:t>𝑐</m:t>
                              </m:r>
                            </m:e>
                            <m:e>
                              <m:r>
                                <a:rPr lang="en-US" altLang="zh-CN" sz="2400" b="0" i="1">
                                  <a:latin typeface="Cambria Math" panose="02040503050406030204" pitchFamily="18" charset="0"/>
                                  <a:cs typeface="Cambria Math" panose="02040503050406030204" pitchFamily="18" charset="0"/>
                                  <a:sym typeface="+mn-ea"/>
                                </a:rPr>
                                <m:t>𝑑</m:t>
                              </m:r>
                            </m:e>
                          </m:mr>
                        </m:m>
                      </m:e>
                    </m:d>
                  </m:oMath>
                </a14:m>
                <a:r>
                  <a:rPr lang="en-US" altLang="zh-CN" sz="2400" b="0" dirty="0">
                    <a:latin typeface="Cambria Math" panose="02040503050406030204" pitchFamily="18" charset="0"/>
                    <a:cs typeface="Cambria Math" panose="02040503050406030204" pitchFamily="18" charset="0"/>
                    <a:sym typeface="+mn-ea"/>
                  </a:rPr>
                  <a:t>.           </a:t>
                </a:r>
                <a:r>
                  <a:rPr lang="zh-CN" sz="2400" b="0" dirty="0">
                    <a:latin typeface="Cambria Math" panose="02040503050406030204" pitchFamily="18" charset="0"/>
                    <a:cs typeface="Cambria Math" panose="02040503050406030204" pitchFamily="18" charset="0"/>
                    <a:sym typeface="+mn-ea"/>
                  </a:rPr>
                  <a:t>伴随矩阵</a:t>
                </a:r>
                <a14:m>
                  <m:oMath xmlns:m="http://schemas.openxmlformats.org/officeDocument/2006/math">
                    <m:sSup>
                      <m:sSupPr>
                        <m:ctrlPr>
                          <a:rPr lang="en-US" altLang="zh-CN" sz="2400" b="0" i="1">
                            <a:latin typeface="Cambria Math" panose="02040503050406030204" pitchFamily="18" charset="0"/>
                            <a:cs typeface="Cambria Math" panose="02040503050406030204" pitchFamily="18" charset="0"/>
                            <a:sym typeface="+mn-ea"/>
                          </a:rPr>
                        </m:ctrlPr>
                      </m:sSupPr>
                      <m:e>
                        <m:r>
                          <a:rPr lang="en-US" altLang="zh-CN" sz="2400" b="0" i="1">
                            <a:latin typeface="Cambria Math" panose="02040503050406030204" pitchFamily="18" charset="0"/>
                            <a:cs typeface="Cambria Math" panose="02040503050406030204" pitchFamily="18" charset="0"/>
                            <a:sym typeface="+mn-ea"/>
                          </a:rPr>
                          <m:t>𝐴</m:t>
                        </m:r>
                      </m:e>
                      <m:sup>
                        <m:r>
                          <a:rPr lang="en-US" altLang="zh-CN" sz="2400" b="0" i="1">
                            <a:latin typeface="Cambria Math" panose="02040503050406030204" pitchFamily="18" charset="0"/>
                            <a:cs typeface="Cambria Math" panose="02040503050406030204" pitchFamily="18" charset="0"/>
                            <a:sym typeface="+mn-ea"/>
                          </a:rPr>
                          <m:t>∗</m:t>
                        </m:r>
                      </m:sup>
                    </m:sSup>
                    <m:r>
                      <a:rPr lang="en-US" altLang="zh-CN" sz="2400" b="0" i="1">
                        <a:latin typeface="Cambria Math" panose="02040503050406030204" pitchFamily="18" charset="0"/>
                        <a:cs typeface="Cambria Math" panose="02040503050406030204" pitchFamily="18" charset="0"/>
                        <a:sym typeface="+mn-ea"/>
                      </a:rPr>
                      <m:t>=</m:t>
                    </m:r>
                    <m:d>
                      <m:dPr>
                        <m:begChr m:val="["/>
                        <m:endChr m:val="]"/>
                        <m:ctrlPr>
                          <a:rPr lang="en-US" altLang="zh-CN" sz="2400" b="0" i="1">
                            <a:latin typeface="Cambria Math" panose="02040503050406030204" pitchFamily="18" charset="0"/>
                            <a:cs typeface="Cambria Math" panose="02040503050406030204" pitchFamily="18" charset="0"/>
                            <a:sym typeface="+mn-ea"/>
                          </a:rPr>
                        </m:ctrlPr>
                      </m:dPr>
                      <m:e>
                        <m:m>
                          <m:mPr>
                            <m:mcs>
                              <m:mc>
                                <m:mcPr>
                                  <m:count m:val="2"/>
                                  <m:mcJc m:val="center"/>
                                </m:mcPr>
                              </m:mc>
                            </m:mcs>
                            <m:ctrlPr>
                              <a:rPr lang="en-US" altLang="zh-CN" sz="2400" b="0" i="1">
                                <a:latin typeface="Cambria Math" panose="02040503050406030204" pitchFamily="18" charset="0"/>
                                <a:cs typeface="Cambria Math" panose="02040503050406030204" pitchFamily="18" charset="0"/>
                                <a:sym typeface="+mn-ea"/>
                              </a:rPr>
                            </m:ctrlPr>
                          </m:mPr>
                          <m:mr>
                            <m:e>
                              <m:r>
                                <a:rPr lang="en-US" altLang="zh-CN" sz="2400" b="0" i="1">
                                  <a:latin typeface="Cambria Math" panose="02040503050406030204" pitchFamily="18" charset="0"/>
                                  <a:cs typeface="Cambria Math" panose="02040503050406030204" pitchFamily="18" charset="0"/>
                                  <a:sym typeface="+mn-ea"/>
                                </a:rPr>
                                <m:t>𝑑</m:t>
                              </m:r>
                            </m:e>
                            <m:e>
                              <m:r>
                                <a:rPr lang="en-US" altLang="zh-CN" sz="2400" b="0" i="1">
                                  <a:latin typeface="Cambria Math" panose="02040503050406030204" pitchFamily="18" charset="0"/>
                                  <a:cs typeface="Cambria Math" panose="02040503050406030204" pitchFamily="18" charset="0"/>
                                  <a:sym typeface="+mn-ea"/>
                                </a:rPr>
                                <m:t>−</m:t>
                              </m:r>
                              <m:r>
                                <a:rPr lang="en-US" altLang="zh-CN" sz="2400" b="0" i="1">
                                  <a:latin typeface="Cambria Math" panose="02040503050406030204" pitchFamily="18" charset="0"/>
                                  <a:cs typeface="Cambria Math" panose="02040503050406030204" pitchFamily="18" charset="0"/>
                                  <a:sym typeface="+mn-ea"/>
                                </a:rPr>
                                <m:t>𝑏</m:t>
                              </m:r>
                            </m:e>
                          </m:mr>
                          <m:mr>
                            <m:e>
                              <m:r>
                                <a:rPr lang="en-US" altLang="zh-CN" sz="2400" b="0" i="1">
                                  <a:latin typeface="Cambria Math" panose="02040503050406030204" pitchFamily="18" charset="0"/>
                                  <a:cs typeface="Cambria Math" panose="02040503050406030204" pitchFamily="18" charset="0"/>
                                  <a:sym typeface="+mn-ea"/>
                                </a:rPr>
                                <m:t>−</m:t>
                              </m:r>
                              <m:r>
                                <a:rPr lang="en-US" altLang="zh-CN" sz="2400" b="0" i="1">
                                  <a:latin typeface="Cambria Math" panose="02040503050406030204" pitchFamily="18" charset="0"/>
                                  <a:cs typeface="Cambria Math" panose="02040503050406030204" pitchFamily="18" charset="0"/>
                                  <a:sym typeface="+mn-ea"/>
                                </a:rPr>
                                <m:t>𝑐</m:t>
                              </m:r>
                            </m:e>
                            <m:e>
                              <m:r>
                                <a:rPr lang="en-US" altLang="zh-CN" sz="2400" b="0" i="1">
                                  <a:latin typeface="Cambria Math" panose="02040503050406030204" pitchFamily="18" charset="0"/>
                                  <a:cs typeface="Cambria Math" panose="02040503050406030204" pitchFamily="18" charset="0"/>
                                  <a:sym typeface="+mn-ea"/>
                                </a:rPr>
                                <m:t>𝑎</m:t>
                              </m:r>
                            </m:e>
                          </m:mr>
                        </m:m>
                      </m:e>
                    </m:d>
                  </m:oMath>
                </a14:m>
                <a:r>
                  <a:rPr lang="en-US" altLang="zh-CN" sz="2400" b="0" dirty="0">
                    <a:latin typeface="Cambria Math" panose="02040503050406030204" pitchFamily="18" charset="0"/>
                    <a:cs typeface="Cambria Math" panose="02040503050406030204" pitchFamily="18" charset="0"/>
                    <a:sym typeface="+mn-ea"/>
                  </a:rPr>
                  <a:t>.  </a:t>
                </a:r>
                <a:endParaRPr lang="zh-CN" sz="2400" b="0" dirty="0">
                  <a:latin typeface="Cambria Math" panose="02040503050406030204" pitchFamily="18" charset="0"/>
                  <a:cs typeface="Cambria Math" panose="02040503050406030204" pitchFamily="18" charset="0"/>
                  <a:sym typeface="+mn-ea"/>
                </a:endParaRPr>
              </a:p>
              <a:p>
                <a:pPr indent="457200"/>
                <a:endParaRPr lang="zh-CN" sz="2400" b="0" dirty="0">
                  <a:latin typeface="Cambria Math" panose="02040503050406030204" pitchFamily="18" charset="0"/>
                  <a:cs typeface="Cambria Math" panose="02040503050406030204" pitchFamily="18" charset="0"/>
                  <a:sym typeface="+mn-ea"/>
                </a:endParaRPr>
              </a:p>
              <a:p>
                <a:pPr marL="0" lvl="0" indent="0">
                  <a:buNone/>
                </a:pPr>
                <a14:m>
                  <m:oMath xmlns:m="http://schemas.openxmlformats.org/officeDocument/2006/math">
                    <m:r>
                      <a:rPr lang="en-US" altLang="zh-CN" sz="2400" b="0" i="1">
                        <a:latin typeface="Cambria Math" panose="02040503050406030204" pitchFamily="18" charset="0"/>
                        <a:cs typeface="Cambria Math" panose="02040503050406030204" pitchFamily="18" charset="0"/>
                        <a:sym typeface="+mn-ea"/>
                      </a:rPr>
                      <m:t>3×3</m:t>
                    </m:r>
                  </m:oMath>
                </a14:m>
                <a:r>
                  <a:rPr lang="zh-CN" altLang="en-US" sz="2400" b="0" dirty="0">
                    <a:latin typeface="Cambria Math" panose="02040503050406030204" pitchFamily="18" charset="0"/>
                    <a:cs typeface="Cambria Math" panose="02040503050406030204" pitchFamily="18" charset="0"/>
                    <a:sym typeface="+mn-ea"/>
                  </a:rPr>
                  <a:t>矩阵</a:t>
                </a:r>
                <a:endParaRPr lang="en-US" altLang="zh-CN" sz="2400" b="0" dirty="0">
                  <a:latin typeface="Cambria Math" panose="02040503050406030204" pitchFamily="18" charset="0"/>
                  <a:cs typeface="Cambria Math" panose="02040503050406030204" pitchFamily="18" charset="0"/>
                  <a:sym typeface="+mn-ea"/>
                </a:endParaRPr>
              </a:p>
              <a:p>
                <a:pPr marL="0" lvl="0" indent="0">
                  <a:buNone/>
                </a:pPr>
                <a:r>
                  <a:rPr lang="zh-CN" sz="2400" b="0" dirty="0">
                    <a:latin typeface="Cambria Math" panose="02040503050406030204" pitchFamily="18" charset="0"/>
                    <a:cs typeface="Cambria Math" panose="02040503050406030204" pitchFamily="18" charset="0"/>
                    <a:sym typeface="+mn-ea"/>
                  </a:rPr>
                  <a:t>矩阵</a:t>
                </a:r>
                <a14:m>
                  <m:oMath xmlns:m="http://schemas.openxmlformats.org/officeDocument/2006/math">
                    <m:r>
                      <a:rPr lang="en-US" altLang="zh-CN" sz="2400" b="0" i="1">
                        <a:latin typeface="Cambria Math" panose="02040503050406030204" pitchFamily="18" charset="0"/>
                        <a:cs typeface="Cambria Math" panose="02040503050406030204" pitchFamily="18" charset="0"/>
                        <a:sym typeface="+mn-ea"/>
                      </a:rPr>
                      <m:t>𝐴</m:t>
                    </m:r>
                    <m:r>
                      <a:rPr lang="en-US" altLang="zh-CN" sz="2400" b="0" i="1">
                        <a:latin typeface="Cambria Math" panose="02040503050406030204" pitchFamily="18" charset="0"/>
                        <a:cs typeface="Cambria Math" panose="02040503050406030204" pitchFamily="18" charset="0"/>
                        <a:sym typeface="+mn-ea"/>
                      </a:rPr>
                      <m:t>=</m:t>
                    </m:r>
                    <m:d>
                      <m:dPr>
                        <m:begChr m:val="["/>
                        <m:endChr m:val="]"/>
                        <m:ctrlPr>
                          <a:rPr lang="en-US" altLang="zh-CN" sz="2400" b="0" i="1">
                            <a:latin typeface="Cambria Math" panose="02040503050406030204" pitchFamily="18" charset="0"/>
                            <a:cs typeface="Cambria Math" panose="02040503050406030204" pitchFamily="18" charset="0"/>
                            <a:sym typeface="+mn-ea"/>
                          </a:rPr>
                        </m:ctrlPr>
                      </m:dPr>
                      <m:e>
                        <m:m>
                          <m:mPr>
                            <m:mcs>
                              <m:mc>
                                <m:mcPr>
                                  <m:count m:val="3"/>
                                  <m:mcJc m:val="center"/>
                                </m:mcPr>
                              </m:mc>
                            </m:mcs>
                            <m:ctrlPr>
                              <a:rPr lang="en-US" altLang="zh-CN" sz="2400" b="0" i="1">
                                <a:latin typeface="Cambria Math" panose="02040503050406030204" pitchFamily="18" charset="0"/>
                                <a:cs typeface="Cambria Math" panose="02040503050406030204" pitchFamily="18" charset="0"/>
                                <a:sym typeface="+mn-ea"/>
                              </a:rPr>
                            </m:ctrlPr>
                          </m:mPr>
                          <m:mr>
                            <m:e>
                              <m:sSub>
                                <m:sSubPr>
                                  <m:ctrlPr>
                                    <a:rPr lang="en-US" altLang="zh-CN" sz="2400" b="0" i="1">
                                      <a:latin typeface="Cambria Math" panose="02040503050406030204" pitchFamily="18" charset="0"/>
                                      <a:cs typeface="Cambria Math" panose="02040503050406030204" pitchFamily="18" charset="0"/>
                                    </a:rPr>
                                  </m:ctrlPr>
                                </m:sSubPr>
                                <m:e>
                                  <m:r>
                                    <a:rPr lang="en-US" altLang="zh-CN" sz="2400" b="0" i="1">
                                      <a:latin typeface="Cambria Math" panose="02040503050406030204" pitchFamily="18" charset="0"/>
                                      <a:cs typeface="Cambria Math" panose="02040503050406030204" pitchFamily="18" charset="0"/>
                                    </a:rPr>
                                    <m:t>𝑎</m:t>
                                  </m:r>
                                </m:e>
                                <m:sub>
                                  <m:r>
                                    <a:rPr lang="en-US" altLang="zh-CN" sz="2400" b="0" i="1">
                                      <a:latin typeface="Cambria Math" panose="02040503050406030204" pitchFamily="18" charset="0"/>
                                      <a:cs typeface="Cambria Math" panose="02040503050406030204" pitchFamily="18" charset="0"/>
                                    </a:rPr>
                                    <m:t>11</m:t>
                                  </m:r>
                                </m:sub>
                              </m:sSub>
                            </m:e>
                            <m:e>
                              <m:sSub>
                                <m:sSubPr>
                                  <m:ctrlPr>
                                    <a:rPr lang="en-US" altLang="zh-CN" sz="2400" b="0" i="1">
                                      <a:latin typeface="Cambria Math" panose="02040503050406030204" pitchFamily="18" charset="0"/>
                                      <a:cs typeface="Cambria Math" panose="02040503050406030204" pitchFamily="18" charset="0"/>
                                    </a:rPr>
                                  </m:ctrlPr>
                                </m:sSubPr>
                                <m:e>
                                  <m:r>
                                    <a:rPr lang="en-US" altLang="zh-CN" sz="2400" b="0" i="1">
                                      <a:latin typeface="Cambria Math" panose="02040503050406030204" pitchFamily="18" charset="0"/>
                                      <a:cs typeface="Cambria Math" panose="02040503050406030204" pitchFamily="18" charset="0"/>
                                    </a:rPr>
                                    <m:t>𝑎</m:t>
                                  </m:r>
                                </m:e>
                                <m:sub>
                                  <m:r>
                                    <a:rPr lang="en-US" altLang="zh-CN" sz="2400" b="0" i="1">
                                      <a:latin typeface="Cambria Math" panose="02040503050406030204" pitchFamily="18" charset="0"/>
                                      <a:cs typeface="Cambria Math" panose="02040503050406030204" pitchFamily="18" charset="0"/>
                                    </a:rPr>
                                    <m:t>12</m:t>
                                  </m:r>
                                </m:sub>
                              </m:sSub>
                            </m:e>
                            <m:e>
                              <m:sSub>
                                <m:sSubPr>
                                  <m:ctrlPr>
                                    <a:rPr lang="en-US" altLang="zh-CN" sz="2400" b="0" i="1">
                                      <a:latin typeface="Cambria Math" panose="02040503050406030204" pitchFamily="18" charset="0"/>
                                      <a:cs typeface="Cambria Math" panose="02040503050406030204" pitchFamily="18" charset="0"/>
                                    </a:rPr>
                                  </m:ctrlPr>
                                </m:sSubPr>
                                <m:e>
                                  <m:r>
                                    <a:rPr lang="en-US" altLang="zh-CN" sz="2400" b="0" i="1">
                                      <a:latin typeface="Cambria Math" panose="02040503050406030204" pitchFamily="18" charset="0"/>
                                      <a:cs typeface="Cambria Math" panose="02040503050406030204" pitchFamily="18" charset="0"/>
                                    </a:rPr>
                                    <m:t>𝑎</m:t>
                                  </m:r>
                                </m:e>
                                <m:sub>
                                  <m:r>
                                    <a:rPr lang="en-US" altLang="zh-CN" sz="2400" b="0" i="1">
                                      <a:latin typeface="Cambria Math" panose="02040503050406030204" pitchFamily="18" charset="0"/>
                                      <a:cs typeface="Cambria Math" panose="02040503050406030204" pitchFamily="18" charset="0"/>
                                    </a:rPr>
                                    <m:t>13</m:t>
                                  </m:r>
                                </m:sub>
                              </m:sSub>
                            </m:e>
                          </m:mr>
                          <m:mr>
                            <m:e>
                              <m:sSub>
                                <m:sSubPr>
                                  <m:ctrlPr>
                                    <a:rPr lang="en-US" altLang="zh-CN" sz="2400" b="0" i="1">
                                      <a:latin typeface="Cambria Math" panose="02040503050406030204" pitchFamily="18" charset="0"/>
                                      <a:cs typeface="Cambria Math" panose="02040503050406030204" pitchFamily="18" charset="0"/>
                                    </a:rPr>
                                  </m:ctrlPr>
                                </m:sSubPr>
                                <m:e>
                                  <m:r>
                                    <a:rPr lang="en-US" altLang="zh-CN" sz="2400" b="0" i="1">
                                      <a:latin typeface="Cambria Math" panose="02040503050406030204" pitchFamily="18" charset="0"/>
                                      <a:cs typeface="Cambria Math" panose="02040503050406030204" pitchFamily="18" charset="0"/>
                                    </a:rPr>
                                    <m:t>𝑎</m:t>
                                  </m:r>
                                </m:e>
                                <m:sub>
                                  <m:r>
                                    <a:rPr lang="en-US" altLang="zh-CN" sz="2400" b="0" i="1">
                                      <a:latin typeface="Cambria Math" panose="02040503050406030204" pitchFamily="18" charset="0"/>
                                      <a:cs typeface="Cambria Math" panose="02040503050406030204" pitchFamily="18" charset="0"/>
                                    </a:rPr>
                                    <m:t>21</m:t>
                                  </m:r>
                                </m:sub>
                              </m:sSub>
                            </m:e>
                            <m:e>
                              <m:sSub>
                                <m:sSubPr>
                                  <m:ctrlPr>
                                    <a:rPr lang="en-US" altLang="zh-CN" sz="2400" b="0" i="1">
                                      <a:latin typeface="Cambria Math" panose="02040503050406030204" pitchFamily="18" charset="0"/>
                                      <a:cs typeface="Cambria Math" panose="02040503050406030204" pitchFamily="18" charset="0"/>
                                    </a:rPr>
                                  </m:ctrlPr>
                                </m:sSubPr>
                                <m:e>
                                  <m:r>
                                    <a:rPr lang="en-US" altLang="zh-CN" sz="2400" b="0" i="1">
                                      <a:latin typeface="Cambria Math" panose="02040503050406030204" pitchFamily="18" charset="0"/>
                                      <a:cs typeface="Cambria Math" panose="02040503050406030204" pitchFamily="18" charset="0"/>
                                    </a:rPr>
                                    <m:t>𝑎</m:t>
                                  </m:r>
                                </m:e>
                                <m:sub>
                                  <m:r>
                                    <a:rPr lang="en-US" altLang="zh-CN" sz="2400" b="0" i="1">
                                      <a:latin typeface="Cambria Math" panose="02040503050406030204" pitchFamily="18" charset="0"/>
                                      <a:cs typeface="Cambria Math" panose="02040503050406030204" pitchFamily="18" charset="0"/>
                                    </a:rPr>
                                    <m:t>22</m:t>
                                  </m:r>
                                </m:sub>
                              </m:sSub>
                            </m:e>
                            <m:e>
                              <m:sSub>
                                <m:sSubPr>
                                  <m:ctrlPr>
                                    <a:rPr lang="en-US" altLang="zh-CN" sz="2400" b="0" i="1">
                                      <a:latin typeface="Cambria Math" panose="02040503050406030204" pitchFamily="18" charset="0"/>
                                      <a:cs typeface="Cambria Math" panose="02040503050406030204" pitchFamily="18" charset="0"/>
                                    </a:rPr>
                                  </m:ctrlPr>
                                </m:sSubPr>
                                <m:e>
                                  <m:r>
                                    <a:rPr lang="en-US" altLang="zh-CN" sz="2400" b="0" i="1">
                                      <a:latin typeface="Cambria Math" panose="02040503050406030204" pitchFamily="18" charset="0"/>
                                      <a:cs typeface="Cambria Math" panose="02040503050406030204" pitchFamily="18" charset="0"/>
                                    </a:rPr>
                                    <m:t>𝑎</m:t>
                                  </m:r>
                                </m:e>
                                <m:sub>
                                  <m:r>
                                    <a:rPr lang="en-US" altLang="zh-CN" sz="2400" b="0" i="1">
                                      <a:latin typeface="Cambria Math" panose="02040503050406030204" pitchFamily="18" charset="0"/>
                                      <a:cs typeface="Cambria Math" panose="02040503050406030204" pitchFamily="18" charset="0"/>
                                    </a:rPr>
                                    <m:t>23</m:t>
                                  </m:r>
                                </m:sub>
                              </m:sSub>
                            </m:e>
                          </m:mr>
                          <m:mr>
                            <m:e>
                              <m:sSub>
                                <m:sSubPr>
                                  <m:ctrlPr>
                                    <a:rPr lang="en-US" altLang="zh-CN" sz="2400" b="0" i="1">
                                      <a:latin typeface="Cambria Math" panose="02040503050406030204" pitchFamily="18" charset="0"/>
                                      <a:cs typeface="Cambria Math" panose="02040503050406030204" pitchFamily="18" charset="0"/>
                                    </a:rPr>
                                  </m:ctrlPr>
                                </m:sSubPr>
                                <m:e>
                                  <m:r>
                                    <a:rPr lang="en-US" altLang="zh-CN" sz="2400" b="0" i="1">
                                      <a:latin typeface="Cambria Math" panose="02040503050406030204" pitchFamily="18" charset="0"/>
                                      <a:cs typeface="Cambria Math" panose="02040503050406030204" pitchFamily="18" charset="0"/>
                                    </a:rPr>
                                    <m:t>𝑎</m:t>
                                  </m:r>
                                </m:e>
                                <m:sub>
                                  <m:r>
                                    <a:rPr lang="en-US" altLang="zh-CN" sz="2400" b="0" i="1">
                                      <a:latin typeface="Cambria Math" panose="02040503050406030204" pitchFamily="18" charset="0"/>
                                      <a:cs typeface="Cambria Math" panose="02040503050406030204" pitchFamily="18" charset="0"/>
                                    </a:rPr>
                                    <m:t>31</m:t>
                                  </m:r>
                                </m:sub>
                              </m:sSub>
                            </m:e>
                            <m:e>
                              <m:sSub>
                                <m:sSubPr>
                                  <m:ctrlPr>
                                    <a:rPr lang="en-US" altLang="zh-CN" sz="2400" b="0" i="1">
                                      <a:latin typeface="Cambria Math" panose="02040503050406030204" pitchFamily="18" charset="0"/>
                                      <a:cs typeface="Cambria Math" panose="02040503050406030204" pitchFamily="18" charset="0"/>
                                    </a:rPr>
                                  </m:ctrlPr>
                                </m:sSubPr>
                                <m:e>
                                  <m:r>
                                    <a:rPr lang="en-US" altLang="zh-CN" sz="2400" b="0" i="1">
                                      <a:latin typeface="Cambria Math" panose="02040503050406030204" pitchFamily="18" charset="0"/>
                                      <a:cs typeface="Cambria Math" panose="02040503050406030204" pitchFamily="18" charset="0"/>
                                    </a:rPr>
                                    <m:t>𝑎</m:t>
                                  </m:r>
                                </m:e>
                                <m:sub>
                                  <m:r>
                                    <a:rPr lang="en-US" altLang="zh-CN" sz="2400" b="0" i="1">
                                      <a:latin typeface="Cambria Math" panose="02040503050406030204" pitchFamily="18" charset="0"/>
                                      <a:cs typeface="Cambria Math" panose="02040503050406030204" pitchFamily="18" charset="0"/>
                                    </a:rPr>
                                    <m:t>32</m:t>
                                  </m:r>
                                </m:sub>
                              </m:sSub>
                            </m:e>
                            <m:e>
                              <m:sSub>
                                <m:sSubPr>
                                  <m:ctrlPr>
                                    <a:rPr lang="en-US" altLang="zh-CN" sz="2400" b="0" i="1">
                                      <a:latin typeface="Cambria Math" panose="02040503050406030204" pitchFamily="18" charset="0"/>
                                      <a:cs typeface="Cambria Math" panose="02040503050406030204" pitchFamily="18" charset="0"/>
                                    </a:rPr>
                                  </m:ctrlPr>
                                </m:sSubPr>
                                <m:e>
                                  <m:r>
                                    <a:rPr lang="en-US" altLang="zh-CN" sz="2400" b="0" i="1">
                                      <a:latin typeface="Cambria Math" panose="02040503050406030204" pitchFamily="18" charset="0"/>
                                      <a:cs typeface="Cambria Math" panose="02040503050406030204" pitchFamily="18" charset="0"/>
                                    </a:rPr>
                                    <m:t>𝑎</m:t>
                                  </m:r>
                                </m:e>
                                <m:sub>
                                  <m:r>
                                    <a:rPr lang="en-US" altLang="zh-CN" sz="2400" b="0" i="1">
                                      <a:latin typeface="Cambria Math" panose="02040503050406030204" pitchFamily="18" charset="0"/>
                                      <a:cs typeface="Cambria Math" panose="02040503050406030204" pitchFamily="18" charset="0"/>
                                    </a:rPr>
                                    <m:t>33</m:t>
                                  </m:r>
                                </m:sub>
                              </m:sSub>
                            </m:e>
                          </m:mr>
                        </m:m>
                      </m:e>
                    </m:d>
                    <m:r>
                      <a:rPr lang="en-US" altLang="zh-CN" sz="2400" b="0" i="1" smtClean="0">
                        <a:latin typeface="Cambria Math" panose="02040503050406030204" pitchFamily="18" charset="0"/>
                        <a:cs typeface="Cambria Math" panose="02040503050406030204" pitchFamily="18" charset="0"/>
                      </a:rPr>
                      <m:t>. </m:t>
                    </m:r>
                  </m:oMath>
                </a14:m>
                <a:r>
                  <a:rPr lang="zh-CN" altLang="en-US" sz="2400" b="0" dirty="0">
                    <a:latin typeface="Cambria Math" panose="02040503050406030204" pitchFamily="18" charset="0"/>
                    <a:cs typeface="Cambria Math" panose="02040503050406030204" pitchFamily="18" charset="0"/>
                    <a:sym typeface="+mn-ea"/>
                  </a:rPr>
                  <a:t> </a:t>
                </a:r>
                <a:endParaRPr lang="en-US" altLang="zh-CN" sz="2400" b="0" dirty="0">
                  <a:latin typeface="Cambria Math" panose="02040503050406030204" pitchFamily="18" charset="0"/>
                  <a:cs typeface="Cambria Math" panose="02040503050406030204" pitchFamily="18" charset="0"/>
                  <a:sym typeface="+mn-ea"/>
                </a:endParaRPr>
              </a:p>
              <a:p>
                <a:pPr marL="0" lvl="0" indent="0">
                  <a:buNone/>
                </a:pPr>
                <a:endParaRPr lang="en-US" altLang="zh-CN" sz="2400" b="0" dirty="0">
                  <a:latin typeface="Cambria Math" panose="02040503050406030204" pitchFamily="18" charset="0"/>
                  <a:cs typeface="Cambria Math" panose="02040503050406030204" pitchFamily="18" charset="0"/>
                  <a:sym typeface="+mn-ea"/>
                </a:endParaRPr>
              </a:p>
              <a:p>
                <a:pPr marL="0" lvl="0" indent="0">
                  <a:buNone/>
                </a:pPr>
                <a:r>
                  <a:rPr lang="zh-CN" sz="2400" b="0" dirty="0">
                    <a:latin typeface="Cambria Math" panose="02040503050406030204" pitchFamily="18" charset="0"/>
                    <a:cs typeface="Cambria Math" panose="02040503050406030204" pitchFamily="18" charset="0"/>
                    <a:sym typeface="+mn-ea"/>
                  </a:rPr>
                  <a:t>伴随矩阵</a:t>
                </a:r>
                <a14:m>
                  <m:oMath xmlns:m="http://schemas.openxmlformats.org/officeDocument/2006/math">
                    <m:sSup>
                      <m:sSupPr>
                        <m:ctrlPr>
                          <a:rPr lang="en-US" altLang="zh-CN" sz="2400" b="0" i="1">
                            <a:latin typeface="Cambria Math" panose="02040503050406030204" pitchFamily="18" charset="0"/>
                            <a:cs typeface="Cambria Math" panose="02040503050406030204" pitchFamily="18" charset="0"/>
                            <a:sym typeface="+mn-ea"/>
                          </a:rPr>
                        </m:ctrlPr>
                      </m:sSupPr>
                      <m:e>
                        <m:r>
                          <a:rPr lang="en-US" altLang="zh-CN" sz="2400" b="0" i="1">
                            <a:latin typeface="Cambria Math" panose="02040503050406030204" pitchFamily="18" charset="0"/>
                            <a:cs typeface="Cambria Math" panose="02040503050406030204" pitchFamily="18" charset="0"/>
                            <a:sym typeface="+mn-ea"/>
                          </a:rPr>
                          <m:t>𝐴</m:t>
                        </m:r>
                      </m:e>
                      <m:sup>
                        <m:r>
                          <a:rPr lang="en-US" altLang="zh-CN" sz="2400" b="0" i="1">
                            <a:latin typeface="Cambria Math" panose="02040503050406030204" pitchFamily="18" charset="0"/>
                            <a:cs typeface="Cambria Math" panose="02040503050406030204" pitchFamily="18" charset="0"/>
                            <a:sym typeface="+mn-ea"/>
                          </a:rPr>
                          <m:t>∗</m:t>
                        </m:r>
                      </m:sup>
                    </m:sSup>
                    <m:r>
                      <a:rPr lang="en-US" altLang="zh-CN" sz="2400" b="0" i="1">
                        <a:latin typeface="Cambria Math" panose="02040503050406030204" pitchFamily="18" charset="0"/>
                        <a:cs typeface="Cambria Math" panose="02040503050406030204" pitchFamily="18" charset="0"/>
                        <a:sym typeface="+mn-ea"/>
                      </a:rPr>
                      <m:t>=</m:t>
                    </m:r>
                    <m:d>
                      <m:dPr>
                        <m:begChr m:val="["/>
                        <m:endChr m:val="]"/>
                        <m:ctrlPr>
                          <a:rPr lang="en-US" altLang="zh-CN" sz="2400" b="0" i="1">
                            <a:latin typeface="Cambria Math" panose="02040503050406030204" pitchFamily="18" charset="0"/>
                            <a:cs typeface="Cambria Math" panose="02040503050406030204" pitchFamily="18" charset="0"/>
                            <a:sym typeface="+mn-ea"/>
                          </a:rPr>
                        </m:ctrlPr>
                      </m:dPr>
                      <m:e>
                        <m:m>
                          <m:mPr>
                            <m:mcs>
                              <m:mc>
                                <m:mcPr>
                                  <m:count m:val="3"/>
                                  <m:mcJc m:val="center"/>
                                </m:mcPr>
                              </m:mc>
                            </m:mcs>
                            <m:ctrlPr>
                              <a:rPr lang="en-US" altLang="zh-CN" sz="2400" b="0" i="1">
                                <a:latin typeface="Cambria Math" panose="02040503050406030204" pitchFamily="18" charset="0"/>
                                <a:cs typeface="Cambria Math" panose="02040503050406030204" pitchFamily="18" charset="0"/>
                                <a:sym typeface="+mn-ea"/>
                              </a:rPr>
                            </m:ctrlPr>
                          </m:mPr>
                          <m:mr>
                            <m:e>
                              <m:r>
                                <a:rPr lang="en-US" altLang="zh-CN" sz="2400" b="0" i="1">
                                  <a:latin typeface="Cambria Math" panose="02040503050406030204" pitchFamily="18" charset="0"/>
                                  <a:cs typeface="Cambria Math" panose="02040503050406030204" pitchFamily="18" charset="0"/>
                                  <a:sym typeface="+mn-ea"/>
                                </a:rPr>
                                <m:t>+</m:t>
                              </m:r>
                              <m:d>
                                <m:dPr>
                                  <m:begChr m:val="|"/>
                                  <m:endChr m:val="|"/>
                                  <m:ctrlPr>
                                    <a:rPr lang="en-US" altLang="zh-CN" sz="2400" b="0" i="1">
                                      <a:latin typeface="Cambria Math" panose="02040503050406030204" pitchFamily="18" charset="0"/>
                                      <a:cs typeface="Cambria Math" panose="02040503050406030204" pitchFamily="18" charset="0"/>
                                      <a:sym typeface="+mn-ea"/>
                                    </a:rPr>
                                  </m:ctrlPr>
                                </m:dPr>
                                <m:e>
                                  <m:m>
                                    <m:mPr>
                                      <m:mcs>
                                        <m:mc>
                                          <m:mcPr>
                                            <m:count m:val="2"/>
                                            <m:mcJc m:val="center"/>
                                          </m:mcPr>
                                        </m:mc>
                                      </m:mcs>
                                      <m:ctrlPr>
                                        <a:rPr lang="en-US" altLang="zh-CN" sz="2400" b="0" i="1">
                                          <a:latin typeface="Cambria Math" panose="02040503050406030204" pitchFamily="18" charset="0"/>
                                          <a:cs typeface="Cambria Math" panose="02040503050406030204" pitchFamily="18" charset="0"/>
                                          <a:sym typeface="+mn-ea"/>
                                        </a:rPr>
                                      </m:ctrlPr>
                                    </m:mPr>
                                    <m:mr>
                                      <m:e>
                                        <m:sSub>
                                          <m:sSubPr>
                                            <m:ctrlPr>
                                              <a:rPr lang="en-US" altLang="zh-CN" sz="2400" b="0" i="1">
                                                <a:latin typeface="Cambria Math" panose="02040503050406030204" pitchFamily="18" charset="0"/>
                                                <a:cs typeface="Cambria Math" panose="02040503050406030204" pitchFamily="18" charset="0"/>
                                              </a:rPr>
                                            </m:ctrlPr>
                                          </m:sSubPr>
                                          <m:e>
                                            <m:r>
                                              <a:rPr lang="en-US" altLang="zh-CN" sz="2400" b="0" i="1">
                                                <a:latin typeface="Cambria Math" panose="02040503050406030204" pitchFamily="18" charset="0"/>
                                                <a:cs typeface="Cambria Math" panose="02040503050406030204" pitchFamily="18" charset="0"/>
                                              </a:rPr>
                                              <m:t>𝑎</m:t>
                                            </m:r>
                                          </m:e>
                                          <m:sub>
                                            <m:r>
                                              <a:rPr lang="en-US" altLang="zh-CN" sz="2400" b="0" i="1">
                                                <a:latin typeface="Cambria Math" panose="02040503050406030204" pitchFamily="18" charset="0"/>
                                                <a:cs typeface="Cambria Math" panose="02040503050406030204" pitchFamily="18" charset="0"/>
                                              </a:rPr>
                                              <m:t>22</m:t>
                                            </m:r>
                                          </m:sub>
                                        </m:sSub>
                                      </m:e>
                                      <m:e>
                                        <m:sSub>
                                          <m:sSubPr>
                                            <m:ctrlPr>
                                              <a:rPr lang="en-US" altLang="zh-CN" sz="2400" b="0" i="1">
                                                <a:latin typeface="Cambria Math" panose="02040503050406030204" pitchFamily="18" charset="0"/>
                                                <a:cs typeface="Cambria Math" panose="02040503050406030204" pitchFamily="18" charset="0"/>
                                              </a:rPr>
                                            </m:ctrlPr>
                                          </m:sSubPr>
                                          <m:e>
                                            <m:r>
                                              <a:rPr lang="en-US" altLang="zh-CN" sz="2400" b="0" i="1">
                                                <a:latin typeface="Cambria Math" panose="02040503050406030204" pitchFamily="18" charset="0"/>
                                                <a:cs typeface="Cambria Math" panose="02040503050406030204" pitchFamily="18" charset="0"/>
                                              </a:rPr>
                                              <m:t>𝑎</m:t>
                                            </m:r>
                                          </m:e>
                                          <m:sub>
                                            <m:r>
                                              <a:rPr lang="en-US" altLang="zh-CN" sz="2400" b="0" i="1">
                                                <a:latin typeface="Cambria Math" panose="02040503050406030204" pitchFamily="18" charset="0"/>
                                                <a:cs typeface="Cambria Math" panose="02040503050406030204" pitchFamily="18" charset="0"/>
                                              </a:rPr>
                                              <m:t>23</m:t>
                                            </m:r>
                                          </m:sub>
                                        </m:sSub>
                                      </m:e>
                                    </m:mr>
                                    <m:mr>
                                      <m:e>
                                        <m:sSub>
                                          <m:sSubPr>
                                            <m:ctrlPr>
                                              <a:rPr lang="en-US" altLang="zh-CN" sz="2400" b="0" i="1">
                                                <a:latin typeface="Cambria Math" panose="02040503050406030204" pitchFamily="18" charset="0"/>
                                                <a:cs typeface="Cambria Math" panose="02040503050406030204" pitchFamily="18" charset="0"/>
                                              </a:rPr>
                                            </m:ctrlPr>
                                          </m:sSubPr>
                                          <m:e>
                                            <m:r>
                                              <a:rPr lang="en-US" altLang="zh-CN" sz="2400" b="0" i="1">
                                                <a:latin typeface="Cambria Math" panose="02040503050406030204" pitchFamily="18" charset="0"/>
                                                <a:cs typeface="Cambria Math" panose="02040503050406030204" pitchFamily="18" charset="0"/>
                                              </a:rPr>
                                              <m:t>𝑎</m:t>
                                            </m:r>
                                          </m:e>
                                          <m:sub>
                                            <m:r>
                                              <a:rPr lang="en-US" altLang="zh-CN" sz="2400" b="0" i="1">
                                                <a:latin typeface="Cambria Math" panose="02040503050406030204" pitchFamily="18" charset="0"/>
                                                <a:cs typeface="Cambria Math" panose="02040503050406030204" pitchFamily="18" charset="0"/>
                                              </a:rPr>
                                              <m:t>32</m:t>
                                            </m:r>
                                          </m:sub>
                                        </m:sSub>
                                      </m:e>
                                      <m:e>
                                        <m:sSub>
                                          <m:sSubPr>
                                            <m:ctrlPr>
                                              <a:rPr lang="en-US" altLang="zh-CN" sz="2400" b="0" i="1">
                                                <a:latin typeface="Cambria Math" panose="02040503050406030204" pitchFamily="18" charset="0"/>
                                                <a:cs typeface="Cambria Math" panose="02040503050406030204" pitchFamily="18" charset="0"/>
                                              </a:rPr>
                                            </m:ctrlPr>
                                          </m:sSubPr>
                                          <m:e>
                                            <m:r>
                                              <a:rPr lang="en-US" altLang="zh-CN" sz="2400" b="0" i="1">
                                                <a:latin typeface="Cambria Math" panose="02040503050406030204" pitchFamily="18" charset="0"/>
                                                <a:cs typeface="Cambria Math" panose="02040503050406030204" pitchFamily="18" charset="0"/>
                                              </a:rPr>
                                              <m:t>𝑎</m:t>
                                            </m:r>
                                          </m:e>
                                          <m:sub>
                                            <m:r>
                                              <a:rPr lang="en-US" altLang="zh-CN" sz="2400" b="0" i="1">
                                                <a:latin typeface="Cambria Math" panose="02040503050406030204" pitchFamily="18" charset="0"/>
                                                <a:cs typeface="Cambria Math" panose="02040503050406030204" pitchFamily="18" charset="0"/>
                                              </a:rPr>
                                              <m:t>33</m:t>
                                            </m:r>
                                          </m:sub>
                                        </m:sSub>
                                      </m:e>
                                    </m:mr>
                                  </m:m>
                                </m:e>
                              </m:d>
                            </m:e>
                            <m:e>
                              <m:r>
                                <a:rPr lang="en-US" altLang="zh-CN" sz="2400" b="0" i="1">
                                  <a:latin typeface="Cambria Math" panose="02040503050406030204" pitchFamily="18" charset="0"/>
                                  <a:cs typeface="Cambria Math" panose="02040503050406030204" pitchFamily="18" charset="0"/>
                                </a:rPr>
                                <m:t>−</m:t>
                              </m:r>
                              <m:d>
                                <m:dPr>
                                  <m:begChr m:val="|"/>
                                  <m:endChr m:val="|"/>
                                  <m:ctrlPr>
                                    <a:rPr lang="en-US" altLang="zh-CN" sz="2400" b="0" i="1">
                                      <a:latin typeface="Cambria Math" panose="02040503050406030204" pitchFamily="18" charset="0"/>
                                      <a:cs typeface="Cambria Math" panose="02040503050406030204" pitchFamily="18" charset="0"/>
                                      <a:sym typeface="+mn-ea"/>
                                    </a:rPr>
                                  </m:ctrlPr>
                                </m:dPr>
                                <m:e>
                                  <m:m>
                                    <m:mPr>
                                      <m:mcs>
                                        <m:mc>
                                          <m:mcPr>
                                            <m:count m:val="2"/>
                                            <m:mcJc m:val="center"/>
                                          </m:mcPr>
                                        </m:mc>
                                      </m:mcs>
                                      <m:ctrlPr>
                                        <a:rPr lang="en-US" altLang="zh-CN" sz="2400" b="0" i="1">
                                          <a:latin typeface="Cambria Math" panose="02040503050406030204" pitchFamily="18" charset="0"/>
                                          <a:cs typeface="Cambria Math" panose="02040503050406030204" pitchFamily="18" charset="0"/>
                                          <a:sym typeface="+mn-ea"/>
                                        </a:rPr>
                                      </m:ctrlPr>
                                    </m:mPr>
                                    <m:mr>
                                      <m:e>
                                        <m:sSub>
                                          <m:sSubPr>
                                            <m:ctrlPr>
                                              <a:rPr lang="en-US" altLang="zh-CN" sz="2400" b="0" i="1">
                                                <a:latin typeface="Cambria Math" panose="02040503050406030204" pitchFamily="18" charset="0"/>
                                                <a:cs typeface="Cambria Math" panose="02040503050406030204" pitchFamily="18" charset="0"/>
                                              </a:rPr>
                                            </m:ctrlPr>
                                          </m:sSubPr>
                                          <m:e>
                                            <m:r>
                                              <a:rPr lang="en-US" altLang="zh-CN" sz="2400" b="0" i="1">
                                                <a:latin typeface="Cambria Math" panose="02040503050406030204" pitchFamily="18" charset="0"/>
                                                <a:cs typeface="Cambria Math" panose="02040503050406030204" pitchFamily="18" charset="0"/>
                                              </a:rPr>
                                              <m:t>𝑎</m:t>
                                            </m:r>
                                          </m:e>
                                          <m:sub>
                                            <m:r>
                                              <a:rPr lang="en-US" altLang="zh-CN" sz="2400" b="0" i="1">
                                                <a:latin typeface="Cambria Math" panose="02040503050406030204" pitchFamily="18" charset="0"/>
                                                <a:cs typeface="Cambria Math" panose="02040503050406030204" pitchFamily="18" charset="0"/>
                                              </a:rPr>
                                              <m:t>12</m:t>
                                            </m:r>
                                          </m:sub>
                                        </m:sSub>
                                      </m:e>
                                      <m:e>
                                        <m:sSub>
                                          <m:sSubPr>
                                            <m:ctrlPr>
                                              <a:rPr lang="en-US" altLang="zh-CN" sz="2400" b="0" i="1">
                                                <a:latin typeface="Cambria Math" panose="02040503050406030204" pitchFamily="18" charset="0"/>
                                                <a:cs typeface="Cambria Math" panose="02040503050406030204" pitchFamily="18" charset="0"/>
                                              </a:rPr>
                                            </m:ctrlPr>
                                          </m:sSubPr>
                                          <m:e>
                                            <m:r>
                                              <a:rPr lang="en-US" altLang="zh-CN" sz="2400" b="0" i="1">
                                                <a:latin typeface="Cambria Math" panose="02040503050406030204" pitchFamily="18" charset="0"/>
                                                <a:cs typeface="Cambria Math" panose="02040503050406030204" pitchFamily="18" charset="0"/>
                                              </a:rPr>
                                              <m:t>𝑎</m:t>
                                            </m:r>
                                          </m:e>
                                          <m:sub>
                                            <m:r>
                                              <a:rPr lang="en-US" altLang="zh-CN" sz="2400" b="0" i="1">
                                                <a:latin typeface="Cambria Math" panose="02040503050406030204" pitchFamily="18" charset="0"/>
                                                <a:cs typeface="Cambria Math" panose="02040503050406030204" pitchFamily="18" charset="0"/>
                                              </a:rPr>
                                              <m:t>13</m:t>
                                            </m:r>
                                          </m:sub>
                                        </m:sSub>
                                      </m:e>
                                    </m:mr>
                                    <m:mr>
                                      <m:e>
                                        <m:sSub>
                                          <m:sSubPr>
                                            <m:ctrlPr>
                                              <a:rPr lang="en-US" altLang="zh-CN" sz="2400" b="0" i="1">
                                                <a:latin typeface="Cambria Math" panose="02040503050406030204" pitchFamily="18" charset="0"/>
                                                <a:cs typeface="Cambria Math" panose="02040503050406030204" pitchFamily="18" charset="0"/>
                                              </a:rPr>
                                            </m:ctrlPr>
                                          </m:sSubPr>
                                          <m:e>
                                            <m:r>
                                              <a:rPr lang="en-US" altLang="zh-CN" sz="2400" b="0" i="1">
                                                <a:latin typeface="Cambria Math" panose="02040503050406030204" pitchFamily="18" charset="0"/>
                                                <a:cs typeface="Cambria Math" panose="02040503050406030204" pitchFamily="18" charset="0"/>
                                              </a:rPr>
                                              <m:t>𝑎</m:t>
                                            </m:r>
                                          </m:e>
                                          <m:sub>
                                            <m:r>
                                              <a:rPr lang="en-US" altLang="zh-CN" sz="2400" b="0" i="1">
                                                <a:latin typeface="Cambria Math" panose="02040503050406030204" pitchFamily="18" charset="0"/>
                                                <a:cs typeface="Cambria Math" panose="02040503050406030204" pitchFamily="18" charset="0"/>
                                              </a:rPr>
                                              <m:t>32</m:t>
                                            </m:r>
                                          </m:sub>
                                        </m:sSub>
                                      </m:e>
                                      <m:e>
                                        <m:sSub>
                                          <m:sSubPr>
                                            <m:ctrlPr>
                                              <a:rPr lang="en-US" altLang="zh-CN" sz="2400" b="0" i="1">
                                                <a:latin typeface="Cambria Math" panose="02040503050406030204" pitchFamily="18" charset="0"/>
                                                <a:cs typeface="Cambria Math" panose="02040503050406030204" pitchFamily="18" charset="0"/>
                                              </a:rPr>
                                            </m:ctrlPr>
                                          </m:sSubPr>
                                          <m:e>
                                            <m:r>
                                              <a:rPr lang="en-US" altLang="zh-CN" sz="2400" b="0" i="1">
                                                <a:latin typeface="Cambria Math" panose="02040503050406030204" pitchFamily="18" charset="0"/>
                                                <a:cs typeface="Cambria Math" panose="02040503050406030204" pitchFamily="18" charset="0"/>
                                              </a:rPr>
                                              <m:t>𝑎</m:t>
                                            </m:r>
                                          </m:e>
                                          <m:sub>
                                            <m:r>
                                              <a:rPr lang="en-US" altLang="zh-CN" sz="2400" b="0" i="1">
                                                <a:latin typeface="Cambria Math" panose="02040503050406030204" pitchFamily="18" charset="0"/>
                                                <a:cs typeface="Cambria Math" panose="02040503050406030204" pitchFamily="18" charset="0"/>
                                              </a:rPr>
                                              <m:t>33</m:t>
                                            </m:r>
                                          </m:sub>
                                        </m:sSub>
                                      </m:e>
                                    </m:mr>
                                  </m:m>
                                </m:e>
                              </m:d>
                            </m:e>
                            <m:e>
                              <m:r>
                                <a:rPr lang="en-US" altLang="zh-CN" sz="2400" b="0" i="1">
                                  <a:latin typeface="Cambria Math" panose="02040503050406030204" pitchFamily="18" charset="0"/>
                                  <a:cs typeface="Cambria Math" panose="02040503050406030204" pitchFamily="18" charset="0"/>
                                  <a:sym typeface="+mn-ea"/>
                                </a:rPr>
                                <m:t>+</m:t>
                              </m:r>
                              <m:d>
                                <m:dPr>
                                  <m:begChr m:val="|"/>
                                  <m:endChr m:val="|"/>
                                  <m:ctrlPr>
                                    <a:rPr lang="en-US" altLang="zh-CN" sz="2400" b="0" i="1">
                                      <a:latin typeface="Cambria Math" panose="02040503050406030204" pitchFamily="18" charset="0"/>
                                      <a:cs typeface="Cambria Math" panose="02040503050406030204" pitchFamily="18" charset="0"/>
                                      <a:sym typeface="+mn-ea"/>
                                    </a:rPr>
                                  </m:ctrlPr>
                                </m:dPr>
                                <m:e>
                                  <m:m>
                                    <m:mPr>
                                      <m:mcs>
                                        <m:mc>
                                          <m:mcPr>
                                            <m:count m:val="2"/>
                                            <m:mcJc m:val="center"/>
                                          </m:mcPr>
                                        </m:mc>
                                      </m:mcs>
                                      <m:ctrlPr>
                                        <a:rPr lang="en-US" altLang="zh-CN" sz="2400" b="0" i="1">
                                          <a:latin typeface="Cambria Math" panose="02040503050406030204" pitchFamily="18" charset="0"/>
                                          <a:cs typeface="Cambria Math" panose="02040503050406030204" pitchFamily="18" charset="0"/>
                                          <a:sym typeface="+mn-ea"/>
                                        </a:rPr>
                                      </m:ctrlPr>
                                    </m:mPr>
                                    <m:mr>
                                      <m:e>
                                        <m:sSub>
                                          <m:sSubPr>
                                            <m:ctrlPr>
                                              <a:rPr lang="en-US" altLang="zh-CN" sz="2400" b="0" i="1">
                                                <a:latin typeface="Cambria Math" panose="02040503050406030204" pitchFamily="18" charset="0"/>
                                                <a:cs typeface="Cambria Math" panose="02040503050406030204" pitchFamily="18" charset="0"/>
                                              </a:rPr>
                                            </m:ctrlPr>
                                          </m:sSubPr>
                                          <m:e>
                                            <m:r>
                                              <a:rPr lang="en-US" altLang="zh-CN" sz="2400" b="0" i="1">
                                                <a:latin typeface="Cambria Math" panose="02040503050406030204" pitchFamily="18" charset="0"/>
                                                <a:cs typeface="Cambria Math" panose="02040503050406030204" pitchFamily="18" charset="0"/>
                                              </a:rPr>
                                              <m:t>𝑎</m:t>
                                            </m:r>
                                          </m:e>
                                          <m:sub>
                                            <m:r>
                                              <a:rPr lang="en-US" altLang="zh-CN" sz="2400" b="0" i="1">
                                                <a:latin typeface="Cambria Math" panose="02040503050406030204" pitchFamily="18" charset="0"/>
                                                <a:cs typeface="Cambria Math" panose="02040503050406030204" pitchFamily="18" charset="0"/>
                                              </a:rPr>
                                              <m:t>12</m:t>
                                            </m:r>
                                          </m:sub>
                                        </m:sSub>
                                      </m:e>
                                      <m:e>
                                        <m:sSub>
                                          <m:sSubPr>
                                            <m:ctrlPr>
                                              <a:rPr lang="en-US" altLang="zh-CN" sz="2400" b="0" i="1">
                                                <a:latin typeface="Cambria Math" panose="02040503050406030204" pitchFamily="18" charset="0"/>
                                                <a:cs typeface="Cambria Math" panose="02040503050406030204" pitchFamily="18" charset="0"/>
                                              </a:rPr>
                                            </m:ctrlPr>
                                          </m:sSubPr>
                                          <m:e>
                                            <m:r>
                                              <a:rPr lang="en-US" altLang="zh-CN" sz="2400" b="0" i="1">
                                                <a:latin typeface="Cambria Math" panose="02040503050406030204" pitchFamily="18" charset="0"/>
                                                <a:cs typeface="Cambria Math" panose="02040503050406030204" pitchFamily="18" charset="0"/>
                                              </a:rPr>
                                              <m:t>𝑎</m:t>
                                            </m:r>
                                          </m:e>
                                          <m:sub>
                                            <m:r>
                                              <a:rPr lang="en-US" altLang="zh-CN" sz="2400" b="0" i="1">
                                                <a:latin typeface="Cambria Math" panose="02040503050406030204" pitchFamily="18" charset="0"/>
                                                <a:cs typeface="Cambria Math" panose="02040503050406030204" pitchFamily="18" charset="0"/>
                                              </a:rPr>
                                              <m:t>13</m:t>
                                            </m:r>
                                          </m:sub>
                                        </m:sSub>
                                      </m:e>
                                    </m:mr>
                                    <m:mr>
                                      <m:e>
                                        <m:sSub>
                                          <m:sSubPr>
                                            <m:ctrlPr>
                                              <a:rPr lang="en-US" altLang="zh-CN" sz="2400" b="0" i="1">
                                                <a:latin typeface="Cambria Math" panose="02040503050406030204" pitchFamily="18" charset="0"/>
                                                <a:cs typeface="Cambria Math" panose="02040503050406030204" pitchFamily="18" charset="0"/>
                                              </a:rPr>
                                            </m:ctrlPr>
                                          </m:sSubPr>
                                          <m:e>
                                            <m:r>
                                              <a:rPr lang="en-US" altLang="zh-CN" sz="2400" b="0" i="1">
                                                <a:latin typeface="Cambria Math" panose="02040503050406030204" pitchFamily="18" charset="0"/>
                                                <a:cs typeface="Cambria Math" panose="02040503050406030204" pitchFamily="18" charset="0"/>
                                              </a:rPr>
                                              <m:t>𝑎</m:t>
                                            </m:r>
                                          </m:e>
                                          <m:sub>
                                            <m:r>
                                              <a:rPr lang="en-US" altLang="zh-CN" sz="2400" b="0" i="1">
                                                <a:latin typeface="Cambria Math" panose="02040503050406030204" pitchFamily="18" charset="0"/>
                                                <a:cs typeface="Cambria Math" panose="02040503050406030204" pitchFamily="18" charset="0"/>
                                              </a:rPr>
                                              <m:t>22</m:t>
                                            </m:r>
                                          </m:sub>
                                        </m:sSub>
                                      </m:e>
                                      <m:e>
                                        <m:sSub>
                                          <m:sSubPr>
                                            <m:ctrlPr>
                                              <a:rPr lang="en-US" altLang="zh-CN" sz="2400" b="0" i="1">
                                                <a:latin typeface="Cambria Math" panose="02040503050406030204" pitchFamily="18" charset="0"/>
                                                <a:cs typeface="Cambria Math" panose="02040503050406030204" pitchFamily="18" charset="0"/>
                                              </a:rPr>
                                            </m:ctrlPr>
                                          </m:sSubPr>
                                          <m:e>
                                            <m:r>
                                              <a:rPr lang="en-US" altLang="zh-CN" sz="2400" b="0" i="1">
                                                <a:latin typeface="Cambria Math" panose="02040503050406030204" pitchFamily="18" charset="0"/>
                                                <a:cs typeface="Cambria Math" panose="02040503050406030204" pitchFamily="18" charset="0"/>
                                              </a:rPr>
                                              <m:t>𝑎</m:t>
                                            </m:r>
                                          </m:e>
                                          <m:sub>
                                            <m:r>
                                              <a:rPr lang="en-US" altLang="zh-CN" sz="2400" b="0" i="1">
                                                <a:latin typeface="Cambria Math" panose="02040503050406030204" pitchFamily="18" charset="0"/>
                                                <a:cs typeface="Cambria Math" panose="02040503050406030204" pitchFamily="18" charset="0"/>
                                              </a:rPr>
                                              <m:t>23</m:t>
                                            </m:r>
                                          </m:sub>
                                        </m:sSub>
                                      </m:e>
                                    </m:mr>
                                  </m:m>
                                </m:e>
                              </m:d>
                            </m:e>
                          </m:mr>
                          <m:mr>
                            <m:e>
                              <m:r>
                                <a:rPr lang="en-US" altLang="zh-CN" sz="2400" b="0" i="1">
                                  <a:latin typeface="Cambria Math" panose="02040503050406030204" pitchFamily="18" charset="0"/>
                                  <a:cs typeface="Cambria Math" panose="02040503050406030204" pitchFamily="18" charset="0"/>
                                  <a:sym typeface="+mn-ea"/>
                                </a:rPr>
                                <m:t>−</m:t>
                              </m:r>
                              <m:d>
                                <m:dPr>
                                  <m:begChr m:val="|"/>
                                  <m:endChr m:val="|"/>
                                  <m:ctrlPr>
                                    <a:rPr lang="en-US" altLang="zh-CN" sz="2400" b="0" i="1">
                                      <a:latin typeface="Cambria Math" panose="02040503050406030204" pitchFamily="18" charset="0"/>
                                      <a:cs typeface="Cambria Math" panose="02040503050406030204" pitchFamily="18" charset="0"/>
                                      <a:sym typeface="+mn-ea"/>
                                    </a:rPr>
                                  </m:ctrlPr>
                                </m:dPr>
                                <m:e>
                                  <m:m>
                                    <m:mPr>
                                      <m:mcs>
                                        <m:mc>
                                          <m:mcPr>
                                            <m:count m:val="2"/>
                                            <m:mcJc m:val="center"/>
                                          </m:mcPr>
                                        </m:mc>
                                      </m:mcs>
                                      <m:ctrlPr>
                                        <a:rPr lang="en-US" altLang="zh-CN" sz="2400" b="0" i="1">
                                          <a:latin typeface="Cambria Math" panose="02040503050406030204" pitchFamily="18" charset="0"/>
                                          <a:cs typeface="Cambria Math" panose="02040503050406030204" pitchFamily="18" charset="0"/>
                                          <a:sym typeface="+mn-ea"/>
                                        </a:rPr>
                                      </m:ctrlPr>
                                    </m:mPr>
                                    <m:mr>
                                      <m:e>
                                        <m:sSub>
                                          <m:sSubPr>
                                            <m:ctrlPr>
                                              <a:rPr lang="en-US" altLang="zh-CN" sz="2400" b="0" i="1">
                                                <a:latin typeface="Cambria Math" panose="02040503050406030204" pitchFamily="18" charset="0"/>
                                                <a:cs typeface="Cambria Math" panose="02040503050406030204" pitchFamily="18" charset="0"/>
                                              </a:rPr>
                                            </m:ctrlPr>
                                          </m:sSubPr>
                                          <m:e>
                                            <m:r>
                                              <a:rPr lang="en-US" altLang="zh-CN" sz="2400" b="0" i="1">
                                                <a:latin typeface="Cambria Math" panose="02040503050406030204" pitchFamily="18" charset="0"/>
                                                <a:cs typeface="Cambria Math" panose="02040503050406030204" pitchFamily="18" charset="0"/>
                                              </a:rPr>
                                              <m:t>𝑎</m:t>
                                            </m:r>
                                          </m:e>
                                          <m:sub>
                                            <m:r>
                                              <a:rPr lang="en-US" altLang="zh-CN" sz="2400" b="0" i="1">
                                                <a:latin typeface="Cambria Math" panose="02040503050406030204" pitchFamily="18" charset="0"/>
                                                <a:cs typeface="Cambria Math" panose="02040503050406030204" pitchFamily="18" charset="0"/>
                                              </a:rPr>
                                              <m:t>21</m:t>
                                            </m:r>
                                          </m:sub>
                                        </m:sSub>
                                      </m:e>
                                      <m:e>
                                        <m:sSub>
                                          <m:sSubPr>
                                            <m:ctrlPr>
                                              <a:rPr lang="en-US" altLang="zh-CN" sz="2400" b="0" i="1">
                                                <a:latin typeface="Cambria Math" panose="02040503050406030204" pitchFamily="18" charset="0"/>
                                                <a:cs typeface="Cambria Math" panose="02040503050406030204" pitchFamily="18" charset="0"/>
                                              </a:rPr>
                                            </m:ctrlPr>
                                          </m:sSubPr>
                                          <m:e>
                                            <m:r>
                                              <a:rPr lang="en-US" altLang="zh-CN" sz="2400" b="0" i="1">
                                                <a:latin typeface="Cambria Math" panose="02040503050406030204" pitchFamily="18" charset="0"/>
                                                <a:cs typeface="Cambria Math" panose="02040503050406030204" pitchFamily="18" charset="0"/>
                                              </a:rPr>
                                              <m:t>𝑎</m:t>
                                            </m:r>
                                          </m:e>
                                          <m:sub>
                                            <m:r>
                                              <a:rPr lang="en-US" altLang="zh-CN" sz="2400" b="0" i="1">
                                                <a:latin typeface="Cambria Math" panose="02040503050406030204" pitchFamily="18" charset="0"/>
                                                <a:cs typeface="Cambria Math" panose="02040503050406030204" pitchFamily="18" charset="0"/>
                                              </a:rPr>
                                              <m:t>23</m:t>
                                            </m:r>
                                          </m:sub>
                                        </m:sSub>
                                      </m:e>
                                    </m:mr>
                                    <m:mr>
                                      <m:e>
                                        <m:sSub>
                                          <m:sSubPr>
                                            <m:ctrlPr>
                                              <a:rPr lang="en-US" altLang="zh-CN" sz="2400" b="0" i="1">
                                                <a:latin typeface="Cambria Math" panose="02040503050406030204" pitchFamily="18" charset="0"/>
                                                <a:cs typeface="Cambria Math" panose="02040503050406030204" pitchFamily="18" charset="0"/>
                                              </a:rPr>
                                            </m:ctrlPr>
                                          </m:sSubPr>
                                          <m:e>
                                            <m:r>
                                              <a:rPr lang="en-US" altLang="zh-CN" sz="2400" b="0" i="1">
                                                <a:latin typeface="Cambria Math" panose="02040503050406030204" pitchFamily="18" charset="0"/>
                                                <a:cs typeface="Cambria Math" panose="02040503050406030204" pitchFamily="18" charset="0"/>
                                              </a:rPr>
                                              <m:t>𝑎</m:t>
                                            </m:r>
                                          </m:e>
                                          <m:sub>
                                            <m:r>
                                              <a:rPr lang="en-US" altLang="zh-CN" sz="2400" b="0" i="1">
                                                <a:latin typeface="Cambria Math" panose="02040503050406030204" pitchFamily="18" charset="0"/>
                                                <a:cs typeface="Cambria Math" panose="02040503050406030204" pitchFamily="18" charset="0"/>
                                              </a:rPr>
                                              <m:t>31</m:t>
                                            </m:r>
                                          </m:sub>
                                        </m:sSub>
                                      </m:e>
                                      <m:e>
                                        <m:sSub>
                                          <m:sSubPr>
                                            <m:ctrlPr>
                                              <a:rPr lang="en-US" altLang="zh-CN" sz="2400" b="0" i="1">
                                                <a:latin typeface="Cambria Math" panose="02040503050406030204" pitchFamily="18" charset="0"/>
                                                <a:cs typeface="Cambria Math" panose="02040503050406030204" pitchFamily="18" charset="0"/>
                                              </a:rPr>
                                            </m:ctrlPr>
                                          </m:sSubPr>
                                          <m:e>
                                            <m:r>
                                              <a:rPr lang="en-US" altLang="zh-CN" sz="2400" b="0" i="1">
                                                <a:latin typeface="Cambria Math" panose="02040503050406030204" pitchFamily="18" charset="0"/>
                                                <a:cs typeface="Cambria Math" panose="02040503050406030204" pitchFamily="18" charset="0"/>
                                              </a:rPr>
                                              <m:t>𝑎</m:t>
                                            </m:r>
                                          </m:e>
                                          <m:sub>
                                            <m:r>
                                              <a:rPr lang="en-US" altLang="zh-CN" sz="2400" b="0" i="1">
                                                <a:latin typeface="Cambria Math" panose="02040503050406030204" pitchFamily="18" charset="0"/>
                                                <a:cs typeface="Cambria Math" panose="02040503050406030204" pitchFamily="18" charset="0"/>
                                              </a:rPr>
                                              <m:t>33</m:t>
                                            </m:r>
                                          </m:sub>
                                        </m:sSub>
                                      </m:e>
                                    </m:mr>
                                  </m:m>
                                </m:e>
                              </m:d>
                            </m:e>
                            <m:e>
                              <m:r>
                                <a:rPr lang="en-US" altLang="zh-CN" sz="2400" b="0" i="1">
                                  <a:latin typeface="Cambria Math" panose="02040503050406030204" pitchFamily="18" charset="0"/>
                                  <a:cs typeface="Cambria Math" panose="02040503050406030204" pitchFamily="18" charset="0"/>
                                  <a:sym typeface="+mn-ea"/>
                                </a:rPr>
                                <m:t>+</m:t>
                              </m:r>
                              <m:d>
                                <m:dPr>
                                  <m:begChr m:val="|"/>
                                  <m:endChr m:val="|"/>
                                  <m:ctrlPr>
                                    <a:rPr lang="en-US" altLang="zh-CN" sz="2400" b="0" i="1">
                                      <a:latin typeface="Cambria Math" panose="02040503050406030204" pitchFamily="18" charset="0"/>
                                      <a:cs typeface="Cambria Math" panose="02040503050406030204" pitchFamily="18" charset="0"/>
                                      <a:sym typeface="+mn-ea"/>
                                    </a:rPr>
                                  </m:ctrlPr>
                                </m:dPr>
                                <m:e>
                                  <m:m>
                                    <m:mPr>
                                      <m:mcs>
                                        <m:mc>
                                          <m:mcPr>
                                            <m:count m:val="2"/>
                                            <m:mcJc m:val="center"/>
                                          </m:mcPr>
                                        </m:mc>
                                      </m:mcs>
                                      <m:ctrlPr>
                                        <a:rPr lang="en-US" altLang="zh-CN" sz="2400" b="0" i="1">
                                          <a:latin typeface="Cambria Math" panose="02040503050406030204" pitchFamily="18" charset="0"/>
                                          <a:cs typeface="Cambria Math" panose="02040503050406030204" pitchFamily="18" charset="0"/>
                                          <a:sym typeface="+mn-ea"/>
                                        </a:rPr>
                                      </m:ctrlPr>
                                    </m:mPr>
                                    <m:mr>
                                      <m:e>
                                        <m:sSub>
                                          <m:sSubPr>
                                            <m:ctrlPr>
                                              <a:rPr lang="en-US" altLang="zh-CN" sz="2400" b="0" i="1">
                                                <a:latin typeface="Cambria Math" panose="02040503050406030204" pitchFamily="18" charset="0"/>
                                                <a:cs typeface="Cambria Math" panose="02040503050406030204" pitchFamily="18" charset="0"/>
                                              </a:rPr>
                                            </m:ctrlPr>
                                          </m:sSubPr>
                                          <m:e>
                                            <m:r>
                                              <a:rPr lang="en-US" altLang="zh-CN" sz="2400" b="0" i="1">
                                                <a:latin typeface="Cambria Math" panose="02040503050406030204" pitchFamily="18" charset="0"/>
                                                <a:cs typeface="Cambria Math" panose="02040503050406030204" pitchFamily="18" charset="0"/>
                                              </a:rPr>
                                              <m:t>𝑎</m:t>
                                            </m:r>
                                          </m:e>
                                          <m:sub>
                                            <m:r>
                                              <a:rPr lang="en-US" altLang="zh-CN" sz="2400" b="0" i="1">
                                                <a:latin typeface="Cambria Math" panose="02040503050406030204" pitchFamily="18" charset="0"/>
                                                <a:cs typeface="Cambria Math" panose="02040503050406030204" pitchFamily="18" charset="0"/>
                                              </a:rPr>
                                              <m:t>11</m:t>
                                            </m:r>
                                          </m:sub>
                                        </m:sSub>
                                      </m:e>
                                      <m:e>
                                        <m:sSub>
                                          <m:sSubPr>
                                            <m:ctrlPr>
                                              <a:rPr lang="en-US" altLang="zh-CN" sz="2400" b="0" i="1">
                                                <a:latin typeface="Cambria Math" panose="02040503050406030204" pitchFamily="18" charset="0"/>
                                                <a:cs typeface="Cambria Math" panose="02040503050406030204" pitchFamily="18" charset="0"/>
                                              </a:rPr>
                                            </m:ctrlPr>
                                          </m:sSubPr>
                                          <m:e>
                                            <m:r>
                                              <a:rPr lang="en-US" altLang="zh-CN" sz="2400" b="0" i="1">
                                                <a:latin typeface="Cambria Math" panose="02040503050406030204" pitchFamily="18" charset="0"/>
                                                <a:cs typeface="Cambria Math" panose="02040503050406030204" pitchFamily="18" charset="0"/>
                                              </a:rPr>
                                              <m:t>𝑎</m:t>
                                            </m:r>
                                          </m:e>
                                          <m:sub>
                                            <m:r>
                                              <a:rPr lang="en-US" altLang="zh-CN" sz="2400" b="0" i="1">
                                                <a:latin typeface="Cambria Math" panose="02040503050406030204" pitchFamily="18" charset="0"/>
                                                <a:cs typeface="Cambria Math" panose="02040503050406030204" pitchFamily="18" charset="0"/>
                                              </a:rPr>
                                              <m:t>13</m:t>
                                            </m:r>
                                          </m:sub>
                                        </m:sSub>
                                      </m:e>
                                    </m:mr>
                                    <m:mr>
                                      <m:e>
                                        <m:sSub>
                                          <m:sSubPr>
                                            <m:ctrlPr>
                                              <a:rPr lang="en-US" altLang="zh-CN" sz="2400" b="0" i="1">
                                                <a:latin typeface="Cambria Math" panose="02040503050406030204" pitchFamily="18" charset="0"/>
                                                <a:cs typeface="Cambria Math" panose="02040503050406030204" pitchFamily="18" charset="0"/>
                                              </a:rPr>
                                            </m:ctrlPr>
                                          </m:sSubPr>
                                          <m:e>
                                            <m:r>
                                              <a:rPr lang="en-US" altLang="zh-CN" sz="2400" b="0" i="1">
                                                <a:latin typeface="Cambria Math" panose="02040503050406030204" pitchFamily="18" charset="0"/>
                                                <a:cs typeface="Cambria Math" panose="02040503050406030204" pitchFamily="18" charset="0"/>
                                              </a:rPr>
                                              <m:t>𝑎</m:t>
                                            </m:r>
                                          </m:e>
                                          <m:sub>
                                            <m:r>
                                              <a:rPr lang="en-US" altLang="zh-CN" sz="2400" b="0" i="1">
                                                <a:latin typeface="Cambria Math" panose="02040503050406030204" pitchFamily="18" charset="0"/>
                                                <a:cs typeface="Cambria Math" panose="02040503050406030204" pitchFamily="18" charset="0"/>
                                              </a:rPr>
                                              <m:t>31</m:t>
                                            </m:r>
                                          </m:sub>
                                        </m:sSub>
                                      </m:e>
                                      <m:e>
                                        <m:sSub>
                                          <m:sSubPr>
                                            <m:ctrlPr>
                                              <a:rPr lang="en-US" altLang="zh-CN" sz="2400" b="0" i="1">
                                                <a:latin typeface="Cambria Math" panose="02040503050406030204" pitchFamily="18" charset="0"/>
                                                <a:cs typeface="Cambria Math" panose="02040503050406030204" pitchFamily="18" charset="0"/>
                                              </a:rPr>
                                            </m:ctrlPr>
                                          </m:sSubPr>
                                          <m:e>
                                            <m:r>
                                              <a:rPr lang="en-US" altLang="zh-CN" sz="2400" b="0" i="1">
                                                <a:latin typeface="Cambria Math" panose="02040503050406030204" pitchFamily="18" charset="0"/>
                                                <a:cs typeface="Cambria Math" panose="02040503050406030204" pitchFamily="18" charset="0"/>
                                              </a:rPr>
                                              <m:t>𝑎</m:t>
                                            </m:r>
                                          </m:e>
                                          <m:sub>
                                            <m:r>
                                              <a:rPr lang="en-US" altLang="zh-CN" sz="2400" b="0" i="1">
                                                <a:latin typeface="Cambria Math" panose="02040503050406030204" pitchFamily="18" charset="0"/>
                                                <a:cs typeface="Cambria Math" panose="02040503050406030204" pitchFamily="18" charset="0"/>
                                              </a:rPr>
                                              <m:t>33</m:t>
                                            </m:r>
                                          </m:sub>
                                        </m:sSub>
                                      </m:e>
                                    </m:mr>
                                  </m:m>
                                </m:e>
                              </m:d>
                            </m:e>
                            <m:e>
                              <m:r>
                                <a:rPr lang="en-US" altLang="zh-CN" sz="2400" b="0" i="1">
                                  <a:latin typeface="Cambria Math" panose="02040503050406030204" pitchFamily="18" charset="0"/>
                                  <a:cs typeface="Cambria Math" panose="02040503050406030204" pitchFamily="18" charset="0"/>
                                  <a:sym typeface="+mn-ea"/>
                                </a:rPr>
                                <m:t>−</m:t>
                              </m:r>
                              <m:d>
                                <m:dPr>
                                  <m:begChr m:val="|"/>
                                  <m:endChr m:val="|"/>
                                  <m:ctrlPr>
                                    <a:rPr lang="en-US" altLang="zh-CN" sz="2400" b="0" i="1">
                                      <a:latin typeface="Cambria Math" panose="02040503050406030204" pitchFamily="18" charset="0"/>
                                      <a:cs typeface="Cambria Math" panose="02040503050406030204" pitchFamily="18" charset="0"/>
                                      <a:sym typeface="+mn-ea"/>
                                    </a:rPr>
                                  </m:ctrlPr>
                                </m:dPr>
                                <m:e>
                                  <m:m>
                                    <m:mPr>
                                      <m:mcs>
                                        <m:mc>
                                          <m:mcPr>
                                            <m:count m:val="2"/>
                                            <m:mcJc m:val="center"/>
                                          </m:mcPr>
                                        </m:mc>
                                      </m:mcs>
                                      <m:ctrlPr>
                                        <a:rPr lang="en-US" altLang="zh-CN" sz="2400" b="0" i="1">
                                          <a:latin typeface="Cambria Math" panose="02040503050406030204" pitchFamily="18" charset="0"/>
                                          <a:cs typeface="Cambria Math" panose="02040503050406030204" pitchFamily="18" charset="0"/>
                                          <a:sym typeface="+mn-ea"/>
                                        </a:rPr>
                                      </m:ctrlPr>
                                    </m:mPr>
                                    <m:mr>
                                      <m:e>
                                        <m:sSub>
                                          <m:sSubPr>
                                            <m:ctrlPr>
                                              <a:rPr lang="en-US" altLang="zh-CN" sz="2400" b="0" i="1">
                                                <a:latin typeface="Cambria Math" panose="02040503050406030204" pitchFamily="18" charset="0"/>
                                                <a:cs typeface="Cambria Math" panose="02040503050406030204" pitchFamily="18" charset="0"/>
                                              </a:rPr>
                                            </m:ctrlPr>
                                          </m:sSubPr>
                                          <m:e>
                                            <m:r>
                                              <a:rPr lang="en-US" altLang="zh-CN" sz="2400" b="0" i="1">
                                                <a:latin typeface="Cambria Math" panose="02040503050406030204" pitchFamily="18" charset="0"/>
                                                <a:cs typeface="Cambria Math" panose="02040503050406030204" pitchFamily="18" charset="0"/>
                                              </a:rPr>
                                              <m:t>𝑎</m:t>
                                            </m:r>
                                          </m:e>
                                          <m:sub>
                                            <m:r>
                                              <a:rPr lang="en-US" altLang="zh-CN" sz="2400" b="0" i="1">
                                                <a:latin typeface="Cambria Math" panose="02040503050406030204" pitchFamily="18" charset="0"/>
                                                <a:cs typeface="Cambria Math" panose="02040503050406030204" pitchFamily="18" charset="0"/>
                                              </a:rPr>
                                              <m:t>11</m:t>
                                            </m:r>
                                          </m:sub>
                                        </m:sSub>
                                      </m:e>
                                      <m:e>
                                        <m:sSub>
                                          <m:sSubPr>
                                            <m:ctrlPr>
                                              <a:rPr lang="en-US" altLang="zh-CN" sz="2400" b="0" i="1">
                                                <a:latin typeface="Cambria Math" panose="02040503050406030204" pitchFamily="18" charset="0"/>
                                                <a:cs typeface="Cambria Math" panose="02040503050406030204" pitchFamily="18" charset="0"/>
                                              </a:rPr>
                                            </m:ctrlPr>
                                          </m:sSubPr>
                                          <m:e>
                                            <m:r>
                                              <a:rPr lang="en-US" altLang="zh-CN" sz="2400" b="0" i="1">
                                                <a:latin typeface="Cambria Math" panose="02040503050406030204" pitchFamily="18" charset="0"/>
                                                <a:cs typeface="Cambria Math" panose="02040503050406030204" pitchFamily="18" charset="0"/>
                                              </a:rPr>
                                              <m:t>𝑎</m:t>
                                            </m:r>
                                          </m:e>
                                          <m:sub>
                                            <m:r>
                                              <a:rPr lang="en-US" altLang="zh-CN" sz="2400" b="0" i="1">
                                                <a:latin typeface="Cambria Math" panose="02040503050406030204" pitchFamily="18" charset="0"/>
                                                <a:cs typeface="Cambria Math" panose="02040503050406030204" pitchFamily="18" charset="0"/>
                                              </a:rPr>
                                              <m:t>13</m:t>
                                            </m:r>
                                          </m:sub>
                                        </m:sSub>
                                      </m:e>
                                    </m:mr>
                                    <m:mr>
                                      <m:e>
                                        <m:sSub>
                                          <m:sSubPr>
                                            <m:ctrlPr>
                                              <a:rPr lang="en-US" altLang="zh-CN" sz="2400" b="0" i="1">
                                                <a:latin typeface="Cambria Math" panose="02040503050406030204" pitchFamily="18" charset="0"/>
                                                <a:cs typeface="Cambria Math" panose="02040503050406030204" pitchFamily="18" charset="0"/>
                                              </a:rPr>
                                            </m:ctrlPr>
                                          </m:sSubPr>
                                          <m:e>
                                            <m:r>
                                              <a:rPr lang="en-US" altLang="zh-CN" sz="2400" b="0" i="1">
                                                <a:latin typeface="Cambria Math" panose="02040503050406030204" pitchFamily="18" charset="0"/>
                                                <a:cs typeface="Cambria Math" panose="02040503050406030204" pitchFamily="18" charset="0"/>
                                              </a:rPr>
                                              <m:t>𝑎</m:t>
                                            </m:r>
                                          </m:e>
                                          <m:sub>
                                            <m:r>
                                              <a:rPr lang="en-US" altLang="zh-CN" sz="2400" b="0" i="1">
                                                <a:latin typeface="Cambria Math" panose="02040503050406030204" pitchFamily="18" charset="0"/>
                                                <a:cs typeface="Cambria Math" panose="02040503050406030204" pitchFamily="18" charset="0"/>
                                              </a:rPr>
                                              <m:t>21</m:t>
                                            </m:r>
                                          </m:sub>
                                        </m:sSub>
                                      </m:e>
                                      <m:e>
                                        <m:sSub>
                                          <m:sSubPr>
                                            <m:ctrlPr>
                                              <a:rPr lang="en-US" altLang="zh-CN" sz="2400" b="0" i="1">
                                                <a:latin typeface="Cambria Math" panose="02040503050406030204" pitchFamily="18" charset="0"/>
                                                <a:cs typeface="Cambria Math" panose="02040503050406030204" pitchFamily="18" charset="0"/>
                                              </a:rPr>
                                            </m:ctrlPr>
                                          </m:sSubPr>
                                          <m:e>
                                            <m:r>
                                              <a:rPr lang="en-US" altLang="zh-CN" sz="2400" b="0" i="1">
                                                <a:latin typeface="Cambria Math" panose="02040503050406030204" pitchFamily="18" charset="0"/>
                                                <a:cs typeface="Cambria Math" panose="02040503050406030204" pitchFamily="18" charset="0"/>
                                              </a:rPr>
                                              <m:t>𝑎</m:t>
                                            </m:r>
                                          </m:e>
                                          <m:sub>
                                            <m:r>
                                              <a:rPr lang="en-US" altLang="zh-CN" sz="2400" b="0" i="1">
                                                <a:latin typeface="Cambria Math" panose="02040503050406030204" pitchFamily="18" charset="0"/>
                                                <a:cs typeface="Cambria Math" panose="02040503050406030204" pitchFamily="18" charset="0"/>
                                              </a:rPr>
                                              <m:t>23</m:t>
                                            </m:r>
                                          </m:sub>
                                        </m:sSub>
                                      </m:e>
                                    </m:mr>
                                  </m:m>
                                </m:e>
                              </m:d>
                            </m:e>
                          </m:mr>
                          <m:mr>
                            <m:e>
                              <m:r>
                                <a:rPr lang="en-US" altLang="zh-CN" sz="2400" b="0" i="1">
                                  <a:latin typeface="Cambria Math" panose="02040503050406030204" pitchFamily="18" charset="0"/>
                                  <a:cs typeface="Cambria Math" panose="02040503050406030204" pitchFamily="18" charset="0"/>
                                  <a:sym typeface="+mn-ea"/>
                                </a:rPr>
                                <m:t>+</m:t>
                              </m:r>
                              <m:d>
                                <m:dPr>
                                  <m:begChr m:val="|"/>
                                  <m:endChr m:val="|"/>
                                  <m:ctrlPr>
                                    <a:rPr lang="en-US" altLang="zh-CN" sz="2400" b="0" i="1">
                                      <a:latin typeface="Cambria Math" panose="02040503050406030204" pitchFamily="18" charset="0"/>
                                      <a:cs typeface="Cambria Math" panose="02040503050406030204" pitchFamily="18" charset="0"/>
                                      <a:sym typeface="+mn-ea"/>
                                    </a:rPr>
                                  </m:ctrlPr>
                                </m:dPr>
                                <m:e>
                                  <m:m>
                                    <m:mPr>
                                      <m:mcs>
                                        <m:mc>
                                          <m:mcPr>
                                            <m:count m:val="2"/>
                                            <m:mcJc m:val="center"/>
                                          </m:mcPr>
                                        </m:mc>
                                      </m:mcs>
                                      <m:ctrlPr>
                                        <a:rPr lang="en-US" altLang="zh-CN" sz="2400" b="0" i="1">
                                          <a:latin typeface="Cambria Math" panose="02040503050406030204" pitchFamily="18" charset="0"/>
                                          <a:cs typeface="Cambria Math" panose="02040503050406030204" pitchFamily="18" charset="0"/>
                                          <a:sym typeface="+mn-ea"/>
                                        </a:rPr>
                                      </m:ctrlPr>
                                    </m:mPr>
                                    <m:mr>
                                      <m:e>
                                        <m:sSub>
                                          <m:sSubPr>
                                            <m:ctrlPr>
                                              <a:rPr lang="en-US" altLang="zh-CN" sz="2400" b="0" i="1">
                                                <a:latin typeface="Cambria Math" panose="02040503050406030204" pitchFamily="18" charset="0"/>
                                                <a:cs typeface="Cambria Math" panose="02040503050406030204" pitchFamily="18" charset="0"/>
                                              </a:rPr>
                                            </m:ctrlPr>
                                          </m:sSubPr>
                                          <m:e>
                                            <m:r>
                                              <a:rPr lang="en-US" altLang="zh-CN" sz="2400" b="0" i="1">
                                                <a:latin typeface="Cambria Math" panose="02040503050406030204" pitchFamily="18" charset="0"/>
                                                <a:cs typeface="Cambria Math" panose="02040503050406030204" pitchFamily="18" charset="0"/>
                                              </a:rPr>
                                              <m:t>𝑎</m:t>
                                            </m:r>
                                          </m:e>
                                          <m:sub>
                                            <m:r>
                                              <a:rPr lang="en-US" altLang="zh-CN" sz="2400" b="0" i="1">
                                                <a:latin typeface="Cambria Math" panose="02040503050406030204" pitchFamily="18" charset="0"/>
                                                <a:cs typeface="Cambria Math" panose="02040503050406030204" pitchFamily="18" charset="0"/>
                                              </a:rPr>
                                              <m:t>21</m:t>
                                            </m:r>
                                          </m:sub>
                                        </m:sSub>
                                      </m:e>
                                      <m:e>
                                        <m:sSub>
                                          <m:sSubPr>
                                            <m:ctrlPr>
                                              <a:rPr lang="en-US" altLang="zh-CN" sz="2400" b="0" i="1">
                                                <a:latin typeface="Cambria Math" panose="02040503050406030204" pitchFamily="18" charset="0"/>
                                                <a:cs typeface="Cambria Math" panose="02040503050406030204" pitchFamily="18" charset="0"/>
                                              </a:rPr>
                                            </m:ctrlPr>
                                          </m:sSubPr>
                                          <m:e>
                                            <m:r>
                                              <a:rPr lang="en-US" altLang="zh-CN" sz="2400" b="0" i="1">
                                                <a:latin typeface="Cambria Math" panose="02040503050406030204" pitchFamily="18" charset="0"/>
                                                <a:cs typeface="Cambria Math" panose="02040503050406030204" pitchFamily="18" charset="0"/>
                                              </a:rPr>
                                              <m:t>𝑎</m:t>
                                            </m:r>
                                          </m:e>
                                          <m:sub>
                                            <m:r>
                                              <a:rPr lang="en-US" altLang="zh-CN" sz="2400" b="0" i="1">
                                                <a:latin typeface="Cambria Math" panose="02040503050406030204" pitchFamily="18" charset="0"/>
                                                <a:cs typeface="Cambria Math" panose="02040503050406030204" pitchFamily="18" charset="0"/>
                                              </a:rPr>
                                              <m:t>22</m:t>
                                            </m:r>
                                          </m:sub>
                                        </m:sSub>
                                      </m:e>
                                    </m:mr>
                                    <m:mr>
                                      <m:e>
                                        <m:sSub>
                                          <m:sSubPr>
                                            <m:ctrlPr>
                                              <a:rPr lang="en-US" altLang="zh-CN" sz="2400" b="0" i="1">
                                                <a:latin typeface="Cambria Math" panose="02040503050406030204" pitchFamily="18" charset="0"/>
                                                <a:cs typeface="Cambria Math" panose="02040503050406030204" pitchFamily="18" charset="0"/>
                                              </a:rPr>
                                            </m:ctrlPr>
                                          </m:sSubPr>
                                          <m:e>
                                            <m:r>
                                              <a:rPr lang="en-US" altLang="zh-CN" sz="2400" b="0" i="1">
                                                <a:latin typeface="Cambria Math" panose="02040503050406030204" pitchFamily="18" charset="0"/>
                                                <a:cs typeface="Cambria Math" panose="02040503050406030204" pitchFamily="18" charset="0"/>
                                              </a:rPr>
                                              <m:t>𝑎</m:t>
                                            </m:r>
                                          </m:e>
                                          <m:sub>
                                            <m:r>
                                              <a:rPr lang="en-US" altLang="zh-CN" sz="2400" b="0" i="1">
                                                <a:latin typeface="Cambria Math" panose="02040503050406030204" pitchFamily="18" charset="0"/>
                                                <a:cs typeface="Cambria Math" panose="02040503050406030204" pitchFamily="18" charset="0"/>
                                              </a:rPr>
                                              <m:t>31</m:t>
                                            </m:r>
                                          </m:sub>
                                        </m:sSub>
                                      </m:e>
                                      <m:e>
                                        <m:sSub>
                                          <m:sSubPr>
                                            <m:ctrlPr>
                                              <a:rPr lang="en-US" altLang="zh-CN" sz="2400" b="0" i="1">
                                                <a:latin typeface="Cambria Math" panose="02040503050406030204" pitchFamily="18" charset="0"/>
                                                <a:cs typeface="Cambria Math" panose="02040503050406030204" pitchFamily="18" charset="0"/>
                                              </a:rPr>
                                            </m:ctrlPr>
                                          </m:sSubPr>
                                          <m:e>
                                            <m:r>
                                              <a:rPr lang="en-US" altLang="zh-CN" sz="2400" b="0" i="1">
                                                <a:latin typeface="Cambria Math" panose="02040503050406030204" pitchFamily="18" charset="0"/>
                                                <a:cs typeface="Cambria Math" panose="02040503050406030204" pitchFamily="18" charset="0"/>
                                              </a:rPr>
                                              <m:t>𝑎</m:t>
                                            </m:r>
                                          </m:e>
                                          <m:sub>
                                            <m:r>
                                              <a:rPr lang="en-US" altLang="zh-CN" sz="2400" b="0" i="1">
                                                <a:latin typeface="Cambria Math" panose="02040503050406030204" pitchFamily="18" charset="0"/>
                                                <a:cs typeface="Cambria Math" panose="02040503050406030204" pitchFamily="18" charset="0"/>
                                              </a:rPr>
                                              <m:t>32</m:t>
                                            </m:r>
                                          </m:sub>
                                        </m:sSub>
                                      </m:e>
                                    </m:mr>
                                  </m:m>
                                </m:e>
                              </m:d>
                            </m:e>
                            <m:e>
                              <m:r>
                                <a:rPr lang="en-US" altLang="zh-CN" sz="2400" b="0" i="1">
                                  <a:latin typeface="Cambria Math" panose="02040503050406030204" pitchFamily="18" charset="0"/>
                                  <a:cs typeface="Cambria Math" panose="02040503050406030204" pitchFamily="18" charset="0"/>
                                  <a:sym typeface="+mn-ea"/>
                                </a:rPr>
                                <m:t>−</m:t>
                              </m:r>
                              <m:d>
                                <m:dPr>
                                  <m:begChr m:val="|"/>
                                  <m:endChr m:val="|"/>
                                  <m:ctrlPr>
                                    <a:rPr lang="en-US" altLang="zh-CN" sz="2400" b="0" i="1">
                                      <a:latin typeface="Cambria Math" panose="02040503050406030204" pitchFamily="18" charset="0"/>
                                      <a:cs typeface="Cambria Math" panose="02040503050406030204" pitchFamily="18" charset="0"/>
                                      <a:sym typeface="+mn-ea"/>
                                    </a:rPr>
                                  </m:ctrlPr>
                                </m:dPr>
                                <m:e>
                                  <m:m>
                                    <m:mPr>
                                      <m:mcs>
                                        <m:mc>
                                          <m:mcPr>
                                            <m:count m:val="2"/>
                                            <m:mcJc m:val="center"/>
                                          </m:mcPr>
                                        </m:mc>
                                      </m:mcs>
                                      <m:ctrlPr>
                                        <a:rPr lang="en-US" altLang="zh-CN" sz="2400" b="0" i="1">
                                          <a:latin typeface="Cambria Math" panose="02040503050406030204" pitchFamily="18" charset="0"/>
                                          <a:cs typeface="Cambria Math" panose="02040503050406030204" pitchFamily="18" charset="0"/>
                                          <a:sym typeface="+mn-ea"/>
                                        </a:rPr>
                                      </m:ctrlPr>
                                    </m:mPr>
                                    <m:mr>
                                      <m:e>
                                        <m:sSub>
                                          <m:sSubPr>
                                            <m:ctrlPr>
                                              <a:rPr lang="en-US" altLang="zh-CN" sz="2400" b="0" i="1">
                                                <a:latin typeface="Cambria Math" panose="02040503050406030204" pitchFamily="18" charset="0"/>
                                                <a:cs typeface="Cambria Math" panose="02040503050406030204" pitchFamily="18" charset="0"/>
                                              </a:rPr>
                                            </m:ctrlPr>
                                          </m:sSubPr>
                                          <m:e>
                                            <m:r>
                                              <a:rPr lang="en-US" altLang="zh-CN" sz="2400" b="0" i="1">
                                                <a:latin typeface="Cambria Math" panose="02040503050406030204" pitchFamily="18" charset="0"/>
                                                <a:cs typeface="Cambria Math" panose="02040503050406030204" pitchFamily="18" charset="0"/>
                                              </a:rPr>
                                              <m:t>𝑎</m:t>
                                            </m:r>
                                          </m:e>
                                          <m:sub>
                                            <m:r>
                                              <a:rPr lang="en-US" altLang="zh-CN" sz="2400" b="0" i="1">
                                                <a:latin typeface="Cambria Math" panose="02040503050406030204" pitchFamily="18" charset="0"/>
                                                <a:cs typeface="Cambria Math" panose="02040503050406030204" pitchFamily="18" charset="0"/>
                                              </a:rPr>
                                              <m:t>11</m:t>
                                            </m:r>
                                          </m:sub>
                                        </m:sSub>
                                      </m:e>
                                      <m:e>
                                        <m:sSub>
                                          <m:sSubPr>
                                            <m:ctrlPr>
                                              <a:rPr lang="en-US" altLang="zh-CN" sz="2400" b="0" i="1">
                                                <a:latin typeface="Cambria Math" panose="02040503050406030204" pitchFamily="18" charset="0"/>
                                                <a:cs typeface="Cambria Math" panose="02040503050406030204" pitchFamily="18" charset="0"/>
                                              </a:rPr>
                                            </m:ctrlPr>
                                          </m:sSubPr>
                                          <m:e>
                                            <m:r>
                                              <a:rPr lang="en-US" altLang="zh-CN" sz="2400" b="0" i="1">
                                                <a:latin typeface="Cambria Math" panose="02040503050406030204" pitchFamily="18" charset="0"/>
                                                <a:cs typeface="Cambria Math" panose="02040503050406030204" pitchFamily="18" charset="0"/>
                                              </a:rPr>
                                              <m:t>𝑎</m:t>
                                            </m:r>
                                          </m:e>
                                          <m:sub>
                                            <m:r>
                                              <a:rPr lang="en-US" altLang="zh-CN" sz="2400" b="0" i="1">
                                                <a:latin typeface="Cambria Math" panose="02040503050406030204" pitchFamily="18" charset="0"/>
                                                <a:cs typeface="Cambria Math" panose="02040503050406030204" pitchFamily="18" charset="0"/>
                                              </a:rPr>
                                              <m:t>12</m:t>
                                            </m:r>
                                          </m:sub>
                                        </m:sSub>
                                      </m:e>
                                    </m:mr>
                                    <m:mr>
                                      <m:e>
                                        <m:sSub>
                                          <m:sSubPr>
                                            <m:ctrlPr>
                                              <a:rPr lang="en-US" altLang="zh-CN" sz="2400" b="0" i="1">
                                                <a:latin typeface="Cambria Math" panose="02040503050406030204" pitchFamily="18" charset="0"/>
                                                <a:cs typeface="Cambria Math" panose="02040503050406030204" pitchFamily="18" charset="0"/>
                                              </a:rPr>
                                            </m:ctrlPr>
                                          </m:sSubPr>
                                          <m:e>
                                            <m:r>
                                              <a:rPr lang="en-US" altLang="zh-CN" sz="2400" b="0" i="1">
                                                <a:latin typeface="Cambria Math" panose="02040503050406030204" pitchFamily="18" charset="0"/>
                                                <a:cs typeface="Cambria Math" panose="02040503050406030204" pitchFamily="18" charset="0"/>
                                              </a:rPr>
                                              <m:t>𝑎</m:t>
                                            </m:r>
                                          </m:e>
                                          <m:sub>
                                            <m:r>
                                              <a:rPr lang="en-US" altLang="zh-CN" sz="2400" b="0" i="1">
                                                <a:latin typeface="Cambria Math" panose="02040503050406030204" pitchFamily="18" charset="0"/>
                                                <a:cs typeface="Cambria Math" panose="02040503050406030204" pitchFamily="18" charset="0"/>
                                              </a:rPr>
                                              <m:t>31</m:t>
                                            </m:r>
                                          </m:sub>
                                        </m:sSub>
                                      </m:e>
                                      <m:e>
                                        <m:sSub>
                                          <m:sSubPr>
                                            <m:ctrlPr>
                                              <a:rPr lang="en-US" altLang="zh-CN" sz="2400" b="0" i="1">
                                                <a:latin typeface="Cambria Math" panose="02040503050406030204" pitchFamily="18" charset="0"/>
                                                <a:cs typeface="Cambria Math" panose="02040503050406030204" pitchFamily="18" charset="0"/>
                                              </a:rPr>
                                            </m:ctrlPr>
                                          </m:sSubPr>
                                          <m:e>
                                            <m:r>
                                              <a:rPr lang="en-US" altLang="zh-CN" sz="2400" b="0" i="1">
                                                <a:latin typeface="Cambria Math" panose="02040503050406030204" pitchFamily="18" charset="0"/>
                                                <a:cs typeface="Cambria Math" panose="02040503050406030204" pitchFamily="18" charset="0"/>
                                              </a:rPr>
                                              <m:t>𝑎</m:t>
                                            </m:r>
                                          </m:e>
                                          <m:sub>
                                            <m:r>
                                              <a:rPr lang="en-US" altLang="zh-CN" sz="2400" b="0" i="1">
                                                <a:latin typeface="Cambria Math" panose="02040503050406030204" pitchFamily="18" charset="0"/>
                                                <a:cs typeface="Cambria Math" panose="02040503050406030204" pitchFamily="18" charset="0"/>
                                              </a:rPr>
                                              <m:t>32</m:t>
                                            </m:r>
                                          </m:sub>
                                        </m:sSub>
                                      </m:e>
                                    </m:mr>
                                  </m:m>
                                </m:e>
                              </m:d>
                            </m:e>
                            <m:e>
                              <m:r>
                                <a:rPr lang="en-US" altLang="zh-CN" sz="2400" b="0" i="1">
                                  <a:latin typeface="Cambria Math" panose="02040503050406030204" pitchFamily="18" charset="0"/>
                                  <a:cs typeface="Cambria Math" panose="02040503050406030204" pitchFamily="18" charset="0"/>
                                  <a:sym typeface="+mn-ea"/>
                                </a:rPr>
                                <m:t>+</m:t>
                              </m:r>
                              <m:d>
                                <m:dPr>
                                  <m:begChr m:val="|"/>
                                  <m:endChr m:val="|"/>
                                  <m:ctrlPr>
                                    <a:rPr lang="en-US" altLang="zh-CN" sz="2400" b="0" i="1">
                                      <a:latin typeface="Cambria Math" panose="02040503050406030204" pitchFamily="18" charset="0"/>
                                      <a:cs typeface="Cambria Math" panose="02040503050406030204" pitchFamily="18" charset="0"/>
                                      <a:sym typeface="+mn-ea"/>
                                    </a:rPr>
                                  </m:ctrlPr>
                                </m:dPr>
                                <m:e>
                                  <m:m>
                                    <m:mPr>
                                      <m:mcs>
                                        <m:mc>
                                          <m:mcPr>
                                            <m:count m:val="2"/>
                                            <m:mcJc m:val="center"/>
                                          </m:mcPr>
                                        </m:mc>
                                      </m:mcs>
                                      <m:ctrlPr>
                                        <a:rPr lang="en-US" altLang="zh-CN" sz="2400" b="0" i="1">
                                          <a:latin typeface="Cambria Math" panose="02040503050406030204" pitchFamily="18" charset="0"/>
                                          <a:cs typeface="Cambria Math" panose="02040503050406030204" pitchFamily="18" charset="0"/>
                                          <a:sym typeface="+mn-ea"/>
                                        </a:rPr>
                                      </m:ctrlPr>
                                    </m:mPr>
                                    <m:mr>
                                      <m:e>
                                        <m:sSub>
                                          <m:sSubPr>
                                            <m:ctrlPr>
                                              <a:rPr lang="en-US" altLang="zh-CN" sz="2400" b="0" i="1">
                                                <a:latin typeface="Cambria Math" panose="02040503050406030204" pitchFamily="18" charset="0"/>
                                                <a:cs typeface="Cambria Math" panose="02040503050406030204" pitchFamily="18" charset="0"/>
                                              </a:rPr>
                                            </m:ctrlPr>
                                          </m:sSubPr>
                                          <m:e>
                                            <m:r>
                                              <a:rPr lang="en-US" altLang="zh-CN" sz="2400" b="0" i="1">
                                                <a:latin typeface="Cambria Math" panose="02040503050406030204" pitchFamily="18" charset="0"/>
                                                <a:cs typeface="Cambria Math" panose="02040503050406030204" pitchFamily="18" charset="0"/>
                                              </a:rPr>
                                              <m:t>𝑎</m:t>
                                            </m:r>
                                          </m:e>
                                          <m:sub>
                                            <m:r>
                                              <a:rPr lang="en-US" altLang="zh-CN" sz="2400" b="0" i="1">
                                                <a:latin typeface="Cambria Math" panose="02040503050406030204" pitchFamily="18" charset="0"/>
                                                <a:cs typeface="Cambria Math" panose="02040503050406030204" pitchFamily="18" charset="0"/>
                                              </a:rPr>
                                              <m:t>11</m:t>
                                            </m:r>
                                          </m:sub>
                                        </m:sSub>
                                      </m:e>
                                      <m:e>
                                        <m:sSub>
                                          <m:sSubPr>
                                            <m:ctrlPr>
                                              <a:rPr lang="en-US" altLang="zh-CN" sz="2400" b="0" i="1">
                                                <a:latin typeface="Cambria Math" panose="02040503050406030204" pitchFamily="18" charset="0"/>
                                                <a:cs typeface="Cambria Math" panose="02040503050406030204" pitchFamily="18" charset="0"/>
                                              </a:rPr>
                                            </m:ctrlPr>
                                          </m:sSubPr>
                                          <m:e>
                                            <m:r>
                                              <a:rPr lang="en-US" altLang="zh-CN" sz="2400" b="0" i="1">
                                                <a:latin typeface="Cambria Math" panose="02040503050406030204" pitchFamily="18" charset="0"/>
                                                <a:cs typeface="Cambria Math" panose="02040503050406030204" pitchFamily="18" charset="0"/>
                                              </a:rPr>
                                              <m:t>𝑎</m:t>
                                            </m:r>
                                          </m:e>
                                          <m:sub>
                                            <m:r>
                                              <a:rPr lang="en-US" altLang="zh-CN" sz="2400" b="0" i="1">
                                                <a:latin typeface="Cambria Math" panose="02040503050406030204" pitchFamily="18" charset="0"/>
                                                <a:cs typeface="Cambria Math" panose="02040503050406030204" pitchFamily="18" charset="0"/>
                                              </a:rPr>
                                              <m:t>12</m:t>
                                            </m:r>
                                          </m:sub>
                                        </m:sSub>
                                      </m:e>
                                    </m:mr>
                                    <m:mr>
                                      <m:e>
                                        <m:sSub>
                                          <m:sSubPr>
                                            <m:ctrlPr>
                                              <a:rPr lang="en-US" altLang="zh-CN" sz="2400" b="0" i="1">
                                                <a:latin typeface="Cambria Math" panose="02040503050406030204" pitchFamily="18" charset="0"/>
                                                <a:cs typeface="Cambria Math" panose="02040503050406030204" pitchFamily="18" charset="0"/>
                                              </a:rPr>
                                            </m:ctrlPr>
                                          </m:sSubPr>
                                          <m:e>
                                            <m:r>
                                              <a:rPr lang="en-US" altLang="zh-CN" sz="2400" b="0" i="1">
                                                <a:latin typeface="Cambria Math" panose="02040503050406030204" pitchFamily="18" charset="0"/>
                                                <a:cs typeface="Cambria Math" panose="02040503050406030204" pitchFamily="18" charset="0"/>
                                              </a:rPr>
                                              <m:t>𝑎</m:t>
                                            </m:r>
                                          </m:e>
                                          <m:sub>
                                            <m:r>
                                              <a:rPr lang="en-US" altLang="zh-CN" sz="2400" b="0" i="1">
                                                <a:latin typeface="Cambria Math" panose="02040503050406030204" pitchFamily="18" charset="0"/>
                                                <a:cs typeface="Cambria Math" panose="02040503050406030204" pitchFamily="18" charset="0"/>
                                              </a:rPr>
                                              <m:t>21</m:t>
                                            </m:r>
                                          </m:sub>
                                        </m:sSub>
                                      </m:e>
                                      <m:e>
                                        <m:sSub>
                                          <m:sSubPr>
                                            <m:ctrlPr>
                                              <a:rPr lang="en-US" altLang="zh-CN" sz="2400" b="0" i="1">
                                                <a:latin typeface="Cambria Math" panose="02040503050406030204" pitchFamily="18" charset="0"/>
                                                <a:cs typeface="Cambria Math" panose="02040503050406030204" pitchFamily="18" charset="0"/>
                                              </a:rPr>
                                            </m:ctrlPr>
                                          </m:sSubPr>
                                          <m:e>
                                            <m:r>
                                              <a:rPr lang="en-US" altLang="zh-CN" sz="2400" b="0" i="1">
                                                <a:latin typeface="Cambria Math" panose="02040503050406030204" pitchFamily="18" charset="0"/>
                                                <a:cs typeface="Cambria Math" panose="02040503050406030204" pitchFamily="18" charset="0"/>
                                              </a:rPr>
                                              <m:t>𝑎</m:t>
                                            </m:r>
                                          </m:e>
                                          <m:sub>
                                            <m:r>
                                              <a:rPr lang="en-US" altLang="zh-CN" sz="2400" b="0" i="1">
                                                <a:latin typeface="Cambria Math" panose="02040503050406030204" pitchFamily="18" charset="0"/>
                                                <a:cs typeface="Cambria Math" panose="02040503050406030204" pitchFamily="18" charset="0"/>
                                              </a:rPr>
                                              <m:t>22</m:t>
                                            </m:r>
                                          </m:sub>
                                        </m:sSub>
                                      </m:e>
                                    </m:mr>
                                  </m:m>
                                </m:e>
                              </m:d>
                            </m:e>
                          </m:mr>
                        </m:m>
                      </m:e>
                    </m:d>
                  </m:oMath>
                </a14:m>
                <a:r>
                  <a:rPr lang="en-US" altLang="zh-CN" sz="2400" b="0" dirty="0">
                    <a:latin typeface="Cambria Math" panose="02040503050406030204" pitchFamily="18" charset="0"/>
                    <a:cs typeface="Cambria Math" panose="02040503050406030204" pitchFamily="18" charset="0"/>
                    <a:sym typeface="+mn-ea"/>
                  </a:rPr>
                  <a:t>.   </a:t>
                </a:r>
                <a:endParaRPr lang="en-US" altLang="zh-CN" sz="2400" b="0" dirty="0">
                  <a:solidFill>
                    <a:schemeClr val="tx1"/>
                  </a:solidFill>
                  <a:latin typeface="Cambria Math" panose="02040503050406030204" pitchFamily="18" charset="0"/>
                  <a:cs typeface="Cambria Math" panose="02040503050406030204" pitchFamily="18" charset="0"/>
                  <a:sym typeface="+mn-ea"/>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571500" y="1244600"/>
                <a:ext cx="8587105" cy="5278755"/>
              </a:xfrm>
              <a:prstGeom prst="rect">
                <a:avLst/>
              </a:prstGeom>
              <a:blipFill rotWithShape="1">
                <a:blip r:embed="rId2"/>
                <a:stretch>
                  <a:fillRect b="-1816"/>
                </a:stretch>
              </a:blipFill>
            </p:spPr>
            <p:txBody>
              <a:bodyPr/>
              <a:lstStyle/>
              <a:p>
                <a:r>
                  <a:rPr lang="zh-CN" altLang="en-US">
                    <a:noFill/>
                  </a:rPr>
                  <a:t> </a:t>
                </a:r>
              </a:p>
            </p:txBody>
          </p:sp>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ea typeface="+mj-ea"/>
              </a:rPr>
              <a:t>矩阵的逆</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b="1" dirty="0">
                    <a:latin typeface="+mn-ea"/>
                    <a:ea typeface="+mn-ea"/>
                  </a:rPr>
                  <a:t>例</a:t>
                </a:r>
                <a:r>
                  <a:rPr kumimoji="1" lang="en-US" altLang="zh-CN" sz="2400" b="1" dirty="0">
                    <a:latin typeface="+mn-ea"/>
                    <a:ea typeface="+mn-ea"/>
                  </a:rPr>
                  <a:t>.</a:t>
                </a:r>
                <a:r>
                  <a:rPr kumimoji="1" lang="zh-CN" altLang="en-US" sz="2400" dirty="0">
                    <a:latin typeface="+mn-ea"/>
                    <a:ea typeface="+mn-ea"/>
                  </a:rPr>
                  <a:t>利用上述定理计算</a:t>
                </a:r>
                <a14:m>
                  <m:oMath xmlns:m="http://schemas.openxmlformats.org/officeDocument/2006/math">
                    <m:sSup>
                      <m:sSupPr>
                        <m:ctrlPr>
                          <a:rPr kumimoji="1" lang="en-US" altLang="zh-CN" sz="2400" b="0" i="1" smtClean="0">
                            <a:latin typeface="Cambria Math" panose="02040503050406030204" pitchFamily="18" charset="0"/>
                            <a:ea typeface="+mn-ea"/>
                          </a:rPr>
                        </m:ctrlPr>
                      </m:sSupPr>
                      <m:e>
                        <m:r>
                          <a:rPr kumimoji="1" lang="en-US" altLang="zh-CN" sz="2400" b="0" i="1" smtClean="0">
                            <a:latin typeface="Cambria Math" panose="02040503050406030204" pitchFamily="18" charset="0"/>
                            <a:ea typeface="+mn-ea"/>
                          </a:rPr>
                          <m:t>𝐴</m:t>
                        </m:r>
                      </m:e>
                      <m:sup>
                        <m:r>
                          <a:rPr kumimoji="1" lang="en-US" altLang="zh-CN" sz="2400" b="0" i="1" smtClean="0">
                            <a:latin typeface="Cambria Math" panose="02040503050406030204" pitchFamily="18" charset="0"/>
                            <a:ea typeface="+mn-ea"/>
                          </a:rPr>
                          <m:t>−1</m:t>
                        </m:r>
                      </m:sup>
                    </m:sSup>
                    <m:r>
                      <a:rPr kumimoji="1" lang="en-US" altLang="zh-CN" sz="2400" b="0" i="1" smtClean="0">
                        <a:latin typeface="Cambria Math" panose="02040503050406030204" pitchFamily="18" charset="0"/>
                        <a:ea typeface="+mn-ea"/>
                      </a:rPr>
                      <m:t>.</m:t>
                    </m:r>
                  </m:oMath>
                </a14:m>
                <a:endParaRPr kumimoji="1" lang="en-US" altLang="zh-CN" sz="2400" b="0" dirty="0">
                  <a:latin typeface="+mn-ea"/>
                  <a:ea typeface="+mn-ea"/>
                </a:endParaRPr>
              </a:p>
              <a:p>
                <a:pPr marL="0" indent="0">
                  <a:buNone/>
                </a:pPr>
                <a:endParaRPr kumimoji="1" lang="en-US" altLang="zh-CN" sz="2400" dirty="0">
                  <a:latin typeface="+mn-ea"/>
                  <a:ea typeface="+mn-ea"/>
                </a:endParaRPr>
              </a:p>
              <a:p>
                <a:pPr marL="0" indent="0">
                  <a:buNone/>
                </a:pPr>
                <a:endParaRPr kumimoji="1" lang="en-US" altLang="zh-CN" sz="2400" dirty="0">
                  <a:latin typeface="+mn-ea"/>
                  <a:ea typeface="+mn-ea"/>
                </a:endParaRPr>
              </a:p>
              <a:p>
                <a:pPr marL="0" indent="0">
                  <a:buNone/>
                </a:pPr>
                <a:endParaRPr kumimoji="1" lang="en-US" altLang="zh-CN" sz="2400" dirty="0">
                  <a:latin typeface="+mn-ea"/>
                  <a:ea typeface="+mn-ea"/>
                </a:endParaRPr>
              </a:p>
              <a:p>
                <a:pPr marL="0" indent="0">
                  <a:buNone/>
                </a:pPr>
                <a:endParaRPr kumimoji="1" lang="en-US" altLang="zh-CN" sz="2400" dirty="0">
                  <a:latin typeface="+mn-ea"/>
                  <a:ea typeface="+mn-ea"/>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2987824" y="1916832"/>
            <a:ext cx="2448272" cy="1301014"/>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ea typeface="+mj-ea"/>
              </a:rPr>
              <a:t>矩阵的逆</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b="1" dirty="0">
                    <a:latin typeface="+mn-ea"/>
                    <a:ea typeface="+mn-ea"/>
                  </a:rPr>
                  <a:t>例</a:t>
                </a:r>
                <a:r>
                  <a:rPr kumimoji="1" lang="en-US" altLang="zh-CN" sz="2400" b="1" dirty="0">
                    <a:latin typeface="+mn-ea"/>
                    <a:ea typeface="+mn-ea"/>
                  </a:rPr>
                  <a:t>.</a:t>
                </a:r>
                <a:r>
                  <a:rPr kumimoji="1" lang="zh-CN" altLang="en-US" sz="2400" dirty="0">
                    <a:latin typeface="+mn-ea"/>
                    <a:ea typeface="+mn-ea"/>
                  </a:rPr>
                  <a:t>利用上述定理计算</a:t>
                </a:r>
                <a14:m>
                  <m:oMath xmlns:m="http://schemas.openxmlformats.org/officeDocument/2006/math">
                    <m:sSup>
                      <m:sSupPr>
                        <m:ctrlPr>
                          <a:rPr kumimoji="1" lang="en-US" altLang="zh-CN" sz="2400" b="0" i="1" smtClean="0">
                            <a:latin typeface="Cambria Math" panose="02040503050406030204" pitchFamily="18" charset="0"/>
                            <a:ea typeface="+mn-ea"/>
                          </a:rPr>
                        </m:ctrlPr>
                      </m:sSupPr>
                      <m:e>
                        <m:r>
                          <a:rPr kumimoji="1" lang="en-US" altLang="zh-CN" sz="2400" b="0" i="1" smtClean="0">
                            <a:latin typeface="Cambria Math" panose="02040503050406030204" pitchFamily="18" charset="0"/>
                            <a:ea typeface="+mn-ea"/>
                          </a:rPr>
                          <m:t>𝐴</m:t>
                        </m:r>
                      </m:e>
                      <m:sup>
                        <m:r>
                          <a:rPr kumimoji="1" lang="en-US" altLang="zh-CN" sz="2400" b="0" i="1" smtClean="0">
                            <a:latin typeface="Cambria Math" panose="02040503050406030204" pitchFamily="18" charset="0"/>
                            <a:ea typeface="+mn-ea"/>
                          </a:rPr>
                          <m:t>−1</m:t>
                        </m:r>
                      </m:sup>
                    </m:sSup>
                    <m:r>
                      <a:rPr kumimoji="1" lang="en-US" altLang="zh-CN" sz="2400" b="0" i="1" smtClean="0">
                        <a:latin typeface="Cambria Math" panose="02040503050406030204" pitchFamily="18" charset="0"/>
                        <a:ea typeface="+mn-ea"/>
                      </a:rPr>
                      <m:t>.</m:t>
                    </m:r>
                  </m:oMath>
                </a14:m>
                <a:endParaRPr kumimoji="1" lang="en-US" altLang="zh-CN" sz="2400" b="0" dirty="0">
                  <a:latin typeface="+mn-ea"/>
                  <a:ea typeface="+mn-ea"/>
                </a:endParaRPr>
              </a:p>
              <a:p>
                <a:pPr marL="0" indent="0">
                  <a:buNone/>
                </a:pPr>
                <a:endParaRPr kumimoji="1" lang="en-US" altLang="zh-CN" sz="2400" dirty="0">
                  <a:latin typeface="+mn-ea"/>
                  <a:ea typeface="+mn-ea"/>
                </a:endParaRPr>
              </a:p>
              <a:p>
                <a:pPr marL="0" indent="0">
                  <a:buNone/>
                </a:pPr>
                <a:endParaRPr kumimoji="1" lang="en-US" altLang="zh-CN" sz="2400" dirty="0">
                  <a:latin typeface="+mn-ea"/>
                  <a:ea typeface="+mn-ea"/>
                </a:endParaRPr>
              </a:p>
              <a:p>
                <a:pPr marL="0" indent="0">
                  <a:buNone/>
                </a:pPr>
                <a:endParaRPr kumimoji="1" lang="en-US" altLang="zh-CN" sz="2400" dirty="0">
                  <a:latin typeface="+mn-ea"/>
                  <a:ea typeface="+mn-ea"/>
                </a:endParaRPr>
              </a:p>
              <a:p>
                <a:pPr marL="0" indent="0">
                  <a:buNone/>
                </a:pPr>
                <a:r>
                  <a:rPr kumimoji="1" lang="zh-CN" altLang="en-US" sz="2400" b="1" dirty="0">
                    <a:latin typeface="+mn-ea"/>
                    <a:ea typeface="+mn-ea"/>
                  </a:rPr>
                  <a:t>解</a:t>
                </a:r>
                <a:r>
                  <a:rPr kumimoji="1" lang="en-US" altLang="zh-CN" sz="2400" b="1" dirty="0">
                    <a:latin typeface="+mn-ea"/>
                    <a:ea typeface="+mn-ea"/>
                  </a:rPr>
                  <a:t>.</a:t>
                </a:r>
                <a:r>
                  <a:rPr kumimoji="1" lang="zh-CN" altLang="en-US" sz="2400" dirty="0">
                    <a:latin typeface="+mn-ea"/>
                    <a:ea typeface="+mn-ea"/>
                  </a:rPr>
                  <a:t>余子阵为</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11" t="-1259"/>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2987824" y="1916832"/>
            <a:ext cx="2448272" cy="1301014"/>
          </a:xfrm>
          <a:prstGeom prst="rect">
            <a:avLst/>
          </a:prstGeom>
        </p:spPr>
      </p:pic>
      <p:pic>
        <p:nvPicPr>
          <p:cNvPr id="5" name="图片 4"/>
          <p:cNvPicPr>
            <a:picLocks noChangeAspect="1"/>
          </p:cNvPicPr>
          <p:nvPr/>
        </p:nvPicPr>
        <p:blipFill>
          <a:blip r:embed="rId4"/>
          <a:stretch>
            <a:fillRect/>
          </a:stretch>
        </p:blipFill>
        <p:spPr>
          <a:xfrm>
            <a:off x="1331595" y="3501008"/>
            <a:ext cx="6759575" cy="250825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ea typeface="+mj-ea"/>
              </a:rPr>
              <a:t>矩阵的逆</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dirty="0">
                    <a:latin typeface="+mn-ea"/>
                    <a:ea typeface="+mn-ea"/>
                  </a:rPr>
                  <a:t>可得，</a:t>
                </a:r>
                <a:endParaRPr kumimoji="1" lang="en-US" altLang="zh-CN" sz="2400" dirty="0">
                  <a:latin typeface="+mn-ea"/>
                  <a:ea typeface="+mn-ea"/>
                </a:endParaRPr>
              </a:p>
              <a:p>
                <a:pPr marL="0" indent="0">
                  <a:buNone/>
                </a:pPr>
                <a:endParaRPr kumimoji="1" lang="en-US" altLang="zh-CN" sz="2400" dirty="0">
                  <a:latin typeface="+mn-ea"/>
                  <a:ea typeface="+mn-ea"/>
                </a:endParaRPr>
              </a:p>
              <a:p>
                <a:pPr marL="0" indent="0">
                  <a:buNone/>
                </a:pPr>
                <a:endParaRPr kumimoji="1" lang="en-US" altLang="zh-CN" sz="2400" dirty="0">
                  <a:latin typeface="+mn-ea"/>
                  <a:ea typeface="+mn-ea"/>
                </a:endParaRPr>
              </a:p>
              <a:p>
                <a:pPr marL="0" indent="0">
                  <a:buNone/>
                </a:pPr>
                <a:r>
                  <a:rPr lang="zh-CN" altLang="en-US" sz="2400" dirty="0">
                    <a:effectLst/>
                    <a:latin typeface="+mn-ea"/>
                    <a:ea typeface="+mn-ea"/>
                  </a:rPr>
                  <a:t>沿第一行展开，我们计算行列式为</a:t>
                </a:r>
                <a:endParaRPr lang="en-US" altLang="zh-CN" sz="2400" dirty="0">
                  <a:effectLst/>
                  <a:latin typeface="+mn-ea"/>
                  <a:ea typeface="+mn-ea"/>
                </a:endParaRPr>
              </a:p>
              <a:p>
                <a:pPr marL="0" indent="0">
                  <a:buNone/>
                </a:pPr>
                <a:endParaRPr lang="en-US" altLang="zh-CN" sz="2400" b="0" i="1" dirty="0">
                  <a:solidFill>
                    <a:srgbClr val="060607"/>
                  </a:solidFill>
                  <a:effectLst/>
                  <a:latin typeface="Cambria Math" panose="02040503050406030204" pitchFamily="18" charset="0"/>
                  <a:ea typeface="+mn-ea"/>
                </a:endParaRPr>
              </a:p>
              <a:p>
                <a:pPr marL="0" indent="0">
                  <a:buNone/>
                </a:pPr>
                <a14:m>
                  <m:oMathPara xmlns:m="http://schemas.openxmlformats.org/officeDocument/2006/math">
                    <m:oMathParaPr>
                      <m:jc m:val="centerGroup"/>
                    </m:oMathParaPr>
                    <m:oMath xmlns:m="http://schemas.openxmlformats.org/officeDocument/2006/math">
                      <m:r>
                        <m:rPr>
                          <m:sty m:val="p"/>
                        </m:rPr>
                        <a:rPr lang="en-GB" altLang="zh-CN" sz="2400" b="0" i="1" dirty="0" smtClean="0">
                          <a:solidFill>
                            <a:srgbClr val="060607"/>
                          </a:solidFill>
                          <a:effectLst/>
                          <a:latin typeface="Cambria Math" panose="02040503050406030204" pitchFamily="18" charset="0"/>
                          <a:ea typeface="+mn-ea"/>
                        </a:rPr>
                        <m:t>det</m:t>
                      </m:r>
                      <m:r>
                        <a:rPr lang="en-GB" altLang="zh-CN" sz="2400" b="0" i="1" dirty="0" smtClean="0">
                          <a:solidFill>
                            <a:srgbClr val="060607"/>
                          </a:solidFill>
                          <a:effectLst/>
                          <a:latin typeface="Cambria Math" panose="02040503050406030204" pitchFamily="18" charset="0"/>
                          <a:ea typeface="+mn-ea"/>
                        </a:rPr>
                        <m:t>⁡(</m:t>
                      </m:r>
                      <m:r>
                        <a:rPr lang="en-GB" altLang="zh-CN" sz="2400" b="0" i="1" dirty="0" smtClean="0">
                          <a:solidFill>
                            <a:srgbClr val="060607"/>
                          </a:solidFill>
                          <a:effectLst/>
                          <a:latin typeface="Cambria Math" panose="02040503050406030204" pitchFamily="18" charset="0"/>
                          <a:ea typeface="+mn-ea"/>
                        </a:rPr>
                        <m:t>𝐴</m:t>
                      </m:r>
                      <m:r>
                        <a:rPr lang="en-GB" altLang="zh-CN" sz="2400" b="0" i="1" dirty="0" smtClean="0">
                          <a:solidFill>
                            <a:srgbClr val="060607"/>
                          </a:solidFill>
                          <a:effectLst/>
                          <a:latin typeface="Cambria Math" panose="02040503050406030204" pitchFamily="18" charset="0"/>
                          <a:ea typeface="+mn-ea"/>
                        </a:rPr>
                        <m:t>)=1⋅</m:t>
                      </m:r>
                      <m:sSub>
                        <m:sSubPr>
                          <m:ctrlPr>
                            <a:rPr lang="en-US" altLang="zh-CN" sz="2400" b="0" i="1" dirty="0" smtClean="0">
                              <a:solidFill>
                                <a:srgbClr val="060607"/>
                              </a:solidFill>
                              <a:effectLst/>
                              <a:latin typeface="Cambria Math" panose="02040503050406030204" pitchFamily="18" charset="0"/>
                              <a:ea typeface="+mn-ea"/>
                            </a:rPr>
                          </m:ctrlPr>
                        </m:sSubPr>
                        <m:e>
                          <m:r>
                            <a:rPr lang="en-GB" altLang="zh-CN" sz="2400" b="0" i="1" dirty="0" smtClean="0">
                              <a:solidFill>
                                <a:srgbClr val="060607"/>
                              </a:solidFill>
                              <a:effectLst/>
                              <a:latin typeface="Cambria Math" panose="02040503050406030204" pitchFamily="18" charset="0"/>
                              <a:ea typeface="+mn-ea"/>
                            </a:rPr>
                            <m:t>𝐶</m:t>
                          </m:r>
                        </m:e>
                        <m:sub>
                          <m:r>
                            <a:rPr lang="en-GB" altLang="zh-CN" sz="2400" b="0" i="1" dirty="0" smtClean="0">
                              <a:solidFill>
                                <a:srgbClr val="060607"/>
                              </a:solidFill>
                              <a:effectLst/>
                              <a:latin typeface="Cambria Math" panose="02040503050406030204" pitchFamily="18" charset="0"/>
                              <a:ea typeface="+mn-ea"/>
                            </a:rPr>
                            <m:t>11</m:t>
                          </m:r>
                        </m:sub>
                      </m:sSub>
                      <m:r>
                        <a:rPr lang="en-GB" altLang="zh-CN" sz="2400" b="0" i="1" dirty="0" smtClean="0">
                          <a:solidFill>
                            <a:srgbClr val="060607"/>
                          </a:solidFill>
                          <a:effectLst/>
                          <a:latin typeface="Cambria Math" panose="02040503050406030204" pitchFamily="18" charset="0"/>
                          <a:ea typeface="+mn-ea"/>
                        </a:rPr>
                        <m:t>+0⋅</m:t>
                      </m:r>
                      <m:sSub>
                        <m:sSubPr>
                          <m:ctrlPr>
                            <a:rPr lang="en-US" altLang="zh-CN" sz="2400" b="0" i="1" dirty="0" smtClean="0">
                              <a:solidFill>
                                <a:srgbClr val="060607"/>
                              </a:solidFill>
                              <a:effectLst/>
                              <a:latin typeface="Cambria Math" panose="02040503050406030204" pitchFamily="18" charset="0"/>
                              <a:ea typeface="+mn-ea"/>
                            </a:rPr>
                          </m:ctrlPr>
                        </m:sSubPr>
                        <m:e>
                          <m:r>
                            <a:rPr lang="en-GB" altLang="zh-CN" sz="2400" b="0" i="1" dirty="0" smtClean="0">
                              <a:solidFill>
                                <a:srgbClr val="060607"/>
                              </a:solidFill>
                              <a:effectLst/>
                              <a:latin typeface="Cambria Math" panose="02040503050406030204" pitchFamily="18" charset="0"/>
                              <a:ea typeface="+mn-ea"/>
                            </a:rPr>
                            <m:t>𝐶</m:t>
                          </m:r>
                        </m:e>
                        <m:sub>
                          <m:r>
                            <a:rPr lang="en-GB" altLang="zh-CN" sz="2400" b="0" i="1" dirty="0" smtClean="0">
                              <a:solidFill>
                                <a:srgbClr val="060607"/>
                              </a:solidFill>
                              <a:effectLst/>
                              <a:latin typeface="Cambria Math" panose="02040503050406030204" pitchFamily="18" charset="0"/>
                              <a:ea typeface="+mn-ea"/>
                            </a:rPr>
                            <m:t>12</m:t>
                          </m:r>
                        </m:sub>
                      </m:sSub>
                      <m:r>
                        <a:rPr lang="en-GB" altLang="zh-CN" sz="2400" b="0" i="1" dirty="0" smtClean="0">
                          <a:solidFill>
                            <a:srgbClr val="060607"/>
                          </a:solidFill>
                          <a:effectLst/>
                          <a:latin typeface="Cambria Math" panose="02040503050406030204" pitchFamily="18" charset="0"/>
                          <a:ea typeface="+mn-ea"/>
                        </a:rPr>
                        <m:t>+1⋅</m:t>
                      </m:r>
                      <m:sSub>
                        <m:sSubPr>
                          <m:ctrlPr>
                            <a:rPr lang="en-US" altLang="zh-CN" sz="2400" b="0" i="1" dirty="0" smtClean="0">
                              <a:solidFill>
                                <a:srgbClr val="060607"/>
                              </a:solidFill>
                              <a:effectLst/>
                              <a:latin typeface="Cambria Math" panose="02040503050406030204" pitchFamily="18" charset="0"/>
                              <a:ea typeface="+mn-ea"/>
                            </a:rPr>
                          </m:ctrlPr>
                        </m:sSubPr>
                        <m:e>
                          <m:r>
                            <a:rPr lang="en-GB" altLang="zh-CN" sz="2400" b="0" i="1" dirty="0" smtClean="0">
                              <a:solidFill>
                                <a:srgbClr val="060607"/>
                              </a:solidFill>
                              <a:effectLst/>
                              <a:latin typeface="Cambria Math" panose="02040503050406030204" pitchFamily="18" charset="0"/>
                              <a:ea typeface="+mn-ea"/>
                            </a:rPr>
                            <m:t>𝐶</m:t>
                          </m:r>
                        </m:e>
                        <m:sub>
                          <m:r>
                            <a:rPr lang="en-GB" altLang="zh-CN" sz="2400" b="0" i="1" dirty="0" smtClean="0">
                              <a:solidFill>
                                <a:srgbClr val="060607"/>
                              </a:solidFill>
                              <a:effectLst/>
                              <a:latin typeface="Cambria Math" panose="02040503050406030204" pitchFamily="18" charset="0"/>
                              <a:ea typeface="+mn-ea"/>
                            </a:rPr>
                            <m:t>13</m:t>
                          </m:r>
                        </m:sub>
                      </m:sSub>
                      <m:r>
                        <a:rPr lang="en-GB" altLang="zh-CN" sz="2400" b="0" i="1" dirty="0" smtClean="0">
                          <a:solidFill>
                            <a:srgbClr val="060607"/>
                          </a:solidFill>
                          <a:effectLst/>
                          <a:latin typeface="Cambria Math" panose="02040503050406030204" pitchFamily="18" charset="0"/>
                          <a:ea typeface="+mn-ea"/>
                        </a:rPr>
                        <m:t>=−2.</m:t>
                      </m:r>
                    </m:oMath>
                  </m:oMathPara>
                </a14:m>
                <a:endParaRPr lang="en-GB" altLang="zh-CN" sz="2400" b="0" i="0" dirty="0">
                  <a:solidFill>
                    <a:srgbClr val="060607"/>
                  </a:solidFill>
                  <a:effectLst/>
                  <a:latin typeface="+mn-ea"/>
                  <a:ea typeface="+mn-ea"/>
                </a:endParaRPr>
              </a:p>
              <a:p>
                <a:pPr marL="0" indent="0">
                  <a:buNone/>
                </a:pPr>
                <a:endParaRPr lang="en-US" altLang="zh-CN" sz="2400" b="0" i="0" dirty="0">
                  <a:solidFill>
                    <a:srgbClr val="060607"/>
                  </a:solidFill>
                  <a:effectLst/>
                  <a:latin typeface="+mn-ea"/>
                  <a:ea typeface="+mn-ea"/>
                </a:endParaRPr>
              </a:p>
              <a:p>
                <a:pPr marL="0" indent="0">
                  <a:buNone/>
                </a:pPr>
                <a:r>
                  <a:rPr lang="zh-CN" altLang="en-GB" sz="2400" b="0" i="0" dirty="0">
                    <a:solidFill>
                      <a:srgbClr val="060607"/>
                    </a:solidFill>
                    <a:effectLst/>
                    <a:latin typeface="+mn-ea"/>
                    <a:ea typeface="+mn-ea"/>
                  </a:rPr>
                  <a:t>因此</a:t>
                </a:r>
                <a:r>
                  <a:rPr lang="zh-CN" altLang="en-US" sz="2400" b="0" i="0" dirty="0">
                    <a:solidFill>
                      <a:srgbClr val="060607"/>
                    </a:solidFill>
                    <a:effectLst/>
                    <a:latin typeface="+mn-ea"/>
                    <a:ea typeface="+mn-ea"/>
                  </a:rPr>
                  <a:t>，</a:t>
                </a:r>
                <a:br>
                  <a:rPr lang="en-GB" altLang="zh-CN" sz="2400" b="0" i="0" dirty="0">
                    <a:solidFill>
                      <a:srgbClr val="060607"/>
                    </a:solidFill>
                    <a:effectLst/>
                    <a:latin typeface="+mn-ea"/>
                    <a:ea typeface="+mn-ea"/>
                  </a:rPr>
                </a:br>
                <a:endParaRPr lang="en-GB" altLang="zh-CN" sz="2400" dirty="0">
                  <a:effectLst/>
                  <a:latin typeface="+mn-ea"/>
                  <a:ea typeface="+mn-ea"/>
                </a:endParaRPr>
              </a:p>
              <a:p>
                <a:pPr marL="0" indent="0">
                  <a:buNone/>
                </a:pPr>
                <a:endParaRPr kumimoji="1" lang="zh-CN" altLang="en-US" sz="2400" dirty="0">
                  <a:latin typeface="+mn-ea"/>
                  <a:ea typeface="+mn-ea"/>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1591134" y="1340768"/>
            <a:ext cx="5961732" cy="1250986"/>
          </a:xfrm>
          <a:prstGeom prst="rect">
            <a:avLst/>
          </a:prstGeom>
        </p:spPr>
      </p:pic>
      <p:pic>
        <p:nvPicPr>
          <p:cNvPr id="6" name="图片 5"/>
          <p:cNvPicPr>
            <a:picLocks noChangeAspect="1"/>
          </p:cNvPicPr>
          <p:nvPr/>
        </p:nvPicPr>
        <p:blipFill>
          <a:blip r:embed="rId4"/>
          <a:stretch>
            <a:fillRect/>
          </a:stretch>
        </p:blipFill>
        <p:spPr>
          <a:xfrm>
            <a:off x="881412" y="4725144"/>
            <a:ext cx="7381176" cy="1444142"/>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Cramer’s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Rule</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本框 6"/>
              <p:cNvSpPr txBox="1"/>
              <p:nvPr/>
            </p:nvSpPr>
            <p:spPr>
              <a:xfrm>
                <a:off x="539552" y="3789040"/>
                <a:ext cx="7721869" cy="2197653"/>
              </a:xfrm>
              <a:prstGeom prst="rect">
                <a:avLst/>
              </a:prstGeom>
              <a:noFill/>
            </p:spPr>
            <p:txBody>
              <a:bodyPr wrap="square">
                <a:spAutoFit/>
              </a:bodyPr>
              <a:lstStyle/>
              <a:p>
                <a:endParaRPr lang="en-US" altLang="zh-CN" sz="2400" b="0" dirty="0">
                  <a:latin typeface="+mn-ea"/>
                  <a:ea typeface="+mn-ea"/>
                  <a:cs typeface="Cambria Math" panose="02040503050406030204" pitchFamily="18" charset="0"/>
                </a:endParaRPr>
              </a:p>
              <a:p>
                <a:r>
                  <a:rPr lang="zh-CN" altLang="en-US" sz="2400" b="0" dirty="0">
                    <a:latin typeface="+mn-ea"/>
                    <a:ea typeface="+mn-ea"/>
                    <a:cs typeface="Cambria Math" panose="02040503050406030204" pitchFamily="18" charset="0"/>
                  </a:rPr>
                  <a:t>第一页中，方程组的解可以表示成：</a:t>
                </a:r>
              </a:p>
              <a:p>
                <a:pPr/>
                <a14:m>
                  <m:oMathPara xmlns:m="http://schemas.openxmlformats.org/officeDocument/2006/math">
                    <m:oMathParaPr>
                      <m:jc m:val="centerGroup"/>
                    </m:oMathParaPr>
                    <m:oMath xmlns:m="http://schemas.openxmlformats.org/officeDocument/2006/math">
                      <m:sSub>
                        <m:sSubPr>
                          <m:ctrlPr>
                            <a:rPr lang="en-US" altLang="zh-CN" sz="2400" b="0" i="1">
                              <a:latin typeface="Cambria Math" panose="02040503050406030204" pitchFamily="18" charset="0"/>
                              <a:ea typeface="+mn-ea"/>
                              <a:cs typeface="Cambria Math" panose="02040503050406030204" pitchFamily="18" charset="0"/>
                            </a:rPr>
                          </m:ctrlPr>
                        </m:sSubPr>
                        <m:e>
                          <m:r>
                            <a:rPr lang="en-US" altLang="zh-CN" sz="2400" b="0" i="1">
                              <a:latin typeface="Cambria Math" panose="02040503050406030204" pitchFamily="18" charset="0"/>
                              <a:ea typeface="+mn-ea"/>
                              <a:cs typeface="Cambria Math" panose="02040503050406030204" pitchFamily="18" charset="0"/>
                            </a:rPr>
                            <m:t>𝑥</m:t>
                          </m:r>
                        </m:e>
                        <m:sub>
                          <m:r>
                            <a:rPr lang="en-US" altLang="zh-CN" sz="2400" b="0" i="1">
                              <a:latin typeface="Cambria Math" panose="02040503050406030204" pitchFamily="18" charset="0"/>
                              <a:ea typeface="+mn-ea"/>
                              <a:cs typeface="Cambria Math" panose="02040503050406030204" pitchFamily="18" charset="0"/>
                            </a:rPr>
                            <m:t>1</m:t>
                          </m:r>
                        </m:sub>
                      </m:sSub>
                      <m:r>
                        <a:rPr lang="en-US" altLang="zh-CN" sz="2400" b="0" i="1">
                          <a:latin typeface="Cambria Math" panose="02040503050406030204" pitchFamily="18" charset="0"/>
                          <a:ea typeface="+mn-ea"/>
                          <a:cs typeface="Cambria Math" panose="02040503050406030204" pitchFamily="18" charset="0"/>
                        </a:rPr>
                        <m:t>=</m:t>
                      </m:r>
                      <m:f>
                        <m:fPr>
                          <m:ctrlPr>
                            <a:rPr lang="en-US" altLang="zh-CN" sz="2400" b="0" i="1">
                              <a:latin typeface="Cambria Math" panose="02040503050406030204" pitchFamily="18" charset="0"/>
                              <a:ea typeface="+mn-ea"/>
                              <a:cs typeface="Cambria Math" panose="02040503050406030204" pitchFamily="18" charset="0"/>
                            </a:rPr>
                          </m:ctrlPr>
                        </m:fPr>
                        <m:num>
                          <m:d>
                            <m:dPr>
                              <m:begChr m:val="|"/>
                              <m:endChr m:val="|"/>
                              <m:ctrlPr>
                                <a:rPr lang="en-US" altLang="zh-CN" sz="2400" b="0" i="1">
                                  <a:latin typeface="Cambria Math" panose="02040503050406030204" pitchFamily="18" charset="0"/>
                                  <a:ea typeface="+mn-ea"/>
                                  <a:cs typeface="Cambria Math" panose="02040503050406030204" pitchFamily="18" charset="0"/>
                                </a:rPr>
                              </m:ctrlPr>
                            </m:dPr>
                            <m:e>
                              <m:m>
                                <m:mPr>
                                  <m:mcs>
                                    <m:mc>
                                      <m:mcPr>
                                        <m:count m:val="2"/>
                                        <m:mcJc m:val="center"/>
                                      </m:mcPr>
                                    </m:mc>
                                  </m:mcs>
                                  <m:ctrlPr>
                                    <a:rPr lang="en-US" altLang="zh-CN" sz="2400" b="0" i="1">
                                      <a:latin typeface="Cambria Math" panose="02040503050406030204" pitchFamily="18" charset="0"/>
                                      <a:ea typeface="+mn-ea"/>
                                      <a:cs typeface="Cambria Math" panose="02040503050406030204" pitchFamily="18" charset="0"/>
                                    </a:rPr>
                                  </m:ctrlPr>
                                </m:mPr>
                                <m:mr>
                                  <m:e>
                                    <m:sSub>
                                      <m:sSubPr>
                                        <m:ctrlPr>
                                          <a:rPr lang="en-US" altLang="zh-CN" sz="2400" b="0" i="1">
                                            <a:latin typeface="Cambria Math" panose="02040503050406030204" pitchFamily="18" charset="0"/>
                                            <a:ea typeface="+mn-ea"/>
                                            <a:cs typeface="Cambria Math" panose="02040503050406030204" pitchFamily="18" charset="0"/>
                                          </a:rPr>
                                        </m:ctrlPr>
                                      </m:sSubPr>
                                      <m:e>
                                        <m:r>
                                          <a:rPr lang="en-US" altLang="zh-CN" sz="2400" b="0" i="1">
                                            <a:latin typeface="Cambria Math" panose="02040503050406030204" pitchFamily="18" charset="0"/>
                                            <a:ea typeface="+mn-ea"/>
                                            <a:cs typeface="Cambria Math" panose="02040503050406030204" pitchFamily="18" charset="0"/>
                                          </a:rPr>
                                          <m:t>𝑏</m:t>
                                        </m:r>
                                      </m:e>
                                      <m:sub>
                                        <m:r>
                                          <a:rPr lang="en-US" altLang="zh-CN" sz="2400" b="0" i="1">
                                            <a:latin typeface="Cambria Math" panose="02040503050406030204" pitchFamily="18" charset="0"/>
                                            <a:ea typeface="+mn-ea"/>
                                            <a:cs typeface="Cambria Math" panose="02040503050406030204" pitchFamily="18" charset="0"/>
                                          </a:rPr>
                                          <m:t>1</m:t>
                                        </m:r>
                                      </m:sub>
                                    </m:sSub>
                                  </m:e>
                                  <m:e>
                                    <m:sSub>
                                      <m:sSubPr>
                                        <m:ctrlPr>
                                          <a:rPr lang="en-US" altLang="zh-CN" sz="2400" b="0" i="1">
                                            <a:latin typeface="Cambria Math" panose="02040503050406030204" pitchFamily="18" charset="0"/>
                                            <a:ea typeface="+mn-ea"/>
                                            <a:cs typeface="Cambria Math" panose="02040503050406030204" pitchFamily="18" charset="0"/>
                                          </a:rPr>
                                        </m:ctrlPr>
                                      </m:sSubPr>
                                      <m:e>
                                        <m:r>
                                          <a:rPr lang="en-US" altLang="zh-CN" sz="2400" b="0" i="1">
                                            <a:latin typeface="Cambria Math" panose="02040503050406030204" pitchFamily="18" charset="0"/>
                                            <a:ea typeface="+mn-ea"/>
                                            <a:cs typeface="Cambria Math" panose="02040503050406030204" pitchFamily="18" charset="0"/>
                                          </a:rPr>
                                          <m:t>𝑎</m:t>
                                        </m:r>
                                      </m:e>
                                      <m:sub>
                                        <m:r>
                                          <a:rPr lang="en-US" altLang="zh-CN" sz="2400" b="0" i="1">
                                            <a:latin typeface="Cambria Math" panose="02040503050406030204" pitchFamily="18" charset="0"/>
                                            <a:ea typeface="+mn-ea"/>
                                            <a:cs typeface="Cambria Math" panose="02040503050406030204" pitchFamily="18" charset="0"/>
                                          </a:rPr>
                                          <m:t>12</m:t>
                                        </m:r>
                                      </m:sub>
                                    </m:sSub>
                                  </m:e>
                                </m:mr>
                                <m:mr>
                                  <m:e>
                                    <m:sSub>
                                      <m:sSubPr>
                                        <m:ctrlPr>
                                          <a:rPr lang="en-US" altLang="zh-CN" sz="2400" b="0" i="1">
                                            <a:latin typeface="Cambria Math" panose="02040503050406030204" pitchFamily="18" charset="0"/>
                                            <a:ea typeface="+mn-ea"/>
                                            <a:cs typeface="Cambria Math" panose="02040503050406030204" pitchFamily="18" charset="0"/>
                                          </a:rPr>
                                        </m:ctrlPr>
                                      </m:sSubPr>
                                      <m:e>
                                        <m:r>
                                          <a:rPr lang="en-US" altLang="zh-CN" sz="2400" b="0" i="1">
                                            <a:latin typeface="Cambria Math" panose="02040503050406030204" pitchFamily="18" charset="0"/>
                                            <a:ea typeface="+mn-ea"/>
                                            <a:cs typeface="Cambria Math" panose="02040503050406030204" pitchFamily="18" charset="0"/>
                                          </a:rPr>
                                          <m:t>𝑏</m:t>
                                        </m:r>
                                      </m:e>
                                      <m:sub>
                                        <m:r>
                                          <a:rPr lang="en-US" altLang="zh-CN" sz="2400" b="0" i="1">
                                            <a:latin typeface="Cambria Math" panose="02040503050406030204" pitchFamily="18" charset="0"/>
                                            <a:ea typeface="+mn-ea"/>
                                            <a:cs typeface="Cambria Math" panose="02040503050406030204" pitchFamily="18" charset="0"/>
                                          </a:rPr>
                                          <m:t>2</m:t>
                                        </m:r>
                                      </m:sub>
                                    </m:sSub>
                                  </m:e>
                                  <m:e>
                                    <m:sSub>
                                      <m:sSubPr>
                                        <m:ctrlPr>
                                          <a:rPr lang="en-US" altLang="zh-CN" sz="2400" b="0" i="1">
                                            <a:latin typeface="Cambria Math" panose="02040503050406030204" pitchFamily="18" charset="0"/>
                                            <a:ea typeface="+mn-ea"/>
                                            <a:cs typeface="Cambria Math" panose="02040503050406030204" pitchFamily="18" charset="0"/>
                                          </a:rPr>
                                        </m:ctrlPr>
                                      </m:sSubPr>
                                      <m:e>
                                        <m:r>
                                          <a:rPr lang="en-US" altLang="zh-CN" sz="2400" b="0" i="1">
                                            <a:latin typeface="Cambria Math" panose="02040503050406030204" pitchFamily="18" charset="0"/>
                                            <a:ea typeface="+mn-ea"/>
                                            <a:cs typeface="Cambria Math" panose="02040503050406030204" pitchFamily="18" charset="0"/>
                                          </a:rPr>
                                          <m:t>𝑎</m:t>
                                        </m:r>
                                      </m:e>
                                      <m:sub>
                                        <m:r>
                                          <a:rPr lang="en-US" altLang="zh-CN" sz="2400" b="0" i="1">
                                            <a:latin typeface="Cambria Math" panose="02040503050406030204" pitchFamily="18" charset="0"/>
                                            <a:ea typeface="+mn-ea"/>
                                            <a:cs typeface="Cambria Math" panose="02040503050406030204" pitchFamily="18" charset="0"/>
                                          </a:rPr>
                                          <m:t>22</m:t>
                                        </m:r>
                                      </m:sub>
                                    </m:sSub>
                                  </m:e>
                                </m:mr>
                              </m:m>
                            </m:e>
                          </m:d>
                        </m:num>
                        <m:den>
                          <m:d>
                            <m:dPr>
                              <m:begChr m:val="|"/>
                              <m:endChr m:val="|"/>
                              <m:ctrlPr>
                                <a:rPr lang="en-US" altLang="zh-CN" sz="2400" b="0" i="1">
                                  <a:latin typeface="Cambria Math" panose="02040503050406030204" pitchFamily="18" charset="0"/>
                                  <a:ea typeface="+mn-ea"/>
                                  <a:cs typeface="Cambria Math" panose="02040503050406030204" pitchFamily="18" charset="0"/>
                                </a:rPr>
                              </m:ctrlPr>
                            </m:dPr>
                            <m:e>
                              <m:m>
                                <m:mPr>
                                  <m:mcs>
                                    <m:mc>
                                      <m:mcPr>
                                        <m:count m:val="2"/>
                                        <m:mcJc m:val="center"/>
                                      </m:mcPr>
                                    </m:mc>
                                  </m:mcs>
                                  <m:ctrlPr>
                                    <a:rPr lang="en-US" altLang="zh-CN" sz="2400" b="0" i="1">
                                      <a:latin typeface="Cambria Math" panose="02040503050406030204" pitchFamily="18" charset="0"/>
                                      <a:ea typeface="+mn-ea"/>
                                      <a:cs typeface="Cambria Math" panose="02040503050406030204" pitchFamily="18" charset="0"/>
                                    </a:rPr>
                                  </m:ctrlPr>
                                </m:mPr>
                                <m:mr>
                                  <m:e>
                                    <m:sSub>
                                      <m:sSubPr>
                                        <m:ctrlPr>
                                          <a:rPr lang="en-US" altLang="zh-CN" sz="2400" b="0" i="1">
                                            <a:latin typeface="Cambria Math" panose="02040503050406030204" pitchFamily="18" charset="0"/>
                                            <a:ea typeface="+mn-ea"/>
                                            <a:cs typeface="Cambria Math" panose="02040503050406030204" pitchFamily="18" charset="0"/>
                                          </a:rPr>
                                        </m:ctrlPr>
                                      </m:sSubPr>
                                      <m:e>
                                        <m:r>
                                          <a:rPr lang="en-US" altLang="zh-CN" sz="2400" b="0" i="1">
                                            <a:latin typeface="Cambria Math" panose="02040503050406030204" pitchFamily="18" charset="0"/>
                                            <a:ea typeface="+mn-ea"/>
                                            <a:cs typeface="Cambria Math" panose="02040503050406030204" pitchFamily="18" charset="0"/>
                                          </a:rPr>
                                          <m:t>𝑎</m:t>
                                        </m:r>
                                      </m:e>
                                      <m:sub>
                                        <m:r>
                                          <a:rPr lang="en-US" altLang="zh-CN" sz="2400" b="0" i="1">
                                            <a:latin typeface="Cambria Math" panose="02040503050406030204" pitchFamily="18" charset="0"/>
                                            <a:ea typeface="+mn-ea"/>
                                            <a:cs typeface="Cambria Math" panose="02040503050406030204" pitchFamily="18" charset="0"/>
                                          </a:rPr>
                                          <m:t>11</m:t>
                                        </m:r>
                                      </m:sub>
                                    </m:sSub>
                                  </m:e>
                                  <m:e>
                                    <m:sSub>
                                      <m:sSubPr>
                                        <m:ctrlPr>
                                          <a:rPr lang="en-US" altLang="zh-CN" sz="2400" b="0" i="1">
                                            <a:latin typeface="Cambria Math" panose="02040503050406030204" pitchFamily="18" charset="0"/>
                                            <a:ea typeface="+mn-ea"/>
                                            <a:cs typeface="Cambria Math" panose="02040503050406030204" pitchFamily="18" charset="0"/>
                                          </a:rPr>
                                        </m:ctrlPr>
                                      </m:sSubPr>
                                      <m:e>
                                        <m:r>
                                          <a:rPr lang="en-US" altLang="zh-CN" sz="2400" b="0" i="1">
                                            <a:latin typeface="Cambria Math" panose="02040503050406030204" pitchFamily="18" charset="0"/>
                                            <a:ea typeface="+mn-ea"/>
                                            <a:cs typeface="Cambria Math" panose="02040503050406030204" pitchFamily="18" charset="0"/>
                                          </a:rPr>
                                          <m:t>𝑎</m:t>
                                        </m:r>
                                      </m:e>
                                      <m:sub>
                                        <m:r>
                                          <a:rPr lang="en-US" altLang="zh-CN" sz="2400" b="0" i="1">
                                            <a:latin typeface="Cambria Math" panose="02040503050406030204" pitchFamily="18" charset="0"/>
                                            <a:ea typeface="+mn-ea"/>
                                            <a:cs typeface="Cambria Math" panose="02040503050406030204" pitchFamily="18" charset="0"/>
                                          </a:rPr>
                                          <m:t>12</m:t>
                                        </m:r>
                                      </m:sub>
                                    </m:sSub>
                                  </m:e>
                                </m:mr>
                                <m:mr>
                                  <m:e>
                                    <m:sSub>
                                      <m:sSubPr>
                                        <m:ctrlPr>
                                          <a:rPr lang="en-US" altLang="zh-CN" sz="2400" b="0" i="1">
                                            <a:latin typeface="Cambria Math" panose="02040503050406030204" pitchFamily="18" charset="0"/>
                                            <a:ea typeface="+mn-ea"/>
                                            <a:cs typeface="Cambria Math" panose="02040503050406030204" pitchFamily="18" charset="0"/>
                                          </a:rPr>
                                        </m:ctrlPr>
                                      </m:sSubPr>
                                      <m:e>
                                        <m:r>
                                          <a:rPr lang="en-US" altLang="zh-CN" sz="2400" b="0" i="1">
                                            <a:latin typeface="Cambria Math" panose="02040503050406030204" pitchFamily="18" charset="0"/>
                                            <a:ea typeface="+mn-ea"/>
                                            <a:cs typeface="Cambria Math" panose="02040503050406030204" pitchFamily="18" charset="0"/>
                                          </a:rPr>
                                          <m:t>𝑎</m:t>
                                        </m:r>
                                      </m:e>
                                      <m:sub>
                                        <m:r>
                                          <a:rPr lang="en-US" altLang="zh-CN" sz="2400" b="0" i="1">
                                            <a:latin typeface="Cambria Math" panose="02040503050406030204" pitchFamily="18" charset="0"/>
                                            <a:ea typeface="+mn-ea"/>
                                            <a:cs typeface="Cambria Math" panose="02040503050406030204" pitchFamily="18" charset="0"/>
                                          </a:rPr>
                                          <m:t>21</m:t>
                                        </m:r>
                                      </m:sub>
                                    </m:sSub>
                                  </m:e>
                                  <m:e>
                                    <m:sSub>
                                      <m:sSubPr>
                                        <m:ctrlPr>
                                          <a:rPr lang="en-US" altLang="zh-CN" sz="2400" b="0" i="1">
                                            <a:latin typeface="Cambria Math" panose="02040503050406030204" pitchFamily="18" charset="0"/>
                                            <a:ea typeface="+mn-ea"/>
                                            <a:cs typeface="Cambria Math" panose="02040503050406030204" pitchFamily="18" charset="0"/>
                                          </a:rPr>
                                        </m:ctrlPr>
                                      </m:sSubPr>
                                      <m:e>
                                        <m:r>
                                          <a:rPr lang="en-US" altLang="zh-CN" sz="2400" b="0" i="1">
                                            <a:latin typeface="Cambria Math" panose="02040503050406030204" pitchFamily="18" charset="0"/>
                                            <a:ea typeface="+mn-ea"/>
                                            <a:cs typeface="Cambria Math" panose="02040503050406030204" pitchFamily="18" charset="0"/>
                                          </a:rPr>
                                          <m:t>𝑎</m:t>
                                        </m:r>
                                      </m:e>
                                      <m:sub>
                                        <m:r>
                                          <a:rPr lang="en-US" altLang="zh-CN" sz="2400" b="0" i="1">
                                            <a:latin typeface="Cambria Math" panose="02040503050406030204" pitchFamily="18" charset="0"/>
                                            <a:ea typeface="+mn-ea"/>
                                            <a:cs typeface="Cambria Math" panose="02040503050406030204" pitchFamily="18" charset="0"/>
                                          </a:rPr>
                                          <m:t>22</m:t>
                                        </m:r>
                                      </m:sub>
                                    </m:sSub>
                                  </m:e>
                                </m:mr>
                              </m:m>
                            </m:e>
                          </m:d>
                        </m:den>
                      </m:f>
                      <m:r>
                        <a:rPr lang="en-US" altLang="zh-CN" sz="2400" b="0" i="1">
                          <a:latin typeface="Cambria Math" panose="02040503050406030204" pitchFamily="18" charset="0"/>
                          <a:ea typeface="+mn-ea"/>
                          <a:cs typeface="Cambria Math" panose="02040503050406030204" pitchFamily="18" charset="0"/>
                        </a:rPr>
                        <m:t>, </m:t>
                      </m:r>
                      <m:sSub>
                        <m:sSubPr>
                          <m:ctrlPr>
                            <a:rPr lang="en-US" altLang="zh-CN" sz="2400" b="0" i="1">
                              <a:latin typeface="Cambria Math" panose="02040503050406030204" pitchFamily="18" charset="0"/>
                              <a:ea typeface="+mn-ea"/>
                              <a:cs typeface="Cambria Math" panose="02040503050406030204" pitchFamily="18" charset="0"/>
                            </a:rPr>
                          </m:ctrlPr>
                        </m:sSubPr>
                        <m:e>
                          <m:r>
                            <a:rPr lang="en-US" altLang="zh-CN" sz="2400" b="0" i="1">
                              <a:latin typeface="Cambria Math" panose="02040503050406030204" pitchFamily="18" charset="0"/>
                              <a:ea typeface="+mn-ea"/>
                              <a:cs typeface="Cambria Math" panose="02040503050406030204" pitchFamily="18" charset="0"/>
                            </a:rPr>
                            <m:t>𝑥</m:t>
                          </m:r>
                        </m:e>
                        <m:sub>
                          <m:r>
                            <a:rPr lang="en-US" altLang="zh-CN" sz="2400" b="0" i="1">
                              <a:latin typeface="Cambria Math" panose="02040503050406030204" pitchFamily="18" charset="0"/>
                              <a:ea typeface="+mn-ea"/>
                              <a:cs typeface="Cambria Math" panose="02040503050406030204" pitchFamily="18" charset="0"/>
                            </a:rPr>
                            <m:t>2</m:t>
                          </m:r>
                        </m:sub>
                      </m:sSub>
                      <m:r>
                        <a:rPr lang="en-US" altLang="zh-CN" sz="2400" b="0" i="1">
                          <a:latin typeface="Cambria Math" panose="02040503050406030204" pitchFamily="18" charset="0"/>
                          <a:ea typeface="+mn-ea"/>
                          <a:cs typeface="Cambria Math" panose="02040503050406030204" pitchFamily="18" charset="0"/>
                        </a:rPr>
                        <m:t>=</m:t>
                      </m:r>
                      <m:f>
                        <m:fPr>
                          <m:ctrlPr>
                            <a:rPr lang="en-US" altLang="zh-CN" sz="2400" b="0" i="1">
                              <a:latin typeface="Cambria Math" panose="02040503050406030204" pitchFamily="18" charset="0"/>
                              <a:ea typeface="+mn-ea"/>
                              <a:cs typeface="Cambria Math" panose="02040503050406030204" pitchFamily="18" charset="0"/>
                            </a:rPr>
                          </m:ctrlPr>
                        </m:fPr>
                        <m:num>
                          <m:d>
                            <m:dPr>
                              <m:begChr m:val="|"/>
                              <m:endChr m:val="|"/>
                              <m:ctrlPr>
                                <a:rPr lang="en-US" altLang="zh-CN" sz="2400" b="0" i="1">
                                  <a:latin typeface="Cambria Math" panose="02040503050406030204" pitchFamily="18" charset="0"/>
                                  <a:ea typeface="+mn-ea"/>
                                  <a:cs typeface="Cambria Math" panose="02040503050406030204" pitchFamily="18" charset="0"/>
                                </a:rPr>
                              </m:ctrlPr>
                            </m:dPr>
                            <m:e>
                              <m:m>
                                <m:mPr>
                                  <m:mcs>
                                    <m:mc>
                                      <m:mcPr>
                                        <m:count m:val="2"/>
                                        <m:mcJc m:val="center"/>
                                      </m:mcPr>
                                    </m:mc>
                                  </m:mcs>
                                  <m:ctrlPr>
                                    <a:rPr lang="en-US" altLang="zh-CN" sz="2400" b="0" i="1">
                                      <a:latin typeface="Cambria Math" panose="02040503050406030204" pitchFamily="18" charset="0"/>
                                      <a:ea typeface="+mn-ea"/>
                                      <a:cs typeface="Cambria Math" panose="02040503050406030204" pitchFamily="18" charset="0"/>
                                    </a:rPr>
                                  </m:ctrlPr>
                                </m:mPr>
                                <m:mr>
                                  <m:e>
                                    <m:sSub>
                                      <m:sSubPr>
                                        <m:ctrlPr>
                                          <a:rPr lang="en-US" altLang="zh-CN" sz="2400" b="0" i="1">
                                            <a:latin typeface="Cambria Math" panose="02040503050406030204" pitchFamily="18" charset="0"/>
                                            <a:ea typeface="+mn-ea"/>
                                            <a:cs typeface="Cambria Math" panose="02040503050406030204" pitchFamily="18" charset="0"/>
                                          </a:rPr>
                                        </m:ctrlPr>
                                      </m:sSubPr>
                                      <m:e>
                                        <m:r>
                                          <a:rPr lang="en-US" altLang="zh-CN" sz="2400" b="0" i="1">
                                            <a:latin typeface="Cambria Math" panose="02040503050406030204" pitchFamily="18" charset="0"/>
                                            <a:ea typeface="+mn-ea"/>
                                            <a:cs typeface="Cambria Math" panose="02040503050406030204" pitchFamily="18" charset="0"/>
                                          </a:rPr>
                                          <m:t>𝑎</m:t>
                                        </m:r>
                                      </m:e>
                                      <m:sub>
                                        <m:r>
                                          <a:rPr lang="en-US" altLang="zh-CN" sz="2400" b="0" i="1">
                                            <a:latin typeface="Cambria Math" panose="02040503050406030204" pitchFamily="18" charset="0"/>
                                            <a:ea typeface="+mn-ea"/>
                                            <a:cs typeface="Cambria Math" panose="02040503050406030204" pitchFamily="18" charset="0"/>
                                          </a:rPr>
                                          <m:t>11</m:t>
                                        </m:r>
                                      </m:sub>
                                    </m:sSub>
                                  </m:e>
                                  <m:e>
                                    <m:sSub>
                                      <m:sSubPr>
                                        <m:ctrlPr>
                                          <a:rPr lang="en-US" altLang="zh-CN" sz="2400" b="0" i="1">
                                            <a:latin typeface="Cambria Math" panose="02040503050406030204" pitchFamily="18" charset="0"/>
                                            <a:ea typeface="+mn-ea"/>
                                            <a:cs typeface="Cambria Math" panose="02040503050406030204" pitchFamily="18" charset="0"/>
                                          </a:rPr>
                                        </m:ctrlPr>
                                      </m:sSubPr>
                                      <m:e>
                                        <m:r>
                                          <a:rPr lang="en-US" altLang="zh-CN" sz="2400" b="0" i="1">
                                            <a:latin typeface="Cambria Math" panose="02040503050406030204" pitchFamily="18" charset="0"/>
                                            <a:ea typeface="+mn-ea"/>
                                            <a:cs typeface="Cambria Math" panose="02040503050406030204" pitchFamily="18" charset="0"/>
                                          </a:rPr>
                                          <m:t>𝑏</m:t>
                                        </m:r>
                                      </m:e>
                                      <m:sub>
                                        <m:r>
                                          <a:rPr lang="en-US" altLang="zh-CN" sz="2400" b="0" i="1">
                                            <a:latin typeface="Cambria Math" panose="02040503050406030204" pitchFamily="18" charset="0"/>
                                            <a:ea typeface="+mn-ea"/>
                                            <a:cs typeface="Cambria Math" panose="02040503050406030204" pitchFamily="18" charset="0"/>
                                          </a:rPr>
                                          <m:t>1</m:t>
                                        </m:r>
                                      </m:sub>
                                    </m:sSub>
                                  </m:e>
                                </m:mr>
                                <m:mr>
                                  <m:e>
                                    <m:sSub>
                                      <m:sSubPr>
                                        <m:ctrlPr>
                                          <a:rPr lang="en-US" altLang="zh-CN" sz="2400" b="0" i="1">
                                            <a:latin typeface="Cambria Math" panose="02040503050406030204" pitchFamily="18" charset="0"/>
                                            <a:ea typeface="+mn-ea"/>
                                            <a:cs typeface="Cambria Math" panose="02040503050406030204" pitchFamily="18" charset="0"/>
                                          </a:rPr>
                                        </m:ctrlPr>
                                      </m:sSubPr>
                                      <m:e>
                                        <m:r>
                                          <a:rPr lang="en-US" altLang="zh-CN" sz="2400" b="0" i="1">
                                            <a:latin typeface="Cambria Math" panose="02040503050406030204" pitchFamily="18" charset="0"/>
                                            <a:ea typeface="+mn-ea"/>
                                            <a:cs typeface="Cambria Math" panose="02040503050406030204" pitchFamily="18" charset="0"/>
                                          </a:rPr>
                                          <m:t>𝑎</m:t>
                                        </m:r>
                                      </m:e>
                                      <m:sub>
                                        <m:r>
                                          <a:rPr lang="en-US" altLang="zh-CN" sz="2400" b="0" i="1">
                                            <a:latin typeface="Cambria Math" panose="02040503050406030204" pitchFamily="18" charset="0"/>
                                            <a:ea typeface="+mn-ea"/>
                                            <a:cs typeface="Cambria Math" panose="02040503050406030204" pitchFamily="18" charset="0"/>
                                          </a:rPr>
                                          <m:t>21</m:t>
                                        </m:r>
                                      </m:sub>
                                    </m:sSub>
                                  </m:e>
                                  <m:e>
                                    <m:sSub>
                                      <m:sSubPr>
                                        <m:ctrlPr>
                                          <a:rPr lang="en-US" altLang="zh-CN" sz="2400" b="0" i="1">
                                            <a:latin typeface="Cambria Math" panose="02040503050406030204" pitchFamily="18" charset="0"/>
                                            <a:ea typeface="+mn-ea"/>
                                            <a:cs typeface="Cambria Math" panose="02040503050406030204" pitchFamily="18" charset="0"/>
                                          </a:rPr>
                                        </m:ctrlPr>
                                      </m:sSubPr>
                                      <m:e>
                                        <m:r>
                                          <a:rPr lang="en-US" altLang="zh-CN" sz="2400" b="0" i="1">
                                            <a:latin typeface="Cambria Math" panose="02040503050406030204" pitchFamily="18" charset="0"/>
                                            <a:ea typeface="+mn-ea"/>
                                            <a:cs typeface="Cambria Math" panose="02040503050406030204" pitchFamily="18" charset="0"/>
                                          </a:rPr>
                                          <m:t>𝑏</m:t>
                                        </m:r>
                                      </m:e>
                                      <m:sub>
                                        <m:r>
                                          <a:rPr lang="en-US" altLang="zh-CN" sz="2400" b="0" i="1">
                                            <a:latin typeface="Cambria Math" panose="02040503050406030204" pitchFamily="18" charset="0"/>
                                            <a:ea typeface="+mn-ea"/>
                                            <a:cs typeface="Cambria Math" panose="02040503050406030204" pitchFamily="18" charset="0"/>
                                          </a:rPr>
                                          <m:t>2</m:t>
                                        </m:r>
                                      </m:sub>
                                    </m:sSub>
                                  </m:e>
                                </m:mr>
                              </m:m>
                            </m:e>
                          </m:d>
                        </m:num>
                        <m:den>
                          <m:d>
                            <m:dPr>
                              <m:begChr m:val="|"/>
                              <m:endChr m:val="|"/>
                              <m:ctrlPr>
                                <a:rPr lang="en-US" altLang="zh-CN" sz="2400" b="0" i="1">
                                  <a:latin typeface="Cambria Math" panose="02040503050406030204" pitchFamily="18" charset="0"/>
                                  <a:ea typeface="+mn-ea"/>
                                  <a:cs typeface="Cambria Math" panose="02040503050406030204" pitchFamily="18" charset="0"/>
                                </a:rPr>
                              </m:ctrlPr>
                            </m:dPr>
                            <m:e>
                              <m:m>
                                <m:mPr>
                                  <m:mcs>
                                    <m:mc>
                                      <m:mcPr>
                                        <m:count m:val="2"/>
                                        <m:mcJc m:val="center"/>
                                      </m:mcPr>
                                    </m:mc>
                                  </m:mcs>
                                  <m:ctrlPr>
                                    <a:rPr lang="en-US" altLang="zh-CN" sz="2400" b="0" i="1">
                                      <a:latin typeface="Cambria Math" panose="02040503050406030204" pitchFamily="18" charset="0"/>
                                      <a:ea typeface="+mn-ea"/>
                                      <a:cs typeface="Cambria Math" panose="02040503050406030204" pitchFamily="18" charset="0"/>
                                    </a:rPr>
                                  </m:ctrlPr>
                                </m:mPr>
                                <m:mr>
                                  <m:e>
                                    <m:sSub>
                                      <m:sSubPr>
                                        <m:ctrlPr>
                                          <a:rPr lang="en-US" altLang="zh-CN" sz="2400" b="0" i="1">
                                            <a:latin typeface="Cambria Math" panose="02040503050406030204" pitchFamily="18" charset="0"/>
                                            <a:ea typeface="+mn-ea"/>
                                            <a:cs typeface="Cambria Math" panose="02040503050406030204" pitchFamily="18" charset="0"/>
                                          </a:rPr>
                                        </m:ctrlPr>
                                      </m:sSubPr>
                                      <m:e>
                                        <m:r>
                                          <a:rPr lang="en-US" altLang="zh-CN" sz="2400" b="0" i="1">
                                            <a:latin typeface="Cambria Math" panose="02040503050406030204" pitchFamily="18" charset="0"/>
                                            <a:ea typeface="+mn-ea"/>
                                            <a:cs typeface="Cambria Math" panose="02040503050406030204" pitchFamily="18" charset="0"/>
                                          </a:rPr>
                                          <m:t>𝑎</m:t>
                                        </m:r>
                                      </m:e>
                                      <m:sub>
                                        <m:r>
                                          <a:rPr lang="en-US" altLang="zh-CN" sz="2400" b="0" i="1">
                                            <a:latin typeface="Cambria Math" panose="02040503050406030204" pitchFamily="18" charset="0"/>
                                            <a:ea typeface="+mn-ea"/>
                                            <a:cs typeface="Cambria Math" panose="02040503050406030204" pitchFamily="18" charset="0"/>
                                          </a:rPr>
                                          <m:t>11</m:t>
                                        </m:r>
                                      </m:sub>
                                    </m:sSub>
                                  </m:e>
                                  <m:e>
                                    <m:sSub>
                                      <m:sSubPr>
                                        <m:ctrlPr>
                                          <a:rPr lang="en-US" altLang="zh-CN" sz="2400" b="0" i="1">
                                            <a:latin typeface="Cambria Math" panose="02040503050406030204" pitchFamily="18" charset="0"/>
                                            <a:ea typeface="+mn-ea"/>
                                            <a:cs typeface="Cambria Math" panose="02040503050406030204" pitchFamily="18" charset="0"/>
                                          </a:rPr>
                                        </m:ctrlPr>
                                      </m:sSubPr>
                                      <m:e>
                                        <m:r>
                                          <a:rPr lang="en-US" altLang="zh-CN" sz="2400" b="0" i="1">
                                            <a:latin typeface="Cambria Math" panose="02040503050406030204" pitchFamily="18" charset="0"/>
                                            <a:ea typeface="+mn-ea"/>
                                            <a:cs typeface="Cambria Math" panose="02040503050406030204" pitchFamily="18" charset="0"/>
                                          </a:rPr>
                                          <m:t>𝑎</m:t>
                                        </m:r>
                                      </m:e>
                                      <m:sub>
                                        <m:r>
                                          <a:rPr lang="en-US" altLang="zh-CN" sz="2400" b="0" i="1">
                                            <a:latin typeface="Cambria Math" panose="02040503050406030204" pitchFamily="18" charset="0"/>
                                            <a:ea typeface="+mn-ea"/>
                                            <a:cs typeface="Cambria Math" panose="02040503050406030204" pitchFamily="18" charset="0"/>
                                          </a:rPr>
                                          <m:t>12</m:t>
                                        </m:r>
                                      </m:sub>
                                    </m:sSub>
                                  </m:e>
                                </m:mr>
                                <m:mr>
                                  <m:e>
                                    <m:sSub>
                                      <m:sSubPr>
                                        <m:ctrlPr>
                                          <a:rPr lang="en-US" altLang="zh-CN" sz="2400" b="0" i="1">
                                            <a:latin typeface="Cambria Math" panose="02040503050406030204" pitchFamily="18" charset="0"/>
                                            <a:ea typeface="+mn-ea"/>
                                            <a:cs typeface="Cambria Math" panose="02040503050406030204" pitchFamily="18" charset="0"/>
                                          </a:rPr>
                                        </m:ctrlPr>
                                      </m:sSubPr>
                                      <m:e>
                                        <m:r>
                                          <a:rPr lang="en-US" altLang="zh-CN" sz="2400" b="0" i="1">
                                            <a:latin typeface="Cambria Math" panose="02040503050406030204" pitchFamily="18" charset="0"/>
                                            <a:ea typeface="+mn-ea"/>
                                            <a:cs typeface="Cambria Math" panose="02040503050406030204" pitchFamily="18" charset="0"/>
                                          </a:rPr>
                                          <m:t>𝑎</m:t>
                                        </m:r>
                                      </m:e>
                                      <m:sub>
                                        <m:r>
                                          <a:rPr lang="en-US" altLang="zh-CN" sz="2400" b="0" i="1">
                                            <a:latin typeface="Cambria Math" panose="02040503050406030204" pitchFamily="18" charset="0"/>
                                            <a:ea typeface="+mn-ea"/>
                                            <a:cs typeface="Cambria Math" panose="02040503050406030204" pitchFamily="18" charset="0"/>
                                          </a:rPr>
                                          <m:t>21</m:t>
                                        </m:r>
                                      </m:sub>
                                    </m:sSub>
                                  </m:e>
                                  <m:e>
                                    <m:sSub>
                                      <m:sSubPr>
                                        <m:ctrlPr>
                                          <a:rPr lang="en-US" altLang="zh-CN" sz="2400" b="0" i="1">
                                            <a:latin typeface="Cambria Math" panose="02040503050406030204" pitchFamily="18" charset="0"/>
                                            <a:ea typeface="+mn-ea"/>
                                            <a:cs typeface="Cambria Math" panose="02040503050406030204" pitchFamily="18" charset="0"/>
                                          </a:rPr>
                                        </m:ctrlPr>
                                      </m:sSubPr>
                                      <m:e>
                                        <m:r>
                                          <a:rPr lang="en-US" altLang="zh-CN" sz="2400" b="0" i="1">
                                            <a:latin typeface="Cambria Math" panose="02040503050406030204" pitchFamily="18" charset="0"/>
                                            <a:ea typeface="+mn-ea"/>
                                            <a:cs typeface="Cambria Math" panose="02040503050406030204" pitchFamily="18" charset="0"/>
                                          </a:rPr>
                                          <m:t>𝑎</m:t>
                                        </m:r>
                                      </m:e>
                                      <m:sub>
                                        <m:r>
                                          <a:rPr lang="en-US" altLang="zh-CN" sz="2400" b="0" i="1">
                                            <a:latin typeface="Cambria Math" panose="02040503050406030204" pitchFamily="18" charset="0"/>
                                            <a:ea typeface="+mn-ea"/>
                                            <a:cs typeface="Cambria Math" panose="02040503050406030204" pitchFamily="18" charset="0"/>
                                          </a:rPr>
                                          <m:t>22</m:t>
                                        </m:r>
                                      </m:sub>
                                    </m:sSub>
                                  </m:e>
                                </m:mr>
                              </m:m>
                            </m:e>
                          </m:d>
                        </m:den>
                      </m:f>
                    </m:oMath>
                  </m:oMathPara>
                </a14:m>
                <a:endParaRPr lang="zh-CN" altLang="en-US" sz="2400" i="1" dirty="0">
                  <a:latin typeface="+mn-ea"/>
                  <a:ea typeface="+mn-ea"/>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539552" y="3789040"/>
                <a:ext cx="7721869" cy="2197653"/>
              </a:xfrm>
              <a:prstGeom prst="rect">
                <a:avLst/>
              </a:prstGeom>
              <a:blipFill rotWithShape="1">
                <a:blip r:embed="rId2"/>
                <a:stretch>
                  <a:fillRect l="-6" t="-29" r="1" b="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lgn="l">
                  <a:buNone/>
                </a:pPr>
                <a:r>
                  <a:rPr lang="zh-CN" altLang="en-US" sz="2400" b="1" i="0" dirty="0">
                    <a:solidFill>
                      <a:srgbClr val="060607"/>
                    </a:solidFill>
                    <a:effectLst/>
                    <a:latin typeface="+mn-ea"/>
                    <a:ea typeface="+mn-ea"/>
                  </a:rPr>
                  <a:t>克雷姆法则</a:t>
                </a:r>
                <a:r>
                  <a:rPr lang="en-US" altLang="zh-CN" sz="2400" b="1" i="0" dirty="0">
                    <a:solidFill>
                      <a:srgbClr val="060607"/>
                    </a:solidFill>
                    <a:effectLst/>
                    <a:latin typeface="+mn-ea"/>
                    <a:ea typeface="+mn-ea"/>
                  </a:rPr>
                  <a:t>.</a:t>
                </a:r>
                <a:r>
                  <a:rPr lang="zh-CN" altLang="en-US" sz="2400" b="0" i="0" dirty="0">
                    <a:solidFill>
                      <a:srgbClr val="060607"/>
                    </a:solidFill>
                    <a:effectLst/>
                    <a:latin typeface="+mn-ea"/>
                    <a:ea typeface="+mn-ea"/>
                  </a:rPr>
                  <a:t>设</a:t>
                </a:r>
                <a14:m>
                  <m:oMath xmlns:m="http://schemas.openxmlformats.org/officeDocument/2006/math">
                    <m:r>
                      <a:rPr lang="zh-CN" altLang="en-US" sz="2400" b="0" i="1" dirty="0" smtClean="0">
                        <a:solidFill>
                          <a:srgbClr val="060607"/>
                        </a:solidFill>
                        <a:effectLst/>
                        <a:latin typeface="Cambria Math" panose="02040503050406030204" pitchFamily="18" charset="0"/>
                        <a:ea typeface="+mn-ea"/>
                      </a:rPr>
                      <m:t> </m:t>
                    </m:r>
                    <m:r>
                      <a:rPr lang="en-GB" altLang="zh-CN" sz="2400" b="0" i="1" dirty="0" smtClean="0">
                        <a:solidFill>
                          <a:srgbClr val="060607"/>
                        </a:solidFill>
                        <a:effectLst/>
                        <a:latin typeface="Cambria Math" panose="02040503050406030204" pitchFamily="18" charset="0"/>
                        <a:ea typeface="+mn-ea"/>
                      </a:rPr>
                      <m:t>𝑥</m:t>
                    </m:r>
                    <m:r>
                      <a:rPr lang="en-GB" altLang="zh-CN" sz="2400" b="0" i="1" dirty="0" smtClean="0">
                        <a:solidFill>
                          <a:srgbClr val="060607"/>
                        </a:solidFill>
                        <a:effectLst/>
                        <a:latin typeface="Cambria Math" panose="02040503050406030204" pitchFamily="18" charset="0"/>
                        <a:ea typeface="+mn-ea"/>
                      </a:rPr>
                      <m:t>=</m:t>
                    </m:r>
                    <m:d>
                      <m:dPr>
                        <m:ctrlPr>
                          <a:rPr lang="en-GB" altLang="zh-CN" sz="2400" b="0" i="1" dirty="0" smtClean="0">
                            <a:solidFill>
                              <a:srgbClr val="060607"/>
                            </a:solidFill>
                            <a:effectLst/>
                            <a:latin typeface="Cambria Math" panose="02040503050406030204" pitchFamily="18" charset="0"/>
                            <a:ea typeface="+mn-ea"/>
                          </a:rPr>
                        </m:ctrlPr>
                      </m:dPr>
                      <m:e>
                        <m:sSub>
                          <m:sSubPr>
                            <m:ctrlPr>
                              <a:rPr lang="en-US" altLang="zh-CN" sz="2400" b="0" i="1" dirty="0" smtClean="0">
                                <a:solidFill>
                                  <a:srgbClr val="060607"/>
                                </a:solidFill>
                                <a:effectLst/>
                                <a:latin typeface="Cambria Math" panose="02040503050406030204" pitchFamily="18" charset="0"/>
                                <a:ea typeface="+mn-ea"/>
                              </a:rPr>
                            </m:ctrlPr>
                          </m:sSubPr>
                          <m:e>
                            <m:r>
                              <a:rPr lang="en-GB" altLang="zh-CN" sz="2400" b="0" i="1" dirty="0" smtClean="0">
                                <a:solidFill>
                                  <a:srgbClr val="060607"/>
                                </a:solidFill>
                                <a:effectLst/>
                                <a:latin typeface="Cambria Math" panose="02040503050406030204" pitchFamily="18" charset="0"/>
                                <a:ea typeface="+mn-ea"/>
                              </a:rPr>
                              <m:t>𝑥</m:t>
                            </m:r>
                          </m:e>
                          <m:sub>
                            <m:r>
                              <a:rPr lang="en-GB" altLang="zh-CN" sz="2400" b="0" i="1" dirty="0" smtClean="0">
                                <a:solidFill>
                                  <a:srgbClr val="060607"/>
                                </a:solidFill>
                                <a:effectLst/>
                                <a:latin typeface="Cambria Math" panose="02040503050406030204" pitchFamily="18" charset="0"/>
                                <a:ea typeface="+mn-ea"/>
                              </a:rPr>
                              <m:t>1</m:t>
                            </m:r>
                          </m:sub>
                        </m:sSub>
                        <m:r>
                          <a:rPr lang="en-GB" altLang="zh-CN" sz="2400" b="0" i="1" dirty="0" smtClean="0">
                            <a:solidFill>
                              <a:srgbClr val="060607"/>
                            </a:solidFill>
                            <a:effectLst/>
                            <a:latin typeface="Cambria Math" panose="02040503050406030204" pitchFamily="18" charset="0"/>
                            <a:ea typeface="+mn-ea"/>
                          </a:rPr>
                          <m:t>,</m:t>
                        </m:r>
                        <m:sSub>
                          <m:sSubPr>
                            <m:ctrlPr>
                              <a:rPr lang="en-US" altLang="zh-CN" sz="2400" b="0" i="1" dirty="0" smtClean="0">
                                <a:solidFill>
                                  <a:srgbClr val="060607"/>
                                </a:solidFill>
                                <a:effectLst/>
                                <a:latin typeface="Cambria Math" panose="02040503050406030204" pitchFamily="18" charset="0"/>
                                <a:ea typeface="+mn-ea"/>
                              </a:rPr>
                            </m:ctrlPr>
                          </m:sSubPr>
                          <m:e>
                            <m:r>
                              <a:rPr lang="en-GB" altLang="zh-CN" sz="2400" b="0" i="1" dirty="0" smtClean="0">
                                <a:solidFill>
                                  <a:srgbClr val="060607"/>
                                </a:solidFill>
                                <a:effectLst/>
                                <a:latin typeface="Cambria Math" panose="02040503050406030204" pitchFamily="18" charset="0"/>
                                <a:ea typeface="+mn-ea"/>
                              </a:rPr>
                              <m:t>𝑥</m:t>
                            </m:r>
                          </m:e>
                          <m:sub>
                            <m:r>
                              <a:rPr lang="en-GB" altLang="zh-CN" sz="2400" b="0" i="1" dirty="0" smtClean="0">
                                <a:solidFill>
                                  <a:srgbClr val="060607"/>
                                </a:solidFill>
                                <a:effectLst/>
                                <a:latin typeface="Cambria Math" panose="02040503050406030204" pitchFamily="18" charset="0"/>
                                <a:ea typeface="+mn-ea"/>
                              </a:rPr>
                              <m:t>2</m:t>
                            </m:r>
                          </m:sub>
                        </m:sSub>
                        <m:r>
                          <a:rPr lang="en-GB" altLang="zh-CN" sz="2400" b="0" i="1" dirty="0" smtClean="0">
                            <a:solidFill>
                              <a:srgbClr val="060607"/>
                            </a:solidFill>
                            <a:effectLst/>
                            <a:latin typeface="Cambria Math" panose="02040503050406030204" pitchFamily="18" charset="0"/>
                            <a:ea typeface="+mn-ea"/>
                          </a:rPr>
                          <m:t>,…,</m:t>
                        </m:r>
                        <m:sSub>
                          <m:sSubPr>
                            <m:ctrlPr>
                              <a:rPr lang="en-US" altLang="zh-CN" sz="2400" b="0" i="1" dirty="0" smtClean="0">
                                <a:solidFill>
                                  <a:srgbClr val="060607"/>
                                </a:solidFill>
                                <a:effectLst/>
                                <a:latin typeface="Cambria Math" panose="02040503050406030204" pitchFamily="18" charset="0"/>
                                <a:ea typeface="+mn-ea"/>
                              </a:rPr>
                            </m:ctrlPr>
                          </m:sSubPr>
                          <m:e>
                            <m:r>
                              <a:rPr lang="en-US" altLang="zh-CN" sz="2400" b="0" i="1" dirty="0" smtClean="0">
                                <a:solidFill>
                                  <a:srgbClr val="060607"/>
                                </a:solidFill>
                                <a:effectLst/>
                                <a:latin typeface="Cambria Math" panose="02040503050406030204" pitchFamily="18" charset="0"/>
                                <a:ea typeface="+mn-ea"/>
                              </a:rPr>
                              <m:t>𝑥</m:t>
                            </m:r>
                          </m:e>
                          <m:sub>
                            <m:r>
                              <a:rPr lang="en-US" altLang="zh-CN" sz="2400" b="0" i="1" dirty="0" smtClean="0">
                                <a:solidFill>
                                  <a:srgbClr val="060607"/>
                                </a:solidFill>
                                <a:effectLst/>
                                <a:latin typeface="Cambria Math" panose="02040503050406030204" pitchFamily="18" charset="0"/>
                                <a:ea typeface="+mn-ea"/>
                              </a:rPr>
                              <m:t>𝑛</m:t>
                            </m:r>
                          </m:sub>
                        </m:sSub>
                      </m:e>
                    </m:d>
                    <m:r>
                      <a:rPr lang="en-US" altLang="zh-CN" sz="2400" b="0" i="1" dirty="0" smtClean="0">
                        <a:solidFill>
                          <a:srgbClr val="060607"/>
                        </a:solidFill>
                        <a:effectLst/>
                        <a:latin typeface="Cambria Math" panose="02040503050406030204" pitchFamily="18" charset="0"/>
                        <a:ea typeface="+mn-ea"/>
                      </a:rPr>
                      <m:t> </m:t>
                    </m:r>
                  </m:oMath>
                </a14:m>
                <a:r>
                  <a:rPr lang="zh-CN" altLang="en-US" sz="2400" b="0" i="0" dirty="0">
                    <a:solidFill>
                      <a:srgbClr val="060607"/>
                    </a:solidFill>
                    <a:effectLst/>
                    <a:latin typeface="+mn-ea"/>
                    <a:ea typeface="+mn-ea"/>
                  </a:rPr>
                  <a:t>是 </a:t>
                </a:r>
                <a14:m>
                  <m:oMath xmlns:m="http://schemas.openxmlformats.org/officeDocument/2006/math">
                    <m:r>
                      <a:rPr lang="en-GB" altLang="zh-CN" sz="2400" b="0" i="1" dirty="0" smtClean="0">
                        <a:solidFill>
                          <a:srgbClr val="060607"/>
                        </a:solidFill>
                        <a:effectLst/>
                        <a:latin typeface="Cambria Math" panose="02040503050406030204" pitchFamily="18" charset="0"/>
                        <a:ea typeface="+mn-ea"/>
                      </a:rPr>
                      <m:t>𝐴𝑥</m:t>
                    </m:r>
                    <m:r>
                      <a:rPr lang="en-GB" altLang="zh-CN" sz="2400" b="0" i="1" dirty="0" smtClean="0">
                        <a:solidFill>
                          <a:srgbClr val="060607"/>
                        </a:solidFill>
                        <a:effectLst/>
                        <a:latin typeface="Cambria Math" panose="02040503050406030204" pitchFamily="18" charset="0"/>
                        <a:ea typeface="+mn-ea"/>
                      </a:rPr>
                      <m:t>=</m:t>
                    </m:r>
                    <m:r>
                      <a:rPr lang="en-US" altLang="zh-CN" sz="2400" b="0" i="1" dirty="0" smtClean="0">
                        <a:solidFill>
                          <a:srgbClr val="060607"/>
                        </a:solidFill>
                        <a:effectLst/>
                        <a:latin typeface="Cambria Math" panose="02040503050406030204" pitchFamily="18" charset="0"/>
                        <a:ea typeface="+mn-ea"/>
                      </a:rPr>
                      <m:t>𝑏</m:t>
                    </m:r>
                    <m:r>
                      <a:rPr lang="en-GB" altLang="zh-CN" sz="2400" b="0" i="1" dirty="0" smtClean="0">
                        <a:solidFill>
                          <a:srgbClr val="060607"/>
                        </a:solidFill>
                        <a:effectLst/>
                        <a:latin typeface="Cambria Math" panose="02040503050406030204" pitchFamily="18" charset="0"/>
                        <a:ea typeface="+mn-ea"/>
                      </a:rPr>
                      <m:t> </m:t>
                    </m:r>
                  </m:oMath>
                </a14:m>
                <a:r>
                  <a:rPr lang="zh-CN" altLang="en-US" sz="2400" b="0" i="0" dirty="0">
                    <a:solidFill>
                      <a:srgbClr val="060607"/>
                    </a:solidFill>
                    <a:effectLst/>
                    <a:latin typeface="+mn-ea"/>
                    <a:ea typeface="+mn-ea"/>
                  </a:rPr>
                  <a:t>的解，其中</a:t>
                </a:r>
                <a14:m>
                  <m:oMath xmlns:m="http://schemas.openxmlformats.org/officeDocument/2006/math">
                    <m:r>
                      <a:rPr lang="en-US" altLang="zh-CN" sz="2400" b="0" i="0" dirty="0" smtClean="0">
                        <a:solidFill>
                          <a:srgbClr val="060607"/>
                        </a:solidFill>
                        <a:effectLst/>
                        <a:latin typeface="Cambria Math" panose="02040503050406030204" pitchFamily="18" charset="0"/>
                        <a:ea typeface="+mn-ea"/>
                      </a:rPr>
                      <m:t> </m:t>
                    </m:r>
                    <m:r>
                      <a:rPr lang="en-GB" altLang="zh-CN" sz="2400" b="0" i="1" dirty="0" smtClean="0">
                        <a:solidFill>
                          <a:srgbClr val="060607"/>
                        </a:solidFill>
                        <a:effectLst/>
                        <a:latin typeface="Cambria Math" panose="02040503050406030204" pitchFamily="18" charset="0"/>
                        <a:ea typeface="+mn-ea"/>
                      </a:rPr>
                      <m:t>𝐴</m:t>
                    </m:r>
                    <m:r>
                      <a:rPr lang="en-US" altLang="zh-CN" sz="2400" b="0" i="1" dirty="0" smtClean="0">
                        <a:solidFill>
                          <a:srgbClr val="060607"/>
                        </a:solidFill>
                        <a:effectLst/>
                        <a:latin typeface="Cambria Math" panose="02040503050406030204" pitchFamily="18" charset="0"/>
                        <a:ea typeface="+mn-ea"/>
                      </a:rPr>
                      <m:t> </m:t>
                    </m:r>
                  </m:oMath>
                </a14:m>
                <a:r>
                  <a:rPr lang="zh-CN" altLang="en-US" sz="2400" b="0" i="0" dirty="0">
                    <a:solidFill>
                      <a:srgbClr val="060607"/>
                    </a:solidFill>
                    <a:effectLst/>
                    <a:latin typeface="+mn-ea"/>
                    <a:ea typeface="+mn-ea"/>
                  </a:rPr>
                  <a:t>是一个可逆的</a:t>
                </a:r>
                <a14:m>
                  <m:oMath xmlns:m="http://schemas.openxmlformats.org/officeDocument/2006/math">
                    <m:r>
                      <a:rPr lang="en-US" altLang="zh-CN" sz="2400" b="0" i="0" dirty="0" smtClean="0">
                        <a:solidFill>
                          <a:srgbClr val="060607"/>
                        </a:solidFill>
                        <a:effectLst/>
                        <a:latin typeface="Cambria Math" panose="02040503050406030204" pitchFamily="18" charset="0"/>
                        <a:ea typeface="+mn-ea"/>
                      </a:rPr>
                      <m:t> </m:t>
                    </m:r>
                    <m:r>
                      <a:rPr lang="en-GB" altLang="zh-CN" sz="2400" b="0" i="1" dirty="0" smtClean="0">
                        <a:solidFill>
                          <a:srgbClr val="060607"/>
                        </a:solidFill>
                        <a:effectLst/>
                        <a:latin typeface="Cambria Math" panose="02040503050406030204" pitchFamily="18" charset="0"/>
                        <a:ea typeface="+mn-ea"/>
                      </a:rPr>
                      <m:t>𝑛</m:t>
                    </m:r>
                    <m:r>
                      <a:rPr lang="en-US" altLang="zh-CN" sz="2400" b="0" i="1" dirty="0" smtClean="0">
                        <a:solidFill>
                          <a:srgbClr val="060607"/>
                        </a:solidFill>
                        <a:effectLst/>
                        <a:latin typeface="Cambria Math" panose="02040503050406030204" pitchFamily="18" charset="0"/>
                        <a:ea typeface="+mn-ea"/>
                      </a:rPr>
                      <m:t> </m:t>
                    </m:r>
                    <m:r>
                      <a:rPr lang="en-GB" altLang="zh-CN" sz="2400" b="0" i="1" dirty="0" smtClean="0">
                        <a:solidFill>
                          <a:srgbClr val="060607"/>
                        </a:solidFill>
                        <a:effectLst/>
                        <a:latin typeface="Cambria Math" panose="02040503050406030204" pitchFamily="18" charset="0"/>
                        <a:ea typeface="+mn-ea"/>
                      </a:rPr>
                      <m:t>×</m:t>
                    </m:r>
                    <m:r>
                      <a:rPr lang="en-US" altLang="zh-CN" sz="2400" b="0" i="1" dirty="0" smtClean="0">
                        <a:solidFill>
                          <a:srgbClr val="060607"/>
                        </a:solidFill>
                        <a:effectLst/>
                        <a:latin typeface="Cambria Math" panose="02040503050406030204" pitchFamily="18" charset="0"/>
                        <a:ea typeface="+mn-ea"/>
                      </a:rPr>
                      <m:t> </m:t>
                    </m:r>
                    <m:r>
                      <a:rPr lang="en-GB" altLang="zh-CN" sz="2400" b="0" i="1" dirty="0" smtClean="0">
                        <a:solidFill>
                          <a:srgbClr val="060607"/>
                        </a:solidFill>
                        <a:effectLst/>
                        <a:latin typeface="Cambria Math" panose="02040503050406030204" pitchFamily="18" charset="0"/>
                        <a:ea typeface="+mn-ea"/>
                      </a:rPr>
                      <m:t>𝑛</m:t>
                    </m:r>
                    <m:r>
                      <a:rPr lang="en-US" altLang="zh-CN" sz="2400" b="0" i="1" dirty="0" smtClean="0">
                        <a:solidFill>
                          <a:srgbClr val="060607"/>
                        </a:solidFill>
                        <a:effectLst/>
                        <a:latin typeface="Cambria Math" panose="02040503050406030204" pitchFamily="18" charset="0"/>
                        <a:ea typeface="+mn-ea"/>
                      </a:rPr>
                      <m:t> </m:t>
                    </m:r>
                  </m:oMath>
                </a14:m>
                <a:r>
                  <a:rPr lang="zh-CN" altLang="en-US" sz="2400" b="0" i="0" dirty="0">
                    <a:solidFill>
                      <a:srgbClr val="060607"/>
                    </a:solidFill>
                    <a:effectLst/>
                    <a:latin typeface="+mn-ea"/>
                    <a:ea typeface="+mn-ea"/>
                  </a:rPr>
                  <a:t>矩阵，</a:t>
                </a:r>
                <a14:m>
                  <m:oMath xmlns:m="http://schemas.openxmlformats.org/officeDocument/2006/math">
                    <m:r>
                      <a:rPr lang="en-GB" altLang="zh-CN" sz="2400" b="0" i="1" dirty="0" smtClean="0">
                        <a:solidFill>
                          <a:srgbClr val="060607"/>
                        </a:solidFill>
                        <a:effectLst/>
                        <a:latin typeface="Cambria Math" panose="02040503050406030204" pitchFamily="18" charset="0"/>
                        <a:ea typeface="+mn-ea"/>
                      </a:rPr>
                      <m:t>𝑏</m:t>
                    </m:r>
                    <m:r>
                      <a:rPr lang="en-US" altLang="zh-CN" sz="2400" b="0" i="1" dirty="0" smtClean="0">
                        <a:solidFill>
                          <a:srgbClr val="060607"/>
                        </a:solidFill>
                        <a:effectLst/>
                        <a:latin typeface="Cambria Math" panose="02040503050406030204" pitchFamily="18" charset="0"/>
                        <a:ea typeface="+mn-ea"/>
                      </a:rPr>
                      <m:t> </m:t>
                    </m:r>
                  </m:oMath>
                </a14:m>
                <a:r>
                  <a:rPr lang="zh-CN" altLang="en-US" sz="2400" b="0" i="0" dirty="0">
                    <a:solidFill>
                      <a:srgbClr val="060607"/>
                    </a:solidFill>
                    <a:effectLst/>
                    <a:latin typeface="+mn-ea"/>
                    <a:ea typeface="+mn-ea"/>
                  </a:rPr>
                  <a:t>是</a:t>
                </a:r>
                <a14:m>
                  <m:oMath xmlns:m="http://schemas.openxmlformats.org/officeDocument/2006/math">
                    <m:r>
                      <a:rPr lang="en-US" altLang="zh-CN" sz="2400" b="0" i="0" dirty="0" smtClean="0">
                        <a:solidFill>
                          <a:srgbClr val="060607"/>
                        </a:solidFill>
                        <a:effectLst/>
                        <a:latin typeface="Cambria Math" panose="02040503050406030204" pitchFamily="18" charset="0"/>
                        <a:ea typeface="+mn-ea"/>
                      </a:rPr>
                      <m:t> </m:t>
                    </m:r>
                    <m:sSub>
                      <m:sSubPr>
                        <m:ctrlPr>
                          <a:rPr lang="en-US" altLang="zh-CN" sz="2400" b="0" i="1" dirty="0" smtClean="0">
                            <a:solidFill>
                              <a:srgbClr val="060607"/>
                            </a:solidFill>
                            <a:effectLst/>
                            <a:latin typeface="Cambria Math" panose="02040503050406030204" pitchFamily="18" charset="0"/>
                            <a:ea typeface="+mn-ea"/>
                          </a:rPr>
                        </m:ctrlPr>
                      </m:sSubPr>
                      <m:e>
                        <m:r>
                          <a:rPr lang="en-GB" altLang="zh-CN" sz="2400" b="0" i="1" dirty="0" smtClean="0">
                            <a:solidFill>
                              <a:srgbClr val="060607"/>
                            </a:solidFill>
                            <a:effectLst/>
                            <a:latin typeface="Cambria Math" panose="02040503050406030204" pitchFamily="18" charset="0"/>
                            <a:ea typeface="+mn-ea"/>
                          </a:rPr>
                          <m:t>𝑅</m:t>
                        </m:r>
                      </m:e>
                      <m:sub>
                        <m:r>
                          <a:rPr lang="en-GB" altLang="zh-CN" sz="2400" b="0" i="1" dirty="0" smtClean="0">
                            <a:solidFill>
                              <a:srgbClr val="060607"/>
                            </a:solidFill>
                            <a:effectLst/>
                            <a:latin typeface="Cambria Math" panose="02040503050406030204" pitchFamily="18" charset="0"/>
                            <a:ea typeface="+mn-ea"/>
                          </a:rPr>
                          <m:t>𝑛</m:t>
                        </m:r>
                      </m:sub>
                    </m:sSub>
                    <m:r>
                      <a:rPr lang="en-US" altLang="zh-CN" sz="2400" b="0" i="1" dirty="0" smtClean="0">
                        <a:solidFill>
                          <a:srgbClr val="060607"/>
                        </a:solidFill>
                        <a:effectLst/>
                        <a:latin typeface="Cambria Math" panose="02040503050406030204" pitchFamily="18" charset="0"/>
                        <a:ea typeface="+mn-ea"/>
                      </a:rPr>
                      <m:t> </m:t>
                    </m:r>
                  </m:oMath>
                </a14:m>
                <a:r>
                  <a:rPr lang="zh-CN" altLang="en-US" sz="2400" b="0" i="0" dirty="0">
                    <a:solidFill>
                      <a:srgbClr val="060607"/>
                    </a:solidFill>
                    <a:effectLst/>
                    <a:latin typeface="+mn-ea"/>
                    <a:ea typeface="+mn-ea"/>
                  </a:rPr>
                  <a:t>中的一个向量。设</a:t>
                </a:r>
                <a14:m>
                  <m:oMath xmlns:m="http://schemas.openxmlformats.org/officeDocument/2006/math">
                    <m:r>
                      <a:rPr lang="en-US" altLang="zh-CN" sz="2400" b="0" i="0" dirty="0" smtClean="0">
                        <a:solidFill>
                          <a:srgbClr val="060607"/>
                        </a:solidFill>
                        <a:effectLst/>
                        <a:latin typeface="Cambria Math" panose="02040503050406030204" pitchFamily="18" charset="0"/>
                        <a:ea typeface="+mn-ea"/>
                      </a:rPr>
                      <m:t> </m:t>
                    </m:r>
                    <m:sSub>
                      <m:sSubPr>
                        <m:ctrlPr>
                          <a:rPr lang="en-US" altLang="zh-CN" sz="2400" b="0" i="1" dirty="0" smtClean="0">
                            <a:solidFill>
                              <a:srgbClr val="060607"/>
                            </a:solidFill>
                            <a:effectLst/>
                            <a:latin typeface="Cambria Math" panose="02040503050406030204" pitchFamily="18" charset="0"/>
                            <a:ea typeface="+mn-ea"/>
                          </a:rPr>
                        </m:ctrlPr>
                      </m:sSubPr>
                      <m:e>
                        <m:r>
                          <a:rPr lang="en-GB" altLang="zh-CN" sz="2400" b="0" i="1" dirty="0" smtClean="0">
                            <a:solidFill>
                              <a:srgbClr val="060607"/>
                            </a:solidFill>
                            <a:effectLst/>
                            <a:latin typeface="Cambria Math" panose="02040503050406030204" pitchFamily="18" charset="0"/>
                            <a:ea typeface="+mn-ea"/>
                          </a:rPr>
                          <m:t>𝐴</m:t>
                        </m:r>
                      </m:e>
                      <m:sub>
                        <m:r>
                          <a:rPr lang="en-GB" altLang="zh-CN" sz="2400" b="0" i="1" dirty="0" smtClean="0">
                            <a:solidFill>
                              <a:srgbClr val="060607"/>
                            </a:solidFill>
                            <a:effectLst/>
                            <a:latin typeface="Cambria Math" panose="02040503050406030204" pitchFamily="18" charset="0"/>
                            <a:ea typeface="+mn-ea"/>
                          </a:rPr>
                          <m:t>𝑖</m:t>
                        </m:r>
                      </m:sub>
                    </m:sSub>
                    <m:r>
                      <a:rPr lang="en-US" altLang="zh-CN" sz="2400" b="0" i="1" dirty="0" smtClean="0">
                        <a:solidFill>
                          <a:srgbClr val="060607"/>
                        </a:solidFill>
                        <a:effectLst/>
                        <a:latin typeface="Cambria Math" panose="02040503050406030204" pitchFamily="18" charset="0"/>
                        <a:ea typeface="+mn-ea"/>
                      </a:rPr>
                      <m:t> </m:t>
                    </m:r>
                  </m:oMath>
                </a14:m>
                <a:r>
                  <a:rPr lang="en-GB" altLang="zh-CN" sz="2400" b="0" i="0" dirty="0">
                    <a:solidFill>
                      <a:srgbClr val="060607"/>
                    </a:solidFill>
                    <a:effectLst/>
                    <a:latin typeface="+mn-ea"/>
                    <a:ea typeface="+mn-ea"/>
                  </a:rPr>
                  <a:t>​</a:t>
                </a:r>
                <a:r>
                  <a:rPr lang="zh-CN" altLang="en-US" sz="2400" b="0" i="0" dirty="0">
                    <a:solidFill>
                      <a:srgbClr val="060607"/>
                    </a:solidFill>
                    <a:effectLst/>
                    <a:latin typeface="+mn-ea"/>
                    <a:ea typeface="+mn-ea"/>
                  </a:rPr>
                  <a:t>是通过将</a:t>
                </a:r>
                <a14:m>
                  <m:oMath xmlns:m="http://schemas.openxmlformats.org/officeDocument/2006/math">
                    <m:r>
                      <a:rPr lang="zh-CN" altLang="en-US" sz="2400" b="0" i="1" dirty="0" smtClean="0">
                        <a:solidFill>
                          <a:srgbClr val="060607"/>
                        </a:solidFill>
                        <a:effectLst/>
                        <a:latin typeface="Cambria Math" panose="02040503050406030204" pitchFamily="18" charset="0"/>
                        <a:ea typeface="+mn-ea"/>
                      </a:rPr>
                      <m:t> </m:t>
                    </m:r>
                    <m:r>
                      <a:rPr lang="en-GB" altLang="zh-CN" sz="2400" b="0" i="1" dirty="0" smtClean="0">
                        <a:solidFill>
                          <a:srgbClr val="060607"/>
                        </a:solidFill>
                        <a:effectLst/>
                        <a:latin typeface="Cambria Math" panose="02040503050406030204" pitchFamily="18" charset="0"/>
                        <a:ea typeface="+mn-ea"/>
                      </a:rPr>
                      <m:t>𝐴</m:t>
                    </m:r>
                    <m:r>
                      <a:rPr lang="en-GB" altLang="zh-CN" sz="2400" b="0" i="1" dirty="0" smtClean="0">
                        <a:solidFill>
                          <a:srgbClr val="060607"/>
                        </a:solidFill>
                        <a:effectLst/>
                        <a:latin typeface="Cambria Math" panose="02040503050406030204" pitchFamily="18" charset="0"/>
                        <a:ea typeface="+mn-ea"/>
                      </a:rPr>
                      <m:t> </m:t>
                    </m:r>
                  </m:oMath>
                </a14:m>
                <a:r>
                  <a:rPr lang="zh-CN" altLang="en-US" sz="2400" b="0" i="0" dirty="0">
                    <a:solidFill>
                      <a:srgbClr val="060607"/>
                    </a:solidFill>
                    <a:effectLst/>
                    <a:latin typeface="+mn-ea"/>
                    <a:ea typeface="+mn-ea"/>
                  </a:rPr>
                  <a:t>的第</a:t>
                </a:r>
                <a14:m>
                  <m:oMath xmlns:m="http://schemas.openxmlformats.org/officeDocument/2006/math">
                    <m:r>
                      <a:rPr lang="en-US" altLang="zh-CN" sz="2400" b="0" i="0" smtClean="0">
                        <a:solidFill>
                          <a:srgbClr val="060607"/>
                        </a:solidFill>
                        <a:effectLst/>
                        <a:latin typeface="Cambria Math" panose="02040503050406030204" pitchFamily="18" charset="0"/>
                        <a:ea typeface="+mn-ea"/>
                      </a:rPr>
                      <m:t> </m:t>
                    </m:r>
                    <m:r>
                      <a:rPr lang="en-US" altLang="zh-CN" sz="2400" b="0" i="1" smtClean="0">
                        <a:solidFill>
                          <a:srgbClr val="060607"/>
                        </a:solidFill>
                        <a:effectLst/>
                        <a:latin typeface="Cambria Math" panose="02040503050406030204" pitchFamily="18" charset="0"/>
                        <a:ea typeface="+mn-ea"/>
                      </a:rPr>
                      <m:t>𝑖</m:t>
                    </m:r>
                    <m:r>
                      <a:rPr lang="en-US" altLang="zh-CN" sz="2400" b="0" i="1" smtClean="0">
                        <a:solidFill>
                          <a:srgbClr val="060607"/>
                        </a:solidFill>
                        <a:effectLst/>
                        <a:latin typeface="Cambria Math" panose="02040503050406030204" pitchFamily="18" charset="0"/>
                        <a:ea typeface="+mn-ea"/>
                      </a:rPr>
                      <m:t> </m:t>
                    </m:r>
                  </m:oMath>
                </a14:m>
                <a:r>
                  <a:rPr lang="zh-CN" altLang="en-US" sz="2400" b="0" i="0" dirty="0">
                    <a:solidFill>
                      <a:srgbClr val="060607"/>
                    </a:solidFill>
                    <a:effectLst/>
                    <a:latin typeface="+mn-ea"/>
                    <a:ea typeface="+mn-ea"/>
                  </a:rPr>
                  <a:t>列替换为</a:t>
                </a:r>
                <a14:m>
                  <m:oMath xmlns:m="http://schemas.openxmlformats.org/officeDocument/2006/math">
                    <m:r>
                      <a:rPr lang="en-US" altLang="zh-CN" sz="2400" b="0" i="0" smtClean="0">
                        <a:solidFill>
                          <a:srgbClr val="060607"/>
                        </a:solidFill>
                        <a:effectLst/>
                        <a:latin typeface="Cambria Math" panose="02040503050406030204" pitchFamily="18" charset="0"/>
                        <a:ea typeface="+mn-ea"/>
                      </a:rPr>
                      <m:t> </m:t>
                    </m:r>
                    <m:r>
                      <a:rPr lang="en-US" altLang="zh-CN" sz="2400" b="0" i="1" smtClean="0">
                        <a:solidFill>
                          <a:srgbClr val="060607"/>
                        </a:solidFill>
                        <a:effectLst/>
                        <a:latin typeface="Cambria Math" panose="02040503050406030204" pitchFamily="18" charset="0"/>
                        <a:ea typeface="+mn-ea"/>
                      </a:rPr>
                      <m:t>𝑏</m:t>
                    </m:r>
                    <m:r>
                      <a:rPr lang="en-US" altLang="zh-CN" sz="2400" b="0" i="1" smtClean="0">
                        <a:solidFill>
                          <a:srgbClr val="060607"/>
                        </a:solidFill>
                        <a:effectLst/>
                        <a:latin typeface="Cambria Math" panose="02040503050406030204" pitchFamily="18" charset="0"/>
                        <a:ea typeface="+mn-ea"/>
                      </a:rPr>
                      <m:t> </m:t>
                    </m:r>
                  </m:oMath>
                </a14:m>
                <a:r>
                  <a:rPr lang="zh-CN" altLang="en-US" sz="2400" b="0" i="0" dirty="0">
                    <a:solidFill>
                      <a:srgbClr val="060607"/>
                    </a:solidFill>
                    <a:effectLst/>
                    <a:latin typeface="+mn-ea"/>
                    <a:ea typeface="+mn-ea"/>
                  </a:rPr>
                  <a:t>得到的矩阵。那么</a:t>
                </a:r>
              </a:p>
              <a:p>
                <a:pPr marL="0" indent="0">
                  <a:buNone/>
                </a:pPr>
                <a:endParaRPr kumimoji="1" lang="zh-CN" altLang="en-US" sz="2400" dirty="0">
                  <a:latin typeface="+mn-ea"/>
                  <a:ea typeface="+mn-ea"/>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3"/>
                <a:stretch>
                  <a:fillRect t="-5" b="11"/>
                </a:stretch>
              </a:blipFill>
            </p:spPr>
            <p:txBody>
              <a:bodyPr/>
              <a:lstStyle/>
              <a:p>
                <a:r>
                  <a:rPr lang="zh-CN" altLang="en-US">
                    <a:noFill/>
                  </a:rPr>
                  <a:t> </a:t>
                </a:r>
              </a:p>
            </p:txBody>
          </p:sp>
        </mc:Fallback>
      </mc:AlternateContent>
      <p:pic>
        <p:nvPicPr>
          <p:cNvPr id="4" name="图片 3"/>
          <p:cNvPicPr>
            <a:picLocks noChangeAspect="1"/>
          </p:cNvPicPr>
          <p:nvPr/>
        </p:nvPicPr>
        <p:blipFill>
          <a:blip r:embed="rId4"/>
          <a:stretch>
            <a:fillRect/>
          </a:stretch>
        </p:blipFill>
        <p:spPr>
          <a:xfrm>
            <a:off x="3356370" y="2781651"/>
            <a:ext cx="2088232" cy="1009079"/>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ea typeface="+mj-ea"/>
              </a:rPr>
              <a:t>齐次线性方程组的解集</a:t>
            </a:r>
          </a:p>
        </p:txBody>
      </p:sp>
      <p:pic>
        <p:nvPicPr>
          <p:cNvPr id="5" name="图片 4"/>
          <p:cNvPicPr>
            <a:picLocks noChangeAspect="1"/>
          </p:cNvPicPr>
          <p:nvPr/>
        </p:nvPicPr>
        <p:blipFill>
          <a:blip r:embed="rId3"/>
          <a:stretch>
            <a:fillRect/>
          </a:stretch>
        </p:blipFill>
        <p:spPr>
          <a:xfrm>
            <a:off x="384945" y="1844824"/>
            <a:ext cx="8759190" cy="927100"/>
          </a:xfrm>
          <a:prstGeom prst="rect">
            <a:avLst/>
          </a:prstGeom>
        </p:spPr>
      </p:pic>
      <p:pic>
        <p:nvPicPr>
          <p:cNvPr id="4" name="内容占位符 3"/>
          <p:cNvPicPr>
            <a:picLocks noGrp="1" noChangeAspect="1"/>
          </p:cNvPicPr>
          <p:nvPr>
            <p:ph idx="1"/>
          </p:nvPr>
        </p:nvPicPr>
        <p:blipFill>
          <a:blip r:embed="rId4"/>
          <a:stretch>
            <a:fillRect/>
          </a:stretch>
        </p:blipFill>
        <p:spPr>
          <a:xfrm>
            <a:off x="467544" y="3690033"/>
            <a:ext cx="7743065" cy="792088"/>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A4F62A-E6EF-6761-1182-36B6E8DB3483}"/>
              </a:ext>
            </a:extLst>
          </p:cNvPr>
          <p:cNvSpPr>
            <a:spLocks noGrp="1"/>
          </p:cNvSpPr>
          <p:nvPr>
            <p:ph type="title"/>
          </p:nvPr>
        </p:nvSpPr>
        <p:spPr/>
        <p:txBody>
          <a:bodyPr/>
          <a:lstStyle/>
          <a:p>
            <a:r>
              <a:rPr lang="zh-CN" altLang="en-US" dirty="0"/>
              <a:t>两种行列式定义等价？</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DCE5899-27D7-0E90-7DBA-18473CB51C31}"/>
                  </a:ext>
                </a:extLst>
              </p:cNvPr>
              <p:cNvSpPr>
                <a:spLocks noGrp="1"/>
              </p:cNvSpPr>
              <p:nvPr>
                <p:ph idx="1"/>
              </p:nvPr>
            </p:nvSpPr>
            <p:spPr/>
            <p:txBody>
              <a:bodyPr/>
              <a:lstStyle/>
              <a:p>
                <a:r>
                  <a:rPr kumimoji="1" lang="zh-CN" altLang="en-US" sz="2400" b="1" dirty="0">
                    <a:solidFill>
                      <a:srgbClr val="FF0000"/>
                    </a:solidFill>
                    <a:latin typeface="+mn-ea"/>
                  </a:rPr>
                  <a:t>定义一</a:t>
                </a:r>
                <a:r>
                  <a:rPr kumimoji="1" lang="zh-CN" altLang="en-US" sz="2400" dirty="0">
                    <a:latin typeface="+mn-ea"/>
                  </a:rPr>
                  <a:t>：行列式是一个函数</a:t>
                </a:r>
                <a:endParaRPr kumimoji="1" lang="en-US" altLang="zh-CN" sz="2400" dirty="0">
                  <a:latin typeface="+mn-ea"/>
                </a:endParaRPr>
              </a:p>
              <a:p>
                <a:pPr marL="0" indent="0">
                  <a:buNone/>
                </a:pPr>
                <a14:m>
                  <m:oMathPara xmlns:m="http://schemas.openxmlformats.org/officeDocument/2006/math">
                    <m:oMathParaPr>
                      <m:jc m:val="centerGroup"/>
                    </m:oMathParaPr>
                    <m:oMath xmlns:m="http://schemas.openxmlformats.org/officeDocument/2006/math">
                      <m:r>
                        <m:rPr>
                          <m:sty m:val="p"/>
                        </m:rPr>
                        <a:rPr kumimoji="1" lang="en-US" altLang="zh-CN" sz="2400" i="1" dirty="0">
                          <a:latin typeface="Cambria Math" panose="02040503050406030204" pitchFamily="18" charset="0"/>
                        </a:rPr>
                        <m:t>det</m:t>
                      </m:r>
                      <m:r>
                        <a:rPr kumimoji="1" lang="en-US" altLang="zh-CN" sz="2400" i="1" dirty="0">
                          <a:latin typeface="Cambria Math" panose="02040503050406030204" pitchFamily="18" charset="0"/>
                        </a:rPr>
                        <m:t>:</m:t>
                      </m:r>
                      <m:d>
                        <m:dPr>
                          <m:begChr m:val="{"/>
                          <m:endChr m:val="}"/>
                          <m:ctrlPr>
                            <a:rPr kumimoji="1" lang="en-US" altLang="zh-CN" sz="2400" i="1" dirty="0">
                              <a:latin typeface="Cambria Math" panose="02040503050406030204" pitchFamily="18" charset="0"/>
                            </a:rPr>
                          </m:ctrlPr>
                        </m:dPr>
                        <m:e>
                          <m:r>
                            <a:rPr kumimoji="1" lang="zh-CN" altLang="en-US" sz="2400" i="1" dirty="0">
                              <a:latin typeface="Cambria Math" panose="02040503050406030204" pitchFamily="18" charset="0"/>
                            </a:rPr>
                            <m:t>方阵</m:t>
                          </m:r>
                        </m:e>
                      </m:d>
                      <m:r>
                        <a:rPr kumimoji="1" lang="en-US" altLang="zh-CN" sz="2400" i="1" dirty="0">
                          <a:latin typeface="Cambria Math" panose="02040503050406030204" pitchFamily="18" charset="0"/>
                          <a:ea typeface="Cambria Math" panose="02040503050406030204" pitchFamily="18" charset="0"/>
                        </a:rPr>
                        <m:t>⟶</m:t>
                      </m:r>
                      <m:r>
                        <a:rPr kumimoji="1" lang="en-US" altLang="zh-CN" sz="2400" i="1" dirty="0">
                          <a:latin typeface="Cambria Math" panose="02040503050406030204" pitchFamily="18" charset="0"/>
                        </a:rPr>
                        <m:t>𝑅</m:t>
                      </m:r>
                    </m:oMath>
                  </m:oMathPara>
                </a14:m>
                <a:endParaRPr kumimoji="1" lang="en-US" altLang="zh-CN" sz="2400" dirty="0">
                  <a:latin typeface="+mn-ea"/>
                </a:endParaRPr>
              </a:p>
              <a:p>
                <a:pPr marL="0" indent="0">
                  <a:buNone/>
                </a:pPr>
                <a:r>
                  <a:rPr kumimoji="1" lang="zh-CN" altLang="en-US" sz="2400" dirty="0">
                    <a:latin typeface="+mn-ea"/>
                  </a:rPr>
                  <a:t>满足以下性质：</a:t>
                </a:r>
              </a:p>
              <a:p>
                <a:pPr marL="457200" indent="-457200">
                  <a:buFont typeface="+mj-lt"/>
                  <a:buAutoNum type="arabicPeriod"/>
                </a:pPr>
                <a:r>
                  <a:rPr kumimoji="1" lang="zh-CN" altLang="en-US" sz="2400" dirty="0">
                    <a:latin typeface="+mn-ea"/>
                  </a:rPr>
                  <a:t>对</a:t>
                </a:r>
                <a14:m>
                  <m:oMath xmlns:m="http://schemas.openxmlformats.org/officeDocument/2006/math">
                    <m:r>
                      <a:rPr kumimoji="1" lang="en-US" altLang="zh-CN" sz="2400" dirty="0">
                        <a:latin typeface="Cambria Math" panose="02040503050406030204" pitchFamily="18" charset="0"/>
                      </a:rPr>
                      <m:t> </m:t>
                    </m:r>
                    <m:r>
                      <a:rPr kumimoji="1" lang="en-GB" altLang="zh-CN" sz="2400" i="1" dirty="0">
                        <a:latin typeface="Cambria Math" panose="02040503050406030204" pitchFamily="18" charset="0"/>
                      </a:rPr>
                      <m:t>𝐴</m:t>
                    </m:r>
                    <m:r>
                      <a:rPr kumimoji="1" lang="en-US" altLang="zh-CN" sz="2400" i="1" dirty="0">
                        <a:latin typeface="Cambria Math" panose="02040503050406030204" pitchFamily="18" charset="0"/>
                      </a:rPr>
                      <m:t> </m:t>
                    </m:r>
                  </m:oMath>
                </a14:m>
                <a:r>
                  <a:rPr kumimoji="1" lang="zh-CN" altLang="en-US" sz="2400" dirty="0">
                    <a:latin typeface="+mn-ea"/>
                  </a:rPr>
                  <a:t>进行倍加行变换不会改变</a:t>
                </a:r>
                <a14:m>
                  <m:oMath xmlns:m="http://schemas.openxmlformats.org/officeDocument/2006/math">
                    <m:r>
                      <a:rPr kumimoji="1" lang="en-US" altLang="zh-CN" sz="2400" dirty="0">
                        <a:latin typeface="Cambria Math" panose="02040503050406030204" pitchFamily="18" charset="0"/>
                      </a:rPr>
                      <m:t> </m:t>
                    </m:r>
                    <m:r>
                      <m:rPr>
                        <m:sty m:val="p"/>
                      </m:rPr>
                      <a:rPr kumimoji="1" lang="en-GB" altLang="zh-CN" sz="2400" i="1" dirty="0">
                        <a:latin typeface="Cambria Math" panose="02040503050406030204" pitchFamily="18" charset="0"/>
                      </a:rPr>
                      <m:t>det</m:t>
                    </m:r>
                    <m:r>
                      <a:rPr kumimoji="1" lang="en-GB" altLang="zh-CN" sz="2400" i="1" dirty="0">
                        <a:latin typeface="Cambria Math" panose="02040503050406030204" pitchFamily="18" charset="0"/>
                      </a:rPr>
                      <m:t>⁡(</m:t>
                    </m:r>
                    <m:r>
                      <a:rPr kumimoji="1" lang="en-GB" altLang="zh-CN" sz="2400" i="1" dirty="0">
                        <a:latin typeface="Cambria Math" panose="02040503050406030204" pitchFamily="18" charset="0"/>
                      </a:rPr>
                      <m:t>𝐴</m:t>
                    </m:r>
                    <m:r>
                      <a:rPr kumimoji="1" lang="en-GB" altLang="zh-CN" sz="2400" i="1" dirty="0">
                        <a:latin typeface="Cambria Math" panose="02040503050406030204" pitchFamily="18" charset="0"/>
                      </a:rPr>
                      <m:t>)</m:t>
                    </m:r>
                  </m:oMath>
                </a14:m>
                <a:r>
                  <a:rPr kumimoji="1" lang="zh-CN" altLang="en-GB" sz="2400" dirty="0">
                    <a:latin typeface="+mn-ea"/>
                  </a:rPr>
                  <a:t>。</a:t>
                </a:r>
              </a:p>
              <a:p>
                <a:pPr marL="457200" indent="-457200">
                  <a:buFont typeface="+mj-lt"/>
                  <a:buAutoNum type="arabicPeriod"/>
                </a:pPr>
                <a:r>
                  <a:rPr kumimoji="1" lang="zh-CN" altLang="en-US" sz="2400" dirty="0">
                    <a:latin typeface="+mn-ea"/>
                  </a:rPr>
                  <a:t>将</a:t>
                </a:r>
                <a14:m>
                  <m:oMath xmlns:m="http://schemas.openxmlformats.org/officeDocument/2006/math">
                    <m:r>
                      <a:rPr kumimoji="1" lang="en-US" altLang="zh-CN" sz="2400" dirty="0">
                        <a:latin typeface="Cambria Math" panose="02040503050406030204" pitchFamily="18" charset="0"/>
                      </a:rPr>
                      <m:t> </m:t>
                    </m:r>
                    <m:r>
                      <a:rPr kumimoji="1" lang="en-GB" altLang="zh-CN" sz="2400" i="1" dirty="0">
                        <a:latin typeface="Cambria Math" panose="02040503050406030204" pitchFamily="18" charset="0"/>
                      </a:rPr>
                      <m:t>𝐴</m:t>
                    </m:r>
                    <m:r>
                      <a:rPr kumimoji="1" lang="en-US" altLang="zh-CN" sz="2400" i="1" dirty="0">
                        <a:latin typeface="Cambria Math" panose="02040503050406030204" pitchFamily="18" charset="0"/>
                      </a:rPr>
                      <m:t> </m:t>
                    </m:r>
                  </m:oMath>
                </a14:m>
                <a:r>
                  <a:rPr kumimoji="1" lang="zh-CN" altLang="en-US" sz="2400" dirty="0">
                    <a:latin typeface="+mn-ea"/>
                  </a:rPr>
                  <a:t>的一行乘以一个标量</a:t>
                </a:r>
                <a14:m>
                  <m:oMath xmlns:m="http://schemas.openxmlformats.org/officeDocument/2006/math">
                    <m:r>
                      <a:rPr kumimoji="1" lang="en-US" altLang="zh-CN" sz="2400" dirty="0">
                        <a:latin typeface="Cambria Math" panose="02040503050406030204" pitchFamily="18" charset="0"/>
                      </a:rPr>
                      <m:t> </m:t>
                    </m:r>
                    <m:r>
                      <a:rPr kumimoji="1" lang="en-US" altLang="zh-CN" sz="2400" i="1" dirty="0">
                        <a:latin typeface="Cambria Math" panose="02040503050406030204" pitchFamily="18" charset="0"/>
                      </a:rPr>
                      <m:t>𝑐</m:t>
                    </m:r>
                    <m:r>
                      <a:rPr kumimoji="1" lang="en-US" altLang="zh-CN" sz="2400" i="1" dirty="0">
                        <a:latin typeface="Cambria Math" panose="02040503050406030204" pitchFamily="18" charset="0"/>
                      </a:rPr>
                      <m:t> </m:t>
                    </m:r>
                  </m:oMath>
                </a14:m>
                <a:r>
                  <a:rPr kumimoji="1" lang="zh-CN" altLang="en-US" sz="2400" dirty="0">
                    <a:latin typeface="+mn-ea"/>
                  </a:rPr>
                  <a:t>会使行列式乘以</a:t>
                </a:r>
                <a14:m>
                  <m:oMath xmlns:m="http://schemas.openxmlformats.org/officeDocument/2006/math">
                    <m:r>
                      <a:rPr kumimoji="1" lang="en-US" altLang="zh-CN" sz="2400" dirty="0">
                        <a:latin typeface="Cambria Math" panose="02040503050406030204" pitchFamily="18" charset="0"/>
                      </a:rPr>
                      <m:t> </m:t>
                    </m:r>
                    <m:r>
                      <a:rPr kumimoji="1" lang="en-US" altLang="zh-CN" sz="2400" i="1" dirty="0">
                        <a:latin typeface="Cambria Math" panose="02040503050406030204" pitchFamily="18" charset="0"/>
                      </a:rPr>
                      <m:t>𝑐</m:t>
                    </m:r>
                    <m:r>
                      <a:rPr kumimoji="1" lang="en-US" altLang="zh-CN" sz="2400" i="1" dirty="0">
                        <a:latin typeface="Cambria Math" panose="02040503050406030204" pitchFamily="18" charset="0"/>
                      </a:rPr>
                      <m:t> </m:t>
                    </m:r>
                  </m:oMath>
                </a14:m>
                <a:r>
                  <a:rPr kumimoji="1" lang="zh-CN" altLang="en-GB" sz="2400" dirty="0">
                    <a:latin typeface="+mn-ea"/>
                  </a:rPr>
                  <a:t>。</a:t>
                </a:r>
              </a:p>
              <a:p>
                <a:pPr marL="457200" indent="-457200">
                  <a:buFont typeface="+mj-lt"/>
                  <a:buAutoNum type="arabicPeriod"/>
                </a:pPr>
                <a:r>
                  <a:rPr kumimoji="1" lang="zh-CN" altLang="en-US" sz="2400" dirty="0">
                    <a:latin typeface="+mn-ea"/>
                  </a:rPr>
                  <a:t>交换矩阵的两行会使行列式乘以</a:t>
                </a:r>
                <a14:m>
                  <m:oMath xmlns:m="http://schemas.openxmlformats.org/officeDocument/2006/math">
                    <m:r>
                      <a:rPr kumimoji="1" lang="en-US" altLang="zh-CN" sz="2400" i="1" dirty="0">
                        <a:latin typeface="Cambria Math" panose="02040503050406030204" pitchFamily="18" charset="0"/>
                      </a:rPr>
                      <m:t>−1</m:t>
                    </m:r>
                  </m:oMath>
                </a14:m>
                <a:r>
                  <a:rPr kumimoji="1" lang="zh-CN" altLang="en-US" sz="2400" dirty="0">
                    <a:latin typeface="+mn-ea"/>
                  </a:rPr>
                  <a:t>。</a:t>
                </a:r>
              </a:p>
              <a:p>
                <a:pPr marL="457200" indent="-457200">
                  <a:buFont typeface="+mj-lt"/>
                  <a:buAutoNum type="arabicPeriod"/>
                </a:pPr>
                <a:r>
                  <a:rPr kumimoji="1" lang="zh-CN" altLang="en-US" sz="2400" dirty="0">
                    <a:latin typeface="+mn-ea"/>
                  </a:rPr>
                  <a:t>单位矩阵</a:t>
                </a:r>
                <a14:m>
                  <m:oMath xmlns:m="http://schemas.openxmlformats.org/officeDocument/2006/math">
                    <m:r>
                      <a:rPr kumimoji="1" lang="en-US" altLang="zh-CN" sz="2400" dirty="0">
                        <a:latin typeface="Cambria Math" panose="02040503050406030204" pitchFamily="18" charset="0"/>
                      </a:rPr>
                      <m:t> </m:t>
                    </m:r>
                    <m:sSub>
                      <m:sSubPr>
                        <m:ctrlPr>
                          <a:rPr kumimoji="1" lang="en-US" altLang="zh-CN" sz="2400" i="1" dirty="0">
                            <a:latin typeface="Cambria Math" panose="02040503050406030204" pitchFamily="18" charset="0"/>
                          </a:rPr>
                        </m:ctrlPr>
                      </m:sSubPr>
                      <m:e>
                        <m:r>
                          <a:rPr kumimoji="1" lang="en-US" altLang="zh-CN" sz="2400" i="1" dirty="0">
                            <a:latin typeface="Cambria Math" panose="02040503050406030204" pitchFamily="18" charset="0"/>
                          </a:rPr>
                          <m:t>𝐼</m:t>
                        </m:r>
                      </m:e>
                      <m:sub>
                        <m:r>
                          <a:rPr kumimoji="1" lang="en-US" altLang="zh-CN" sz="2400" i="1" dirty="0">
                            <a:latin typeface="Cambria Math" panose="02040503050406030204" pitchFamily="18" charset="0"/>
                          </a:rPr>
                          <m:t>𝑛</m:t>
                        </m:r>
                      </m:sub>
                    </m:sSub>
                    <m:r>
                      <a:rPr kumimoji="1" lang="en-US" altLang="zh-CN" sz="2400" i="1" dirty="0">
                        <a:latin typeface="Cambria Math" panose="02040503050406030204" pitchFamily="18" charset="0"/>
                      </a:rPr>
                      <m:t> </m:t>
                    </m:r>
                  </m:oMath>
                </a14:m>
                <a:r>
                  <a:rPr kumimoji="1" lang="zh-CN" altLang="en-US" sz="2400" dirty="0">
                    <a:latin typeface="+mn-ea"/>
                  </a:rPr>
                  <a:t>的行列式等于 </a:t>
                </a:r>
                <a:r>
                  <a:rPr kumimoji="1" lang="en-US" altLang="zh-CN" sz="2400" dirty="0">
                    <a:latin typeface="+mn-ea"/>
                  </a:rPr>
                  <a:t>1</a:t>
                </a:r>
                <a:r>
                  <a:rPr kumimoji="1" lang="zh-CN" altLang="en-US" sz="2400" dirty="0">
                    <a:latin typeface="+mn-ea"/>
                  </a:rPr>
                  <a:t>。</a:t>
                </a:r>
              </a:p>
              <a:p>
                <a:r>
                  <a:rPr kumimoji="1" lang="zh-CN" altLang="en-US" sz="2400" b="1" dirty="0">
                    <a:solidFill>
                      <a:srgbClr val="FF0000"/>
                    </a:solidFill>
                    <a:latin typeface="+mn-ea"/>
                  </a:rPr>
                  <a:t>定义二</a:t>
                </a:r>
                <a:r>
                  <a:rPr lang="zh-CN" altLang="en-US" sz="2400" b="0" dirty="0">
                    <a:latin typeface="+mn-ea"/>
                    <a:ea typeface="+mn-ea"/>
                  </a:rPr>
                  <a:t>：</a:t>
                </a:r>
                <a:endParaRPr lang="en-US" altLang="zh-CN" sz="2400" b="0" dirty="0">
                  <a:latin typeface="+mn-ea"/>
                  <a:ea typeface="+mn-ea"/>
                </a:endParaRPr>
              </a:p>
              <a:p>
                <a:endParaRPr lang="zh-CN" altLang="en-US" sz="2400" b="0" dirty="0">
                  <a:latin typeface="+mn-ea"/>
                  <a:ea typeface="+mn-ea"/>
                </a:endParaRPr>
              </a:p>
              <a:p>
                <a:pPr marL="0" indent="0">
                  <a:buNone/>
                </a:pPr>
                <a14:m>
                  <m:oMathPara xmlns:m="http://schemas.openxmlformats.org/officeDocument/2006/math">
                    <m:oMathParaPr>
                      <m:jc m:val="centerGroup"/>
                    </m:oMathParaPr>
                    <m:oMath xmlns:m="http://schemas.openxmlformats.org/officeDocument/2006/math">
                      <m:r>
                        <a:rPr lang="en-US" altLang="zh-CN" sz="2400" b="0" i="1" smtClean="0">
                          <a:effectLst/>
                          <a:latin typeface="Cambria Math" panose="02040503050406030204" pitchFamily="18" charset="0"/>
                          <a:ea typeface="+mn-ea"/>
                          <a:cs typeface="Times New Roman" panose="02020603050405020304" pitchFamily="18" charset="0"/>
                        </a:rPr>
                        <m:t>𝑑𝑒𝑡</m:t>
                      </m:r>
                      <m:r>
                        <a:rPr lang="en-US" altLang="zh-CN" sz="2400" b="0" smtClean="0">
                          <a:effectLst/>
                          <a:latin typeface="Cambria Math" panose="02040503050406030204" pitchFamily="18" charset="0"/>
                          <a:ea typeface="+mn-ea"/>
                          <a:cs typeface="Times New Roman" panose="02020603050405020304" pitchFamily="18" charset="0"/>
                        </a:rPr>
                        <m:t>(</m:t>
                      </m:r>
                      <m:r>
                        <a:rPr lang="en-US" altLang="zh-CN" sz="2400" b="0" i="1">
                          <a:effectLst/>
                          <a:latin typeface="Cambria Math" panose="02040503050406030204" pitchFamily="18" charset="0"/>
                          <a:ea typeface="+mn-ea"/>
                          <a:cs typeface="Times New Roman" panose="02020603050405020304" pitchFamily="18" charset="0"/>
                        </a:rPr>
                        <m:t>𝐴</m:t>
                      </m:r>
                      <m:r>
                        <a:rPr lang="en-US" altLang="zh-CN" sz="2400" b="0">
                          <a:effectLst/>
                          <a:latin typeface="Cambria Math" panose="02040503050406030204" pitchFamily="18" charset="0"/>
                          <a:ea typeface="+mn-ea"/>
                          <a:cs typeface="Times New Roman" panose="02020603050405020304" pitchFamily="18" charset="0"/>
                        </a:rPr>
                        <m:t>)=</m:t>
                      </m:r>
                      <m:sSub>
                        <m:sSubPr>
                          <m:ctrlPr>
                            <a:rPr lang="zh-CN" altLang="zh-CN" sz="2400" b="0" i="1">
                              <a:effectLst/>
                              <a:latin typeface="Cambria Math" panose="02040503050406030204" pitchFamily="18" charset="0"/>
                              <a:ea typeface="+mn-ea"/>
                              <a:cs typeface="Times New Roman" panose="02020603050405020304" pitchFamily="18" charset="0"/>
                            </a:rPr>
                          </m:ctrlPr>
                        </m:sSubPr>
                        <m:e>
                          <m:r>
                            <a:rPr lang="en-US" altLang="zh-CN" sz="2400" b="0">
                              <a:effectLst/>
                              <a:latin typeface="Cambria Math" panose="02040503050406030204" pitchFamily="18" charset="0"/>
                              <a:ea typeface="+mn-ea"/>
                              <a:cs typeface="Times New Roman" panose="02020603050405020304" pitchFamily="18" charset="0"/>
                            </a:rPr>
                            <m:t>∑</m:t>
                          </m:r>
                        </m:e>
                        <m:sub>
                          <m:r>
                            <a:rPr lang="en-US" altLang="zh-CN" sz="2400" b="0" i="1">
                              <a:effectLst/>
                              <a:latin typeface="Cambria Math" panose="02040503050406030204" pitchFamily="18" charset="0"/>
                              <a:ea typeface="+mn-ea"/>
                              <a:cs typeface="Times New Roman" panose="02020603050405020304" pitchFamily="18" charset="0"/>
                            </a:rPr>
                            <m:t>𝜎</m:t>
                          </m:r>
                          <m:r>
                            <a:rPr lang="en-US" altLang="zh-CN" sz="2400" b="0">
                              <a:effectLst/>
                              <a:latin typeface="Cambria Math" panose="02040503050406030204" pitchFamily="18" charset="0"/>
                              <a:ea typeface="+mn-ea"/>
                              <a:cs typeface="Times New Roman" panose="02020603050405020304" pitchFamily="18" charset="0"/>
                            </a:rPr>
                            <m:t>∈</m:t>
                          </m:r>
                          <m:sSub>
                            <m:sSubPr>
                              <m:ctrlPr>
                                <a:rPr lang="zh-CN" altLang="zh-CN" sz="2400" b="0" i="1">
                                  <a:effectLst/>
                                  <a:latin typeface="Cambria Math" panose="02040503050406030204" pitchFamily="18" charset="0"/>
                                  <a:ea typeface="+mn-ea"/>
                                  <a:cs typeface="Times New Roman" panose="02020603050405020304" pitchFamily="18" charset="0"/>
                                </a:rPr>
                              </m:ctrlPr>
                            </m:sSubPr>
                            <m:e>
                              <m:r>
                                <a:rPr lang="en-US" altLang="zh-CN" sz="2400" b="0" i="1">
                                  <a:effectLst/>
                                  <a:latin typeface="Cambria Math" panose="02040503050406030204" pitchFamily="18" charset="0"/>
                                  <a:ea typeface="+mn-ea"/>
                                  <a:cs typeface="Times New Roman" panose="02020603050405020304" pitchFamily="18" charset="0"/>
                                </a:rPr>
                                <m:t>𝑆</m:t>
                              </m:r>
                            </m:e>
                            <m:sub>
                              <m:r>
                                <a:rPr lang="en-US" altLang="zh-CN" sz="2400" b="0" i="1">
                                  <a:effectLst/>
                                  <a:latin typeface="Cambria Math" panose="02040503050406030204" pitchFamily="18" charset="0"/>
                                  <a:ea typeface="+mn-ea"/>
                                  <a:cs typeface="Times New Roman" panose="02020603050405020304" pitchFamily="18" charset="0"/>
                                </a:rPr>
                                <m:t>𝑛</m:t>
                              </m:r>
                            </m:sub>
                          </m:sSub>
                        </m:sub>
                      </m:sSub>
                      <m:r>
                        <a:rPr lang="en-US" altLang="zh-CN" sz="2400" b="0">
                          <a:effectLst/>
                          <a:latin typeface="Cambria Math" panose="02040503050406030204" pitchFamily="18" charset="0"/>
                          <a:ea typeface="+mn-ea"/>
                          <a:cs typeface="Times New Roman" panose="02020603050405020304" pitchFamily="18" charset="0"/>
                        </a:rPr>
                        <m:t> </m:t>
                      </m:r>
                      <m:r>
                        <a:rPr lang="en-US" altLang="zh-CN" sz="2400" b="0" i="1">
                          <a:effectLst/>
                          <a:latin typeface="Cambria Math" panose="02040503050406030204" pitchFamily="18" charset="0"/>
                          <a:ea typeface="+mn-ea"/>
                          <a:cs typeface="Times New Roman" panose="02020603050405020304" pitchFamily="18" charset="0"/>
                        </a:rPr>
                        <m:t>𝑠𝑔𝑛</m:t>
                      </m:r>
                      <m:r>
                        <a:rPr lang="en-US" altLang="zh-CN" sz="2400" b="0">
                          <a:effectLst/>
                          <a:latin typeface="Cambria Math" panose="02040503050406030204" pitchFamily="18" charset="0"/>
                          <a:ea typeface="+mn-ea"/>
                          <a:cs typeface="Times New Roman" panose="02020603050405020304" pitchFamily="18" charset="0"/>
                        </a:rPr>
                        <m:t>(</m:t>
                      </m:r>
                      <m:r>
                        <a:rPr lang="en-US" altLang="zh-CN" sz="2400" b="0" i="1">
                          <a:effectLst/>
                          <a:latin typeface="Cambria Math" panose="02040503050406030204" pitchFamily="18" charset="0"/>
                          <a:ea typeface="+mn-ea"/>
                          <a:cs typeface="Times New Roman" panose="02020603050405020304" pitchFamily="18" charset="0"/>
                        </a:rPr>
                        <m:t>𝜎</m:t>
                      </m:r>
                      <m:r>
                        <a:rPr lang="en-US" altLang="zh-CN" sz="2400" b="0">
                          <a:effectLst/>
                          <a:latin typeface="Cambria Math" panose="02040503050406030204" pitchFamily="18" charset="0"/>
                          <a:ea typeface="+mn-ea"/>
                          <a:cs typeface="Times New Roman" panose="02020603050405020304" pitchFamily="18" charset="0"/>
                        </a:rPr>
                        <m:t>)</m:t>
                      </m:r>
                      <m:sSubSup>
                        <m:sSubSupPr>
                          <m:ctrlPr>
                            <a:rPr lang="zh-CN" altLang="zh-CN" sz="2400" b="0" i="1">
                              <a:effectLst/>
                              <a:latin typeface="Cambria Math" panose="02040503050406030204" pitchFamily="18" charset="0"/>
                              <a:ea typeface="+mn-ea"/>
                              <a:cs typeface="Times New Roman" panose="02020603050405020304" pitchFamily="18" charset="0"/>
                            </a:rPr>
                          </m:ctrlPr>
                        </m:sSubSupPr>
                        <m:e>
                          <m:r>
                            <a:rPr lang="en-US" altLang="zh-CN" sz="2400" b="0">
                              <a:effectLst/>
                              <a:latin typeface="Cambria Math" panose="02040503050406030204" pitchFamily="18" charset="0"/>
                              <a:ea typeface="+mn-ea"/>
                              <a:cs typeface="Times New Roman" panose="02020603050405020304" pitchFamily="18" charset="0"/>
                            </a:rPr>
                            <m:t>∏</m:t>
                          </m:r>
                        </m:e>
                        <m:sub>
                          <m:r>
                            <a:rPr lang="en-US" altLang="zh-CN" sz="2400" b="0" i="1">
                              <a:effectLst/>
                              <a:latin typeface="Cambria Math" panose="02040503050406030204" pitchFamily="18" charset="0"/>
                              <a:ea typeface="+mn-ea"/>
                              <a:cs typeface="Times New Roman" panose="02020603050405020304" pitchFamily="18" charset="0"/>
                            </a:rPr>
                            <m:t>𝑖</m:t>
                          </m:r>
                          <m:r>
                            <a:rPr lang="en-US" altLang="zh-CN" sz="2400" b="0">
                              <a:effectLst/>
                              <a:latin typeface="Cambria Math" panose="02040503050406030204" pitchFamily="18" charset="0"/>
                              <a:ea typeface="+mn-ea"/>
                              <a:cs typeface="Times New Roman" panose="02020603050405020304" pitchFamily="18" charset="0"/>
                            </a:rPr>
                            <m:t>=</m:t>
                          </m:r>
                          <m:r>
                            <a:rPr lang="en-US" altLang="zh-CN" sz="2400" b="0" i="1">
                              <a:effectLst/>
                              <a:latin typeface="Cambria Math" panose="02040503050406030204" pitchFamily="18" charset="0"/>
                              <a:ea typeface="+mn-ea"/>
                              <a:cs typeface="Times New Roman" panose="02020603050405020304" pitchFamily="18" charset="0"/>
                            </a:rPr>
                            <m:t>1</m:t>
                          </m:r>
                        </m:sub>
                        <m:sup>
                          <m:r>
                            <a:rPr lang="en-US" altLang="zh-CN" sz="2400" b="0" i="1">
                              <a:effectLst/>
                              <a:latin typeface="Cambria Math" panose="02040503050406030204" pitchFamily="18" charset="0"/>
                              <a:ea typeface="+mn-ea"/>
                              <a:cs typeface="Times New Roman" panose="02020603050405020304" pitchFamily="18" charset="0"/>
                            </a:rPr>
                            <m:t>𝑛</m:t>
                          </m:r>
                        </m:sup>
                      </m:sSubSup>
                      <m:r>
                        <a:rPr lang="en-US" altLang="zh-CN" sz="2400" b="0">
                          <a:effectLst/>
                          <a:latin typeface="Cambria Math" panose="02040503050406030204" pitchFamily="18" charset="0"/>
                          <a:ea typeface="+mn-ea"/>
                          <a:cs typeface="Times New Roman" panose="02020603050405020304" pitchFamily="18" charset="0"/>
                        </a:rPr>
                        <m:t> </m:t>
                      </m:r>
                      <m:sSub>
                        <m:sSubPr>
                          <m:ctrlPr>
                            <a:rPr lang="zh-CN" altLang="zh-CN" sz="2400" b="0" i="1">
                              <a:effectLst/>
                              <a:latin typeface="Cambria Math" panose="02040503050406030204" pitchFamily="18" charset="0"/>
                              <a:ea typeface="+mn-ea"/>
                              <a:cs typeface="Times New Roman" panose="02020603050405020304" pitchFamily="18" charset="0"/>
                            </a:rPr>
                          </m:ctrlPr>
                        </m:sSubPr>
                        <m:e>
                          <m:r>
                            <a:rPr lang="en-US" altLang="zh-CN" sz="2400" b="0" i="1">
                              <a:effectLst/>
                              <a:latin typeface="Cambria Math" panose="02040503050406030204" pitchFamily="18" charset="0"/>
                              <a:ea typeface="+mn-ea"/>
                              <a:cs typeface="Times New Roman" panose="02020603050405020304" pitchFamily="18" charset="0"/>
                            </a:rPr>
                            <m:t>𝑎</m:t>
                          </m:r>
                        </m:e>
                        <m:sub>
                          <m:r>
                            <a:rPr lang="en-US" altLang="zh-CN" sz="2400" b="0" i="1">
                              <a:effectLst/>
                              <a:latin typeface="Cambria Math" panose="02040503050406030204" pitchFamily="18" charset="0"/>
                              <a:ea typeface="+mn-ea"/>
                              <a:cs typeface="Times New Roman" panose="02020603050405020304" pitchFamily="18" charset="0"/>
                            </a:rPr>
                            <m:t>𝑖</m:t>
                          </m:r>
                          <m:r>
                            <a:rPr lang="en-US" altLang="zh-CN" sz="2400" b="0">
                              <a:effectLst/>
                              <a:latin typeface="Cambria Math" panose="02040503050406030204" pitchFamily="18" charset="0"/>
                              <a:ea typeface="+mn-ea"/>
                              <a:cs typeface="Times New Roman" panose="02020603050405020304" pitchFamily="18" charset="0"/>
                            </a:rPr>
                            <m:t>,</m:t>
                          </m:r>
                          <m:r>
                            <a:rPr lang="en-US" altLang="zh-CN" sz="2400" b="0" i="1">
                              <a:effectLst/>
                              <a:latin typeface="Cambria Math" panose="02040503050406030204" pitchFamily="18" charset="0"/>
                              <a:ea typeface="+mn-ea"/>
                              <a:cs typeface="Times New Roman" panose="02020603050405020304" pitchFamily="18" charset="0"/>
                            </a:rPr>
                            <m:t>𝜎</m:t>
                          </m:r>
                          <m:r>
                            <a:rPr lang="en-US" altLang="zh-CN" sz="2400" b="0">
                              <a:effectLst/>
                              <a:latin typeface="Cambria Math" panose="02040503050406030204" pitchFamily="18" charset="0"/>
                              <a:ea typeface="+mn-ea"/>
                              <a:cs typeface="Times New Roman" panose="02020603050405020304" pitchFamily="18" charset="0"/>
                            </a:rPr>
                            <m:t>(</m:t>
                          </m:r>
                          <m:r>
                            <a:rPr lang="en-US" altLang="zh-CN" sz="2400" b="0" i="1">
                              <a:effectLst/>
                              <a:latin typeface="Cambria Math" panose="02040503050406030204" pitchFamily="18" charset="0"/>
                              <a:ea typeface="+mn-ea"/>
                              <a:cs typeface="Times New Roman" panose="02020603050405020304" pitchFamily="18" charset="0"/>
                            </a:rPr>
                            <m:t>𝑖</m:t>
                          </m:r>
                          <m:r>
                            <a:rPr lang="en-US" altLang="zh-CN" sz="2400" b="0">
                              <a:effectLst/>
                              <a:latin typeface="Cambria Math" panose="02040503050406030204" pitchFamily="18" charset="0"/>
                              <a:ea typeface="+mn-ea"/>
                              <a:cs typeface="Times New Roman" panose="02020603050405020304" pitchFamily="18" charset="0"/>
                            </a:rPr>
                            <m:t>)</m:t>
                          </m:r>
                        </m:sub>
                      </m:sSub>
                    </m:oMath>
                  </m:oMathPara>
                </a14:m>
                <a:endParaRPr lang="zh-CN" altLang="en-US" sz="2400" dirty="0"/>
              </a:p>
            </p:txBody>
          </p:sp>
        </mc:Choice>
        <mc:Fallback xmlns="">
          <p:sp>
            <p:nvSpPr>
              <p:cNvPr id="3" name="内容占位符 2">
                <a:extLst>
                  <a:ext uri="{FF2B5EF4-FFF2-40B4-BE49-F238E27FC236}">
                    <a16:creationId xmlns:a16="http://schemas.microsoft.com/office/drawing/2014/main" id="{8DCE5899-27D7-0E90-7DBA-18473CB51C31}"/>
                  </a:ext>
                </a:extLst>
              </p:cNvPr>
              <p:cNvSpPr>
                <a:spLocks noGrp="1" noRot="1" noChangeAspect="1" noMove="1" noResize="1" noEditPoints="1" noAdjustHandles="1" noChangeArrowheads="1" noChangeShapeType="1" noTextEdit="1"/>
              </p:cNvSpPr>
              <p:nvPr>
                <p:ph idx="1"/>
              </p:nvPr>
            </p:nvSpPr>
            <p:spPr>
              <a:blipFill>
                <a:blip r:embed="rId2"/>
                <a:stretch>
                  <a:fillRect l="-1111" t="-9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26381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6A0268F-643C-69C1-F684-957B8769C822}"/>
              </a:ext>
            </a:extLst>
          </p:cNvPr>
          <p:cNvSpPr>
            <a:spLocks noGrp="1"/>
          </p:cNvSpPr>
          <p:nvPr>
            <p:ph type="ctrTitle"/>
          </p:nvPr>
        </p:nvSpPr>
        <p:spPr>
          <a:xfrm>
            <a:off x="1562100" y="2600908"/>
            <a:ext cx="6019800" cy="1656184"/>
          </a:xfrm>
        </p:spPr>
        <p:txBody>
          <a:bodyPr/>
          <a:lstStyle/>
          <a:p>
            <a:r>
              <a:rPr lang="en-US" altLang="zh-CN" sz="4000" dirty="0">
                <a:latin typeface="Times New Roman" panose="02020603050405020304" pitchFamily="18" charset="0"/>
                <a:ea typeface="+mn-ea"/>
                <a:cs typeface="Times New Roman" panose="02020603050405020304" pitchFamily="18" charset="0"/>
              </a:rPr>
              <a:t>4.1 </a:t>
            </a:r>
            <a:r>
              <a:rPr lang="zh-CN" altLang="en-US" sz="4000" dirty="0">
                <a:latin typeface="+mn-ea"/>
                <a:ea typeface="+mn-ea"/>
              </a:rPr>
              <a:t>行变换与行列式</a:t>
            </a:r>
            <a:endParaRPr lang="zh-CN" altLang="en-US" dirty="0"/>
          </a:p>
        </p:txBody>
      </p:sp>
    </p:spTree>
    <p:extLst>
      <p:ext uri="{BB962C8B-B14F-4D97-AF65-F5344CB8AC3E}">
        <p14:creationId xmlns:p14="http://schemas.microsoft.com/office/powerpoint/2010/main" val="25984175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6A0268F-643C-69C1-F684-957B8769C822}"/>
              </a:ext>
            </a:extLst>
          </p:cNvPr>
          <p:cNvSpPr>
            <a:spLocks noGrp="1"/>
          </p:cNvSpPr>
          <p:nvPr>
            <p:ph type="ctrTitle"/>
          </p:nvPr>
        </p:nvSpPr>
        <p:spPr>
          <a:xfrm>
            <a:off x="1562100" y="2600908"/>
            <a:ext cx="6019800" cy="1656184"/>
          </a:xfrm>
        </p:spPr>
        <p:txBody>
          <a:bodyPr/>
          <a:lstStyle/>
          <a:p>
            <a:r>
              <a:rPr lang="en-US" altLang="zh-CN" sz="3600" dirty="0">
                <a:latin typeface="Times New Roman" panose="02020603050405020304" pitchFamily="18" charset="0"/>
                <a:ea typeface="+mn-ea"/>
                <a:cs typeface="Times New Roman" panose="02020603050405020304" pitchFamily="18" charset="0"/>
              </a:rPr>
              <a:t>4.3 </a:t>
            </a:r>
            <a:r>
              <a:rPr lang="zh-CN" altLang="en-US" sz="3600" dirty="0">
                <a:latin typeface="+mn-ea"/>
                <a:ea typeface="+mn-ea"/>
              </a:rPr>
              <a:t>行列式与体积</a:t>
            </a:r>
            <a:endParaRPr lang="zh-CN" altLang="en-US" dirty="0"/>
          </a:p>
        </p:txBody>
      </p:sp>
    </p:spTree>
    <p:extLst>
      <p:ext uri="{BB962C8B-B14F-4D97-AF65-F5344CB8AC3E}">
        <p14:creationId xmlns:p14="http://schemas.microsoft.com/office/powerpoint/2010/main" val="1134855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ea"/>
                <a:ea typeface="+mn-ea"/>
              </a:rPr>
              <a:t>行列式与体积</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lgn="l">
                  <a:buNone/>
                </a:pPr>
                <a:r>
                  <a:rPr lang="zh-CN" altLang="en-US" sz="2400" b="1" i="0" dirty="0">
                    <a:solidFill>
                      <a:srgbClr val="060607"/>
                    </a:solidFill>
                    <a:effectLst/>
                    <a:latin typeface="+mn-ea"/>
                    <a:ea typeface="+mn-ea"/>
                  </a:rPr>
                  <a:t>定义</a:t>
                </a:r>
                <a:r>
                  <a:rPr lang="en-US" altLang="zh-CN" sz="2400" b="1" i="0" dirty="0">
                    <a:solidFill>
                      <a:srgbClr val="060607"/>
                    </a:solidFill>
                    <a:effectLst/>
                    <a:latin typeface="+mn-ea"/>
                    <a:ea typeface="+mn-ea"/>
                  </a:rPr>
                  <a:t>.</a:t>
                </a:r>
                <a:r>
                  <a:rPr lang="zh-CN" altLang="en-US" sz="2400" b="0" i="0" dirty="0">
                    <a:solidFill>
                      <a:srgbClr val="060607"/>
                    </a:solidFill>
                    <a:effectLst/>
                    <a:latin typeface="+mn-ea"/>
                    <a:ea typeface="+mn-ea"/>
                  </a:rPr>
                  <a:t>由</a:t>
                </a:r>
                <a14:m>
                  <m:oMath xmlns:m="http://schemas.openxmlformats.org/officeDocument/2006/math">
                    <m:r>
                      <a:rPr lang="zh-CN" altLang="en-US" sz="2400" b="0" i="0" dirty="0" smtClean="0">
                        <a:solidFill>
                          <a:srgbClr val="060607"/>
                        </a:solidFill>
                        <a:effectLst/>
                        <a:latin typeface="Cambria Math" panose="02040503050406030204" pitchFamily="18" charset="0"/>
                        <a:ea typeface="+mn-ea"/>
                      </a:rPr>
                      <m:t> </m:t>
                    </m:r>
                    <m:r>
                      <a:rPr lang="en-GB" altLang="zh-CN" sz="2400" b="0" i="1" dirty="0" smtClean="0">
                        <a:solidFill>
                          <a:srgbClr val="060607"/>
                        </a:solidFill>
                        <a:effectLst/>
                        <a:latin typeface="Cambria Math" panose="02040503050406030204" pitchFamily="18" charset="0"/>
                        <a:ea typeface="+mn-ea"/>
                      </a:rPr>
                      <m:t>𝑛</m:t>
                    </m:r>
                    <m:r>
                      <a:rPr lang="zh-CN" altLang="en-US" sz="2400" b="0" i="1" dirty="0" smtClean="0">
                        <a:solidFill>
                          <a:srgbClr val="060607"/>
                        </a:solidFill>
                        <a:effectLst/>
                        <a:latin typeface="Cambria Math" panose="02040503050406030204" pitchFamily="18" charset="0"/>
                        <a:ea typeface="+mn-ea"/>
                      </a:rPr>
                      <m:t> </m:t>
                    </m:r>
                  </m:oMath>
                </a14:m>
                <a:r>
                  <a:rPr lang="zh-CN" altLang="en-US" sz="2400" b="0" i="0" dirty="0">
                    <a:solidFill>
                      <a:srgbClr val="060607"/>
                    </a:solidFill>
                    <a:effectLst/>
                    <a:latin typeface="+mn-ea"/>
                    <a:ea typeface="+mn-ea"/>
                  </a:rPr>
                  <a:t>个向量</a:t>
                </a:r>
                <a14:m>
                  <m:oMath xmlns:m="http://schemas.openxmlformats.org/officeDocument/2006/math">
                    <m:r>
                      <a:rPr lang="en-US" altLang="zh-CN" sz="2400" b="0" i="0" dirty="0" smtClean="0">
                        <a:solidFill>
                          <a:srgbClr val="060607"/>
                        </a:solidFill>
                        <a:effectLst/>
                        <a:latin typeface="Cambria Math" panose="02040503050406030204" pitchFamily="18" charset="0"/>
                        <a:ea typeface="+mn-ea"/>
                      </a:rPr>
                      <m:t> </m:t>
                    </m:r>
                    <m:sSub>
                      <m:sSubPr>
                        <m:ctrlPr>
                          <a:rPr lang="en-US" altLang="zh-CN" sz="2400" b="0" i="1" dirty="0" smtClean="0">
                            <a:solidFill>
                              <a:srgbClr val="060607"/>
                            </a:solidFill>
                            <a:effectLst/>
                            <a:latin typeface="Cambria Math" panose="02040503050406030204" pitchFamily="18" charset="0"/>
                            <a:ea typeface="+mn-ea"/>
                          </a:rPr>
                        </m:ctrlPr>
                      </m:sSubPr>
                      <m:e>
                        <m:r>
                          <a:rPr lang="en-GB" altLang="zh-CN" sz="2400" b="0" i="1" dirty="0" smtClean="0">
                            <a:solidFill>
                              <a:srgbClr val="060607"/>
                            </a:solidFill>
                            <a:effectLst/>
                            <a:latin typeface="Cambria Math" panose="02040503050406030204" pitchFamily="18" charset="0"/>
                            <a:ea typeface="+mn-ea"/>
                          </a:rPr>
                          <m:t>𝑣</m:t>
                        </m:r>
                      </m:e>
                      <m:sub>
                        <m:r>
                          <a:rPr lang="en-GB" altLang="zh-CN" sz="2400" b="0" i="1" dirty="0" smtClean="0">
                            <a:solidFill>
                              <a:srgbClr val="060607"/>
                            </a:solidFill>
                            <a:effectLst/>
                            <a:latin typeface="Cambria Math" panose="02040503050406030204" pitchFamily="18" charset="0"/>
                            <a:ea typeface="+mn-ea"/>
                          </a:rPr>
                          <m:t>1</m:t>
                        </m:r>
                      </m:sub>
                    </m:sSub>
                    <m:r>
                      <a:rPr lang="en-GB" altLang="zh-CN" sz="2400" b="0" i="1" dirty="0" smtClean="0">
                        <a:solidFill>
                          <a:srgbClr val="060607"/>
                        </a:solidFill>
                        <a:effectLst/>
                        <a:latin typeface="Cambria Math" panose="02040503050406030204" pitchFamily="18" charset="0"/>
                        <a:ea typeface="+mn-ea"/>
                      </a:rPr>
                      <m:t>,</m:t>
                    </m:r>
                    <m:sSub>
                      <m:sSubPr>
                        <m:ctrlPr>
                          <a:rPr lang="en-US" altLang="zh-CN" sz="2400" b="0" i="1" dirty="0" smtClean="0">
                            <a:solidFill>
                              <a:srgbClr val="060607"/>
                            </a:solidFill>
                            <a:effectLst/>
                            <a:latin typeface="Cambria Math" panose="02040503050406030204" pitchFamily="18" charset="0"/>
                            <a:ea typeface="+mn-ea"/>
                          </a:rPr>
                        </m:ctrlPr>
                      </m:sSubPr>
                      <m:e>
                        <m:r>
                          <a:rPr lang="en-GB" altLang="zh-CN" sz="2400" b="0" i="1" dirty="0" smtClean="0">
                            <a:solidFill>
                              <a:srgbClr val="060607"/>
                            </a:solidFill>
                            <a:effectLst/>
                            <a:latin typeface="Cambria Math" panose="02040503050406030204" pitchFamily="18" charset="0"/>
                            <a:ea typeface="+mn-ea"/>
                          </a:rPr>
                          <m:t>𝑣</m:t>
                        </m:r>
                      </m:e>
                      <m:sub>
                        <m:r>
                          <a:rPr lang="en-GB" altLang="zh-CN" sz="2400" b="0" i="1" dirty="0" smtClean="0">
                            <a:solidFill>
                              <a:srgbClr val="060607"/>
                            </a:solidFill>
                            <a:effectLst/>
                            <a:latin typeface="Cambria Math" panose="02040503050406030204" pitchFamily="18" charset="0"/>
                            <a:ea typeface="+mn-ea"/>
                          </a:rPr>
                          <m:t>2</m:t>
                        </m:r>
                      </m:sub>
                    </m:sSub>
                    <m:r>
                      <a:rPr lang="en-GB" altLang="zh-CN" sz="2400" b="0" i="1" dirty="0" smtClean="0">
                        <a:solidFill>
                          <a:srgbClr val="060607"/>
                        </a:solidFill>
                        <a:effectLst/>
                        <a:latin typeface="Cambria Math" panose="02040503050406030204" pitchFamily="18" charset="0"/>
                        <a:ea typeface="+mn-ea"/>
                      </a:rPr>
                      <m:t>,…,</m:t>
                    </m:r>
                    <m:sSub>
                      <m:sSubPr>
                        <m:ctrlPr>
                          <a:rPr lang="en-US" altLang="zh-CN" sz="2400" b="0" i="1" dirty="0" smtClean="0">
                            <a:solidFill>
                              <a:srgbClr val="060607"/>
                            </a:solidFill>
                            <a:effectLst/>
                            <a:latin typeface="Cambria Math" panose="02040503050406030204" pitchFamily="18" charset="0"/>
                            <a:ea typeface="+mn-ea"/>
                          </a:rPr>
                        </m:ctrlPr>
                      </m:sSubPr>
                      <m:e>
                        <m:r>
                          <a:rPr lang="en-GB" altLang="zh-CN" sz="2400" b="0" i="1" dirty="0" smtClean="0">
                            <a:solidFill>
                              <a:srgbClr val="060607"/>
                            </a:solidFill>
                            <a:effectLst/>
                            <a:latin typeface="Cambria Math" panose="02040503050406030204" pitchFamily="18" charset="0"/>
                            <a:ea typeface="+mn-ea"/>
                          </a:rPr>
                          <m:t>𝑣</m:t>
                        </m:r>
                      </m:e>
                      <m:sub>
                        <m:r>
                          <a:rPr lang="en-GB" altLang="zh-CN" sz="2400" b="0" i="1" dirty="0" smtClean="0">
                            <a:solidFill>
                              <a:srgbClr val="060607"/>
                            </a:solidFill>
                            <a:effectLst/>
                            <a:latin typeface="Cambria Math" panose="02040503050406030204" pitchFamily="18" charset="0"/>
                            <a:ea typeface="+mn-ea"/>
                          </a:rPr>
                          <m:t>𝑛</m:t>
                        </m:r>
                      </m:sub>
                    </m:sSub>
                    <m:r>
                      <a:rPr lang="en-US" altLang="zh-CN" sz="2400" b="0" i="1" dirty="0" smtClean="0">
                        <a:solidFill>
                          <a:srgbClr val="060607"/>
                        </a:solidFill>
                        <a:effectLst/>
                        <a:latin typeface="Cambria Math" panose="02040503050406030204" pitchFamily="18" charset="0"/>
                        <a:ea typeface="+mn-ea"/>
                      </a:rPr>
                      <m:t> </m:t>
                    </m:r>
                  </m:oMath>
                </a14:m>
                <a:r>
                  <a:rPr lang="en-GB" altLang="zh-CN" sz="2400" b="0" i="0" dirty="0">
                    <a:solidFill>
                      <a:srgbClr val="060607"/>
                    </a:solidFill>
                    <a:effectLst/>
                    <a:latin typeface="+mn-ea"/>
                    <a:ea typeface="+mn-ea"/>
                  </a:rPr>
                  <a:t>​</a:t>
                </a:r>
                <a:r>
                  <a:rPr lang="zh-CN" altLang="en-US" sz="2400" b="0" i="0" dirty="0">
                    <a:solidFill>
                      <a:srgbClr val="060607"/>
                    </a:solidFill>
                    <a:effectLst/>
                    <a:latin typeface="+mn-ea"/>
                    <a:ea typeface="+mn-ea"/>
                  </a:rPr>
                  <a:t>在</a:t>
                </a:r>
                <a14:m>
                  <m:oMath xmlns:m="http://schemas.openxmlformats.org/officeDocument/2006/math">
                    <m:sSup>
                      <m:sSupPr>
                        <m:ctrlPr>
                          <a:rPr lang="en-US" altLang="zh-CN" sz="2400" b="0" i="1" dirty="0" smtClean="0">
                            <a:solidFill>
                              <a:srgbClr val="060607"/>
                            </a:solidFill>
                            <a:effectLst/>
                            <a:latin typeface="Cambria Math" panose="02040503050406030204" pitchFamily="18" charset="0"/>
                            <a:ea typeface="+mn-ea"/>
                          </a:rPr>
                        </m:ctrlPr>
                      </m:sSupPr>
                      <m:e>
                        <m:r>
                          <a:rPr lang="en-US" altLang="zh-CN" sz="2400" b="0" i="1" dirty="0" smtClean="0">
                            <a:solidFill>
                              <a:srgbClr val="060607"/>
                            </a:solidFill>
                            <a:effectLst/>
                            <a:latin typeface="Cambria Math" panose="02040503050406030204" pitchFamily="18" charset="0"/>
                            <a:ea typeface="+mn-ea"/>
                          </a:rPr>
                          <m:t>𝑅</m:t>
                        </m:r>
                      </m:e>
                      <m:sup>
                        <m:r>
                          <a:rPr lang="en-US" altLang="zh-CN" sz="2400" b="0" i="1" dirty="0" smtClean="0">
                            <a:solidFill>
                              <a:srgbClr val="060607"/>
                            </a:solidFill>
                            <a:effectLst/>
                            <a:latin typeface="Cambria Math" panose="02040503050406030204" pitchFamily="18" charset="0"/>
                            <a:ea typeface="+mn-ea"/>
                          </a:rPr>
                          <m:t>𝑛</m:t>
                        </m:r>
                      </m:sup>
                    </m:sSup>
                  </m:oMath>
                </a14:m>
                <a:r>
                  <a:rPr lang="zh-CN" altLang="en-US" sz="2400" b="0" i="0" dirty="0">
                    <a:solidFill>
                      <a:srgbClr val="060607"/>
                    </a:solidFill>
                    <a:effectLst/>
                    <a:latin typeface="+mn-ea"/>
                    <a:ea typeface="+mn-ea"/>
                  </a:rPr>
                  <a:t>中确定的平行六面体是以下子集</a:t>
                </a:r>
                <a:endParaRPr lang="en-US" altLang="zh-CN" sz="2400" b="0" i="0" dirty="0">
                  <a:solidFill>
                    <a:srgbClr val="060607"/>
                  </a:solidFill>
                  <a:effectLst/>
                  <a:latin typeface="+mn-ea"/>
                  <a:ea typeface="+mn-ea"/>
                </a:endParaRPr>
              </a:p>
              <a:p>
                <a:pPr marL="0" indent="0" algn="l">
                  <a:buNone/>
                </a:pPr>
                <a:endParaRPr lang="en-US" altLang="zh-CN" sz="2400" dirty="0">
                  <a:solidFill>
                    <a:srgbClr val="060607"/>
                  </a:solidFill>
                  <a:latin typeface="+mn-ea"/>
                  <a:ea typeface="+mn-ea"/>
                </a:endParaRPr>
              </a:p>
              <a:p>
                <a:pPr marL="0" indent="0" algn="l">
                  <a:buNone/>
                </a:pPr>
                <a:endParaRPr lang="en-US" altLang="zh-CN" sz="2400" b="0" i="0" dirty="0">
                  <a:solidFill>
                    <a:srgbClr val="060607"/>
                  </a:solidFill>
                  <a:effectLst/>
                  <a:latin typeface="+mn-ea"/>
                  <a:ea typeface="+mn-ea"/>
                </a:endParaRPr>
              </a:p>
              <a:p>
                <a:pPr marL="0" indent="0" algn="l">
                  <a:buNone/>
                </a:pPr>
                <a:endParaRPr lang="en-US" altLang="zh-CN" sz="2400" dirty="0">
                  <a:solidFill>
                    <a:srgbClr val="060607"/>
                  </a:solidFill>
                  <a:latin typeface="+mn-ea"/>
                  <a:ea typeface="+mn-ea"/>
                </a:endParaRPr>
              </a:p>
              <a:p>
                <a:pPr marL="0" indent="0">
                  <a:buNone/>
                </a:pPr>
                <a:endParaRPr kumimoji="1" lang="zh-CN" altLang="en-US" sz="2400" dirty="0">
                  <a:latin typeface="+mn-ea"/>
                  <a:ea typeface="+mn-ea"/>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1691680" y="2063781"/>
            <a:ext cx="6692900" cy="6985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ea"/>
                <a:ea typeface="+mn-ea"/>
              </a:rPr>
              <a:t>行列式与体积</a:t>
            </a: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pPr marL="0" indent="0" algn="l">
                  <a:buNone/>
                </a:pPr>
                <a:r>
                  <a:rPr lang="zh-CN" altLang="en-US" sz="2400" b="1" i="0" dirty="0">
                    <a:solidFill>
                      <a:srgbClr val="060607"/>
                    </a:solidFill>
                    <a:effectLst/>
                    <a:latin typeface="+mn-ea"/>
                    <a:ea typeface="+mn-ea"/>
                  </a:rPr>
                  <a:t>定义</a:t>
                </a:r>
                <a:r>
                  <a:rPr lang="en-US" altLang="zh-CN" sz="2400" b="1" i="0" dirty="0">
                    <a:solidFill>
                      <a:srgbClr val="060607"/>
                    </a:solidFill>
                    <a:effectLst/>
                    <a:latin typeface="+mn-ea"/>
                    <a:ea typeface="+mn-ea"/>
                  </a:rPr>
                  <a:t>.</a:t>
                </a:r>
                <a:r>
                  <a:rPr lang="zh-CN" altLang="en-US" sz="2400" b="0" i="0" dirty="0">
                    <a:solidFill>
                      <a:srgbClr val="060607"/>
                    </a:solidFill>
                    <a:effectLst/>
                    <a:latin typeface="+mn-ea"/>
                    <a:ea typeface="+mn-ea"/>
                  </a:rPr>
                  <a:t>由</a:t>
                </a:r>
                <a14:m>
                  <m:oMath xmlns:m="http://schemas.openxmlformats.org/officeDocument/2006/math">
                    <m:r>
                      <a:rPr lang="zh-CN" altLang="en-US" sz="2400" b="0" i="0" dirty="0" smtClean="0">
                        <a:solidFill>
                          <a:srgbClr val="060607"/>
                        </a:solidFill>
                        <a:effectLst/>
                        <a:latin typeface="Cambria Math" panose="02040503050406030204" pitchFamily="18" charset="0"/>
                        <a:ea typeface="+mn-ea"/>
                      </a:rPr>
                      <m:t> </m:t>
                    </m:r>
                    <m:r>
                      <a:rPr lang="en-GB" altLang="zh-CN" sz="2400" b="0" i="1" dirty="0" smtClean="0">
                        <a:solidFill>
                          <a:srgbClr val="060607"/>
                        </a:solidFill>
                        <a:effectLst/>
                        <a:latin typeface="Cambria Math" panose="02040503050406030204" pitchFamily="18" charset="0"/>
                        <a:ea typeface="+mn-ea"/>
                      </a:rPr>
                      <m:t>𝑛</m:t>
                    </m:r>
                    <m:r>
                      <a:rPr lang="zh-CN" altLang="en-US" sz="2400" b="0" i="1" dirty="0" smtClean="0">
                        <a:solidFill>
                          <a:srgbClr val="060607"/>
                        </a:solidFill>
                        <a:effectLst/>
                        <a:latin typeface="Cambria Math" panose="02040503050406030204" pitchFamily="18" charset="0"/>
                        <a:ea typeface="+mn-ea"/>
                      </a:rPr>
                      <m:t> </m:t>
                    </m:r>
                  </m:oMath>
                </a14:m>
                <a:r>
                  <a:rPr lang="zh-CN" altLang="en-US" sz="2400" b="0" i="0" dirty="0">
                    <a:solidFill>
                      <a:srgbClr val="060607"/>
                    </a:solidFill>
                    <a:effectLst/>
                    <a:latin typeface="+mn-ea"/>
                    <a:ea typeface="+mn-ea"/>
                  </a:rPr>
                  <a:t>个向量</a:t>
                </a:r>
                <a14:m>
                  <m:oMath xmlns:m="http://schemas.openxmlformats.org/officeDocument/2006/math">
                    <m:r>
                      <a:rPr lang="en-US" altLang="zh-CN" sz="2400" b="0" i="0" dirty="0" smtClean="0">
                        <a:solidFill>
                          <a:srgbClr val="060607"/>
                        </a:solidFill>
                        <a:effectLst/>
                        <a:latin typeface="Cambria Math" panose="02040503050406030204" pitchFamily="18" charset="0"/>
                        <a:ea typeface="+mn-ea"/>
                      </a:rPr>
                      <m:t> </m:t>
                    </m:r>
                    <m:sSub>
                      <m:sSubPr>
                        <m:ctrlPr>
                          <a:rPr lang="en-US" altLang="zh-CN" sz="2400" b="0" i="1" dirty="0" smtClean="0">
                            <a:solidFill>
                              <a:srgbClr val="060607"/>
                            </a:solidFill>
                            <a:effectLst/>
                            <a:latin typeface="Cambria Math" panose="02040503050406030204" pitchFamily="18" charset="0"/>
                            <a:ea typeface="+mn-ea"/>
                          </a:rPr>
                        </m:ctrlPr>
                      </m:sSubPr>
                      <m:e>
                        <m:r>
                          <a:rPr lang="en-US" altLang="zh-CN" sz="2400" b="0" i="1" dirty="0" smtClean="0">
                            <a:solidFill>
                              <a:srgbClr val="060607"/>
                            </a:solidFill>
                            <a:effectLst/>
                            <a:latin typeface="Cambria Math" panose="02040503050406030204" pitchFamily="18" charset="0"/>
                            <a:ea typeface="+mn-ea"/>
                          </a:rPr>
                          <m:t>𝑥</m:t>
                        </m:r>
                      </m:e>
                      <m:sub>
                        <m:r>
                          <a:rPr lang="en-GB" altLang="zh-CN" sz="2400" b="0" i="1" dirty="0" smtClean="0">
                            <a:solidFill>
                              <a:srgbClr val="060607"/>
                            </a:solidFill>
                            <a:effectLst/>
                            <a:latin typeface="Cambria Math" panose="02040503050406030204" pitchFamily="18" charset="0"/>
                            <a:ea typeface="+mn-ea"/>
                          </a:rPr>
                          <m:t>1</m:t>
                        </m:r>
                      </m:sub>
                    </m:sSub>
                    <m:r>
                      <a:rPr lang="en-GB" altLang="zh-CN" sz="2400" b="0" i="1" dirty="0" smtClean="0">
                        <a:solidFill>
                          <a:srgbClr val="060607"/>
                        </a:solidFill>
                        <a:effectLst/>
                        <a:latin typeface="Cambria Math" panose="02040503050406030204" pitchFamily="18" charset="0"/>
                        <a:ea typeface="+mn-ea"/>
                      </a:rPr>
                      <m:t>,</m:t>
                    </m:r>
                    <m:sSub>
                      <m:sSubPr>
                        <m:ctrlPr>
                          <a:rPr lang="en-US" altLang="zh-CN" sz="2400" b="0" i="1" dirty="0" smtClean="0">
                            <a:solidFill>
                              <a:srgbClr val="060607"/>
                            </a:solidFill>
                            <a:effectLst/>
                            <a:latin typeface="Cambria Math" panose="02040503050406030204" pitchFamily="18" charset="0"/>
                            <a:ea typeface="+mn-ea"/>
                          </a:rPr>
                        </m:ctrlPr>
                      </m:sSubPr>
                      <m:e>
                        <m:r>
                          <a:rPr lang="en-US" altLang="zh-CN" sz="2400" b="0" i="1" dirty="0" smtClean="0">
                            <a:solidFill>
                              <a:srgbClr val="060607"/>
                            </a:solidFill>
                            <a:effectLst/>
                            <a:latin typeface="Cambria Math" panose="02040503050406030204" pitchFamily="18" charset="0"/>
                            <a:ea typeface="+mn-ea"/>
                          </a:rPr>
                          <m:t>𝑥</m:t>
                        </m:r>
                      </m:e>
                      <m:sub>
                        <m:r>
                          <a:rPr lang="en-GB" altLang="zh-CN" sz="2400" b="0" i="1" dirty="0" smtClean="0">
                            <a:solidFill>
                              <a:srgbClr val="060607"/>
                            </a:solidFill>
                            <a:effectLst/>
                            <a:latin typeface="Cambria Math" panose="02040503050406030204" pitchFamily="18" charset="0"/>
                            <a:ea typeface="+mn-ea"/>
                          </a:rPr>
                          <m:t>2</m:t>
                        </m:r>
                      </m:sub>
                    </m:sSub>
                    <m:r>
                      <a:rPr lang="en-GB" altLang="zh-CN" sz="2400" b="0" i="1" dirty="0" smtClean="0">
                        <a:solidFill>
                          <a:srgbClr val="060607"/>
                        </a:solidFill>
                        <a:effectLst/>
                        <a:latin typeface="Cambria Math" panose="02040503050406030204" pitchFamily="18" charset="0"/>
                        <a:ea typeface="+mn-ea"/>
                      </a:rPr>
                      <m:t>,…,</m:t>
                    </m:r>
                    <m:sSub>
                      <m:sSubPr>
                        <m:ctrlPr>
                          <a:rPr lang="en-US" altLang="zh-CN" sz="2400" b="0" i="1" dirty="0" smtClean="0">
                            <a:solidFill>
                              <a:srgbClr val="060607"/>
                            </a:solidFill>
                            <a:effectLst/>
                            <a:latin typeface="Cambria Math" panose="02040503050406030204" pitchFamily="18" charset="0"/>
                            <a:ea typeface="+mn-ea"/>
                          </a:rPr>
                        </m:ctrlPr>
                      </m:sSubPr>
                      <m:e>
                        <m:r>
                          <a:rPr lang="en-US" altLang="zh-CN" sz="2400" b="0" i="1" dirty="0" smtClean="0">
                            <a:solidFill>
                              <a:srgbClr val="060607"/>
                            </a:solidFill>
                            <a:effectLst/>
                            <a:latin typeface="Cambria Math" panose="02040503050406030204" pitchFamily="18" charset="0"/>
                            <a:ea typeface="+mn-ea"/>
                          </a:rPr>
                          <m:t>𝑥</m:t>
                        </m:r>
                      </m:e>
                      <m:sub>
                        <m:r>
                          <a:rPr lang="en-GB" altLang="zh-CN" sz="2400" b="0" i="1" dirty="0" smtClean="0">
                            <a:solidFill>
                              <a:srgbClr val="060607"/>
                            </a:solidFill>
                            <a:effectLst/>
                            <a:latin typeface="Cambria Math" panose="02040503050406030204" pitchFamily="18" charset="0"/>
                            <a:ea typeface="+mn-ea"/>
                          </a:rPr>
                          <m:t>𝑛</m:t>
                        </m:r>
                      </m:sub>
                    </m:sSub>
                    <m:r>
                      <a:rPr lang="en-US" altLang="zh-CN" sz="2400" b="0" i="1" dirty="0" smtClean="0">
                        <a:solidFill>
                          <a:srgbClr val="060607"/>
                        </a:solidFill>
                        <a:effectLst/>
                        <a:latin typeface="Cambria Math" panose="02040503050406030204" pitchFamily="18" charset="0"/>
                        <a:ea typeface="+mn-ea"/>
                      </a:rPr>
                      <m:t> </m:t>
                    </m:r>
                  </m:oMath>
                </a14:m>
                <a:r>
                  <a:rPr lang="en-GB" altLang="zh-CN" sz="2400" b="0" i="0" dirty="0">
                    <a:solidFill>
                      <a:srgbClr val="060607"/>
                    </a:solidFill>
                    <a:effectLst/>
                    <a:latin typeface="+mn-ea"/>
                    <a:ea typeface="+mn-ea"/>
                  </a:rPr>
                  <a:t>​</a:t>
                </a:r>
                <a:r>
                  <a:rPr lang="zh-CN" altLang="en-US" sz="2400" b="0" i="0" dirty="0">
                    <a:solidFill>
                      <a:srgbClr val="060607"/>
                    </a:solidFill>
                    <a:effectLst/>
                    <a:latin typeface="+mn-ea"/>
                    <a:ea typeface="+mn-ea"/>
                  </a:rPr>
                  <a:t>在</a:t>
                </a:r>
                <a14:m>
                  <m:oMath xmlns:m="http://schemas.openxmlformats.org/officeDocument/2006/math">
                    <m:sSup>
                      <m:sSupPr>
                        <m:ctrlPr>
                          <a:rPr lang="en-US" altLang="zh-CN" sz="2400" b="0" i="1" dirty="0" smtClean="0">
                            <a:solidFill>
                              <a:srgbClr val="060607"/>
                            </a:solidFill>
                            <a:effectLst/>
                            <a:latin typeface="Cambria Math" panose="02040503050406030204" pitchFamily="18" charset="0"/>
                            <a:ea typeface="+mn-ea"/>
                          </a:rPr>
                        </m:ctrlPr>
                      </m:sSupPr>
                      <m:e>
                        <m:r>
                          <a:rPr lang="en-US" altLang="zh-CN" sz="2400" b="0" i="1" dirty="0" smtClean="0">
                            <a:solidFill>
                              <a:srgbClr val="060607"/>
                            </a:solidFill>
                            <a:effectLst/>
                            <a:latin typeface="Cambria Math" panose="02040503050406030204" pitchFamily="18" charset="0"/>
                            <a:ea typeface="+mn-ea"/>
                          </a:rPr>
                          <m:t>𝑅</m:t>
                        </m:r>
                      </m:e>
                      <m:sup>
                        <m:r>
                          <a:rPr lang="en-US" altLang="zh-CN" sz="2400" b="0" i="1" dirty="0" smtClean="0">
                            <a:solidFill>
                              <a:srgbClr val="060607"/>
                            </a:solidFill>
                            <a:effectLst/>
                            <a:latin typeface="Cambria Math" panose="02040503050406030204" pitchFamily="18" charset="0"/>
                            <a:ea typeface="+mn-ea"/>
                          </a:rPr>
                          <m:t>𝑛</m:t>
                        </m:r>
                      </m:sup>
                    </m:sSup>
                  </m:oMath>
                </a14:m>
                <a:r>
                  <a:rPr lang="zh-CN" altLang="en-US" sz="2400" b="0" i="0" dirty="0">
                    <a:solidFill>
                      <a:srgbClr val="060607"/>
                    </a:solidFill>
                    <a:effectLst/>
                    <a:latin typeface="+mn-ea"/>
                    <a:ea typeface="+mn-ea"/>
                  </a:rPr>
                  <a:t>中确定的平行六面体是以下子集</a:t>
                </a:r>
                <a:endParaRPr lang="en-US" altLang="zh-CN" sz="2400" b="0" i="0" dirty="0">
                  <a:solidFill>
                    <a:srgbClr val="060607"/>
                  </a:solidFill>
                  <a:effectLst/>
                  <a:latin typeface="+mn-ea"/>
                  <a:ea typeface="+mn-ea"/>
                </a:endParaRPr>
              </a:p>
              <a:p>
                <a:pPr marL="0" indent="0" algn="l">
                  <a:buNone/>
                </a:pPr>
                <a:endParaRPr lang="en-US" altLang="zh-CN" sz="2400" dirty="0">
                  <a:solidFill>
                    <a:srgbClr val="060607"/>
                  </a:solidFill>
                  <a:latin typeface="+mn-ea"/>
                  <a:ea typeface="+mn-ea"/>
                </a:endParaRPr>
              </a:p>
              <a:p>
                <a:pPr marL="0" indent="0" algn="l">
                  <a:buNone/>
                </a:pPr>
                <a:endParaRPr lang="en-US" altLang="zh-CN" sz="2400" b="0" i="0" dirty="0">
                  <a:solidFill>
                    <a:srgbClr val="060607"/>
                  </a:solidFill>
                  <a:effectLst/>
                  <a:latin typeface="+mn-ea"/>
                  <a:ea typeface="+mn-ea"/>
                </a:endParaRPr>
              </a:p>
              <a:p>
                <a:pPr marL="0" indent="0" algn="l">
                  <a:buNone/>
                </a:pPr>
                <a:endParaRPr lang="en-US" altLang="zh-CN" sz="2400" dirty="0">
                  <a:solidFill>
                    <a:srgbClr val="060607"/>
                  </a:solidFill>
                  <a:latin typeface="+mn-ea"/>
                  <a:ea typeface="+mn-ea"/>
                </a:endParaRPr>
              </a:p>
              <a:p>
                <a:pPr marL="0" indent="0">
                  <a:buNone/>
                </a:pPr>
                <a:r>
                  <a:rPr lang="zh-CN" altLang="en-US" sz="2400" b="1" dirty="0">
                    <a:solidFill>
                      <a:srgbClr val="060607"/>
                    </a:solidFill>
                    <a:latin typeface="+mn-ea"/>
                    <a:ea typeface="+mn-ea"/>
                  </a:rPr>
                  <a:t>例</a:t>
                </a:r>
                <a:r>
                  <a:rPr lang="en-US" altLang="zh-CN" sz="2400" b="1" dirty="0">
                    <a:solidFill>
                      <a:srgbClr val="060607"/>
                    </a:solidFill>
                    <a:latin typeface="+mn-ea"/>
                    <a:ea typeface="+mn-ea"/>
                  </a:rPr>
                  <a:t>.</a:t>
                </a:r>
                <a14:m>
                  <m:oMath xmlns:m="http://schemas.openxmlformats.org/officeDocument/2006/math">
                    <m:r>
                      <a:rPr lang="en-US" altLang="zh-CN" sz="2400" b="0" i="1" smtClean="0">
                        <a:solidFill>
                          <a:srgbClr val="060607"/>
                        </a:solidFill>
                        <a:latin typeface="Cambria Math" panose="02040503050406030204" pitchFamily="18" charset="0"/>
                        <a:ea typeface="+mn-ea"/>
                      </a:rPr>
                      <m:t>𝑛</m:t>
                    </m:r>
                    <m:r>
                      <a:rPr lang="en-US" altLang="zh-CN" sz="2400" b="0" i="1" smtClean="0">
                        <a:solidFill>
                          <a:srgbClr val="060607"/>
                        </a:solidFill>
                        <a:latin typeface="Cambria Math" panose="02040503050406030204" pitchFamily="18" charset="0"/>
                        <a:ea typeface="+mn-ea"/>
                      </a:rPr>
                      <m:t>=3</m:t>
                    </m:r>
                  </m:oMath>
                </a14:m>
                <a:r>
                  <a:rPr lang="zh-CN" altLang="en-US" sz="2400" dirty="0">
                    <a:solidFill>
                      <a:srgbClr val="060607"/>
                    </a:solidFill>
                    <a:latin typeface="+mn-ea"/>
                    <a:ea typeface="+mn-ea"/>
                  </a:rPr>
                  <a:t>时，一个平行六面体是一种类似于倾斜的立方体。注意，其面是成对平行的。</a:t>
                </a:r>
                <a:endParaRPr lang="zh-CN" altLang="en-US" sz="2400" b="0" i="0" dirty="0">
                  <a:solidFill>
                    <a:srgbClr val="060607"/>
                  </a:solidFill>
                  <a:effectLst/>
                  <a:latin typeface="+mn-ea"/>
                  <a:ea typeface="+mn-ea"/>
                </a:endParaRPr>
              </a:p>
              <a:p>
                <a:pPr marL="0" indent="0">
                  <a:buNone/>
                </a:pPr>
                <a:endParaRPr kumimoji="1" lang="zh-CN" altLang="en-US" sz="2400" dirty="0">
                  <a:latin typeface="+mn-ea"/>
                  <a:ea typeface="+mn-ea"/>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11" t="-1259" r="-519"/>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1691680" y="2063781"/>
            <a:ext cx="6692900" cy="698500"/>
          </a:xfrm>
          <a:prstGeom prst="rect">
            <a:avLst/>
          </a:prstGeom>
        </p:spPr>
      </p:pic>
      <p:pic>
        <p:nvPicPr>
          <p:cNvPr id="6" name="图片 5"/>
          <p:cNvPicPr>
            <a:picLocks noChangeAspect="1"/>
          </p:cNvPicPr>
          <p:nvPr/>
        </p:nvPicPr>
        <p:blipFill>
          <a:blip r:embed="rId4"/>
          <a:stretch>
            <a:fillRect/>
          </a:stretch>
        </p:blipFill>
        <p:spPr>
          <a:xfrm>
            <a:off x="3167844" y="4415517"/>
            <a:ext cx="2808312" cy="2350011"/>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ea typeface="+mj-ea"/>
              </a:rPr>
              <a:t>行列式与体积</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lgn="l">
                  <a:buNone/>
                </a:pPr>
                <a:r>
                  <a:rPr lang="zh-CN" altLang="en-US" sz="2400" b="1" i="0" dirty="0">
                    <a:solidFill>
                      <a:srgbClr val="060607"/>
                    </a:solidFill>
                    <a:effectLst/>
                    <a:latin typeface="+mn-ea"/>
                    <a:ea typeface="+mn-ea"/>
                  </a:rPr>
                  <a:t>定理（行列式与体积）</a:t>
                </a:r>
                <a:r>
                  <a:rPr lang="en-US" altLang="zh-CN" sz="2400" b="1" i="0" dirty="0">
                    <a:solidFill>
                      <a:srgbClr val="060607"/>
                    </a:solidFill>
                    <a:effectLst/>
                    <a:latin typeface="+mn-ea"/>
                    <a:ea typeface="+mn-ea"/>
                  </a:rPr>
                  <a:t>.</a:t>
                </a:r>
                <a:r>
                  <a:rPr lang="zh-CN" altLang="en-US" sz="2400" b="0" i="0" dirty="0">
                    <a:solidFill>
                      <a:srgbClr val="060607"/>
                    </a:solidFill>
                    <a:effectLst/>
                    <a:latin typeface="+mn-ea"/>
                    <a:ea typeface="+mn-ea"/>
                  </a:rPr>
                  <a:t>设</a:t>
                </a:r>
                <a14:m>
                  <m:oMath xmlns:m="http://schemas.openxmlformats.org/officeDocument/2006/math">
                    <m:r>
                      <a:rPr lang="en-US" altLang="zh-CN" sz="2400" b="0" i="0" dirty="0" smtClean="0">
                        <a:solidFill>
                          <a:srgbClr val="060607"/>
                        </a:solidFill>
                        <a:effectLst/>
                        <a:latin typeface="Cambria Math" panose="02040503050406030204" pitchFamily="18" charset="0"/>
                        <a:ea typeface="+mn-ea"/>
                      </a:rPr>
                      <m:t> </m:t>
                    </m:r>
                    <m:sSub>
                      <m:sSubPr>
                        <m:ctrlPr>
                          <a:rPr lang="en-US" altLang="zh-CN" sz="2400" b="0" i="1" dirty="0" smtClean="0">
                            <a:solidFill>
                              <a:srgbClr val="060607"/>
                            </a:solidFill>
                            <a:effectLst/>
                            <a:latin typeface="Cambria Math" panose="02040503050406030204" pitchFamily="18" charset="0"/>
                            <a:ea typeface="+mn-ea"/>
                          </a:rPr>
                        </m:ctrlPr>
                      </m:sSubPr>
                      <m:e>
                        <m:r>
                          <a:rPr lang="en-GB" altLang="zh-CN" sz="2400" b="0" i="1" dirty="0" smtClean="0">
                            <a:solidFill>
                              <a:srgbClr val="060607"/>
                            </a:solidFill>
                            <a:effectLst/>
                            <a:latin typeface="Cambria Math" panose="02040503050406030204" pitchFamily="18" charset="0"/>
                            <a:ea typeface="+mn-ea"/>
                          </a:rPr>
                          <m:t>𝑣</m:t>
                        </m:r>
                      </m:e>
                      <m:sub>
                        <m:r>
                          <a:rPr lang="en-GB" altLang="zh-CN" sz="2400" b="0" i="1" dirty="0" smtClean="0">
                            <a:solidFill>
                              <a:srgbClr val="060607"/>
                            </a:solidFill>
                            <a:effectLst/>
                            <a:latin typeface="Cambria Math" panose="02040503050406030204" pitchFamily="18" charset="0"/>
                            <a:ea typeface="+mn-ea"/>
                          </a:rPr>
                          <m:t>1</m:t>
                        </m:r>
                      </m:sub>
                    </m:sSub>
                    <m:r>
                      <a:rPr lang="en-GB" altLang="zh-CN" sz="2400" b="0" i="1" dirty="0" smtClean="0">
                        <a:solidFill>
                          <a:srgbClr val="060607"/>
                        </a:solidFill>
                        <a:effectLst/>
                        <a:latin typeface="Cambria Math" panose="02040503050406030204" pitchFamily="18" charset="0"/>
                        <a:ea typeface="+mn-ea"/>
                      </a:rPr>
                      <m:t>,</m:t>
                    </m:r>
                    <m:sSub>
                      <m:sSubPr>
                        <m:ctrlPr>
                          <a:rPr lang="en-US" altLang="zh-CN" sz="2400" b="0" i="1" dirty="0" smtClean="0">
                            <a:solidFill>
                              <a:srgbClr val="060607"/>
                            </a:solidFill>
                            <a:effectLst/>
                            <a:latin typeface="Cambria Math" panose="02040503050406030204" pitchFamily="18" charset="0"/>
                            <a:ea typeface="+mn-ea"/>
                          </a:rPr>
                        </m:ctrlPr>
                      </m:sSubPr>
                      <m:e>
                        <m:r>
                          <a:rPr lang="en-GB" altLang="zh-CN" sz="2400" b="0" i="1" dirty="0" smtClean="0">
                            <a:solidFill>
                              <a:srgbClr val="060607"/>
                            </a:solidFill>
                            <a:effectLst/>
                            <a:latin typeface="Cambria Math" panose="02040503050406030204" pitchFamily="18" charset="0"/>
                            <a:ea typeface="+mn-ea"/>
                          </a:rPr>
                          <m:t>𝑣</m:t>
                        </m:r>
                      </m:e>
                      <m:sub>
                        <m:r>
                          <a:rPr lang="en-GB" altLang="zh-CN" sz="2400" b="0" i="1" dirty="0" smtClean="0">
                            <a:solidFill>
                              <a:srgbClr val="060607"/>
                            </a:solidFill>
                            <a:effectLst/>
                            <a:latin typeface="Cambria Math" panose="02040503050406030204" pitchFamily="18" charset="0"/>
                            <a:ea typeface="+mn-ea"/>
                          </a:rPr>
                          <m:t>2</m:t>
                        </m:r>
                      </m:sub>
                    </m:sSub>
                    <m:r>
                      <a:rPr lang="en-GB" altLang="zh-CN" sz="2400" b="0" i="1" dirty="0" smtClean="0">
                        <a:solidFill>
                          <a:srgbClr val="060607"/>
                        </a:solidFill>
                        <a:effectLst/>
                        <a:latin typeface="Cambria Math" panose="02040503050406030204" pitchFamily="18" charset="0"/>
                        <a:ea typeface="+mn-ea"/>
                      </a:rPr>
                      <m:t>,…,</m:t>
                    </m:r>
                    <m:sSub>
                      <m:sSubPr>
                        <m:ctrlPr>
                          <a:rPr lang="en-US" altLang="zh-CN" sz="2400" b="0" i="1" dirty="0" smtClean="0">
                            <a:solidFill>
                              <a:srgbClr val="060607"/>
                            </a:solidFill>
                            <a:effectLst/>
                            <a:latin typeface="Cambria Math" panose="02040503050406030204" pitchFamily="18" charset="0"/>
                            <a:ea typeface="+mn-ea"/>
                          </a:rPr>
                        </m:ctrlPr>
                      </m:sSubPr>
                      <m:e>
                        <m:r>
                          <a:rPr lang="en-US" altLang="zh-CN" sz="2400" b="0" i="1" dirty="0" smtClean="0">
                            <a:solidFill>
                              <a:srgbClr val="060607"/>
                            </a:solidFill>
                            <a:effectLst/>
                            <a:latin typeface="Cambria Math" panose="02040503050406030204" pitchFamily="18" charset="0"/>
                            <a:ea typeface="+mn-ea"/>
                          </a:rPr>
                          <m:t>𝑣</m:t>
                        </m:r>
                      </m:e>
                      <m:sub>
                        <m:r>
                          <a:rPr lang="en-US" altLang="zh-CN" sz="2400" b="0" i="1" dirty="0" smtClean="0">
                            <a:solidFill>
                              <a:srgbClr val="060607"/>
                            </a:solidFill>
                            <a:effectLst/>
                            <a:latin typeface="Cambria Math" panose="02040503050406030204" pitchFamily="18" charset="0"/>
                            <a:ea typeface="+mn-ea"/>
                          </a:rPr>
                          <m:t>𝑛</m:t>
                        </m:r>
                      </m:sub>
                    </m:sSub>
                    <m:r>
                      <a:rPr lang="en-US" altLang="zh-CN" sz="2400" b="0" i="1" dirty="0" smtClean="0">
                        <a:solidFill>
                          <a:srgbClr val="060607"/>
                        </a:solidFill>
                        <a:effectLst/>
                        <a:latin typeface="Cambria Math" panose="02040503050406030204" pitchFamily="18" charset="0"/>
                        <a:ea typeface="+mn-ea"/>
                      </a:rPr>
                      <m:t> </m:t>
                    </m:r>
                  </m:oMath>
                </a14:m>
                <a:r>
                  <a:rPr lang="zh-CN" altLang="en-US" sz="2400" b="0" i="0" dirty="0">
                    <a:solidFill>
                      <a:srgbClr val="060607"/>
                    </a:solidFill>
                    <a:effectLst/>
                    <a:latin typeface="+mn-ea"/>
                    <a:ea typeface="+mn-ea"/>
                  </a:rPr>
                  <a:t>是</a:t>
                </a:r>
                <a14:m>
                  <m:oMath xmlns:m="http://schemas.openxmlformats.org/officeDocument/2006/math">
                    <m:r>
                      <a:rPr lang="en-US" altLang="zh-CN" sz="2400" b="0" i="0" dirty="0" smtClean="0">
                        <a:solidFill>
                          <a:srgbClr val="060607"/>
                        </a:solidFill>
                        <a:effectLst/>
                        <a:latin typeface="Cambria Math" panose="02040503050406030204" pitchFamily="18" charset="0"/>
                        <a:ea typeface="+mn-ea"/>
                      </a:rPr>
                      <m:t> </m:t>
                    </m:r>
                    <m:sSup>
                      <m:sSupPr>
                        <m:ctrlPr>
                          <a:rPr lang="en-US" altLang="zh-CN" sz="2400" b="0" i="1" dirty="0" smtClean="0">
                            <a:solidFill>
                              <a:srgbClr val="060607"/>
                            </a:solidFill>
                            <a:effectLst/>
                            <a:latin typeface="Cambria Math" panose="02040503050406030204" pitchFamily="18" charset="0"/>
                            <a:ea typeface="+mn-ea"/>
                          </a:rPr>
                        </m:ctrlPr>
                      </m:sSupPr>
                      <m:e>
                        <m:r>
                          <a:rPr lang="en-US" altLang="zh-CN" sz="2400" b="0" i="1" dirty="0" smtClean="0">
                            <a:solidFill>
                              <a:srgbClr val="060607"/>
                            </a:solidFill>
                            <a:effectLst/>
                            <a:latin typeface="Cambria Math" panose="02040503050406030204" pitchFamily="18" charset="0"/>
                            <a:ea typeface="+mn-ea"/>
                          </a:rPr>
                          <m:t>𝑅</m:t>
                        </m:r>
                      </m:e>
                      <m:sup>
                        <m:r>
                          <a:rPr lang="en-US" altLang="zh-CN" sz="2400" b="0" i="1" dirty="0" smtClean="0">
                            <a:solidFill>
                              <a:srgbClr val="060607"/>
                            </a:solidFill>
                            <a:effectLst/>
                            <a:latin typeface="Cambria Math" panose="02040503050406030204" pitchFamily="18" charset="0"/>
                            <a:ea typeface="+mn-ea"/>
                          </a:rPr>
                          <m:t>𝑛</m:t>
                        </m:r>
                      </m:sup>
                    </m:sSup>
                    <m:r>
                      <a:rPr lang="en-US" altLang="zh-CN" sz="2400" b="0" i="1" dirty="0" smtClean="0">
                        <a:solidFill>
                          <a:srgbClr val="060607"/>
                        </a:solidFill>
                        <a:effectLst/>
                        <a:latin typeface="Cambria Math" panose="02040503050406030204" pitchFamily="18" charset="0"/>
                        <a:ea typeface="+mn-ea"/>
                      </a:rPr>
                      <m:t> </m:t>
                    </m:r>
                  </m:oMath>
                </a14:m>
                <a:r>
                  <a:rPr lang="zh-CN" altLang="en-US" sz="2400" b="0" i="0" dirty="0">
                    <a:solidFill>
                      <a:srgbClr val="060607"/>
                    </a:solidFill>
                    <a:effectLst/>
                    <a:latin typeface="+mn-ea"/>
                    <a:ea typeface="+mn-ea"/>
                  </a:rPr>
                  <a:t>中的向量，设 </a:t>
                </a:r>
                <a14:m>
                  <m:oMath xmlns:m="http://schemas.openxmlformats.org/officeDocument/2006/math">
                    <m:r>
                      <a:rPr lang="en-US" altLang="zh-CN" sz="2400" b="0" i="0" dirty="0" smtClean="0">
                        <a:solidFill>
                          <a:srgbClr val="060607"/>
                        </a:solidFill>
                        <a:effectLst/>
                        <a:latin typeface="Cambria Math" panose="02040503050406030204" pitchFamily="18" charset="0"/>
                        <a:ea typeface="+mn-ea"/>
                      </a:rPr>
                      <m:t> </m:t>
                    </m:r>
                    <m:r>
                      <a:rPr lang="en-GB" altLang="zh-CN" sz="2400" b="0" i="1" dirty="0" smtClean="0">
                        <a:solidFill>
                          <a:srgbClr val="060607"/>
                        </a:solidFill>
                        <a:effectLst/>
                        <a:latin typeface="Cambria Math" panose="02040503050406030204" pitchFamily="18" charset="0"/>
                        <a:ea typeface="+mn-ea"/>
                      </a:rPr>
                      <m:t>𝑃</m:t>
                    </m:r>
                    <m:r>
                      <a:rPr lang="en-GB" altLang="zh-CN" sz="2400" b="0" i="1" dirty="0" smtClean="0">
                        <a:solidFill>
                          <a:srgbClr val="060607"/>
                        </a:solidFill>
                        <a:effectLst/>
                        <a:latin typeface="Cambria Math" panose="02040503050406030204" pitchFamily="18" charset="0"/>
                        <a:ea typeface="+mn-ea"/>
                      </a:rPr>
                      <m:t> </m:t>
                    </m:r>
                  </m:oMath>
                </a14:m>
                <a:r>
                  <a:rPr lang="zh-CN" altLang="en-US" sz="2400" b="0" i="0" dirty="0">
                    <a:solidFill>
                      <a:srgbClr val="060607"/>
                    </a:solidFill>
                    <a:effectLst/>
                    <a:latin typeface="+mn-ea"/>
                    <a:ea typeface="+mn-ea"/>
                  </a:rPr>
                  <a:t>是由这些向量确定的平行六面体，设</a:t>
                </a:r>
                <a14:m>
                  <m:oMath xmlns:m="http://schemas.openxmlformats.org/officeDocument/2006/math">
                    <m:r>
                      <a:rPr lang="zh-CN" altLang="en-US" sz="2400" b="0" i="1" dirty="0" smtClean="0">
                        <a:solidFill>
                          <a:srgbClr val="060607"/>
                        </a:solidFill>
                        <a:effectLst/>
                        <a:latin typeface="Cambria Math" panose="02040503050406030204" pitchFamily="18" charset="0"/>
                        <a:ea typeface="+mn-ea"/>
                      </a:rPr>
                      <m:t> </m:t>
                    </m:r>
                    <m:r>
                      <a:rPr lang="en-GB" altLang="zh-CN" sz="2400" b="0" i="1" dirty="0" smtClean="0">
                        <a:solidFill>
                          <a:srgbClr val="060607"/>
                        </a:solidFill>
                        <a:effectLst/>
                        <a:latin typeface="Cambria Math" panose="02040503050406030204" pitchFamily="18" charset="0"/>
                        <a:ea typeface="+mn-ea"/>
                      </a:rPr>
                      <m:t>𝐴</m:t>
                    </m:r>
                    <m:r>
                      <a:rPr lang="en-GB" altLang="zh-CN" sz="2400" b="0" i="1" dirty="0" smtClean="0">
                        <a:solidFill>
                          <a:srgbClr val="060607"/>
                        </a:solidFill>
                        <a:effectLst/>
                        <a:latin typeface="Cambria Math" panose="02040503050406030204" pitchFamily="18" charset="0"/>
                        <a:ea typeface="+mn-ea"/>
                      </a:rPr>
                      <m:t> </m:t>
                    </m:r>
                  </m:oMath>
                </a14:m>
                <a:r>
                  <a:rPr lang="zh-CN" altLang="en-US" sz="2400" b="0" i="0" dirty="0">
                    <a:solidFill>
                      <a:srgbClr val="060607"/>
                    </a:solidFill>
                    <a:effectLst/>
                    <a:latin typeface="+mn-ea"/>
                    <a:ea typeface="+mn-ea"/>
                  </a:rPr>
                  <a:t>是行为</a:t>
                </a:r>
                <a14:m>
                  <m:oMath xmlns:m="http://schemas.openxmlformats.org/officeDocument/2006/math">
                    <m:sSub>
                      <m:sSubPr>
                        <m:ctrlPr>
                          <a:rPr lang="en-US" altLang="zh-CN" sz="2400" b="0" i="1" dirty="0" smtClean="0">
                            <a:solidFill>
                              <a:srgbClr val="060607"/>
                            </a:solidFill>
                            <a:effectLst/>
                            <a:latin typeface="Cambria Math" panose="02040503050406030204" pitchFamily="18" charset="0"/>
                            <a:ea typeface="+mn-ea"/>
                          </a:rPr>
                        </m:ctrlPr>
                      </m:sSubPr>
                      <m:e>
                        <m:r>
                          <a:rPr lang="en-GB" altLang="zh-CN" sz="2400" b="0" i="1" dirty="0" smtClean="0">
                            <a:solidFill>
                              <a:srgbClr val="060607"/>
                            </a:solidFill>
                            <a:effectLst/>
                            <a:latin typeface="Cambria Math" panose="02040503050406030204" pitchFamily="18" charset="0"/>
                            <a:ea typeface="+mn-ea"/>
                          </a:rPr>
                          <m:t>𝑣</m:t>
                        </m:r>
                      </m:e>
                      <m:sub>
                        <m:r>
                          <a:rPr lang="en-GB" altLang="zh-CN" sz="2400" b="0" i="1" dirty="0" smtClean="0">
                            <a:solidFill>
                              <a:srgbClr val="060607"/>
                            </a:solidFill>
                            <a:effectLst/>
                            <a:latin typeface="Cambria Math" panose="02040503050406030204" pitchFamily="18" charset="0"/>
                            <a:ea typeface="+mn-ea"/>
                          </a:rPr>
                          <m:t>1</m:t>
                        </m:r>
                      </m:sub>
                    </m:sSub>
                    <m:r>
                      <a:rPr lang="en-GB" altLang="zh-CN" sz="2400" b="0" i="1" dirty="0" smtClean="0">
                        <a:solidFill>
                          <a:srgbClr val="060607"/>
                        </a:solidFill>
                        <a:effectLst/>
                        <a:latin typeface="Cambria Math" panose="02040503050406030204" pitchFamily="18" charset="0"/>
                        <a:ea typeface="+mn-ea"/>
                      </a:rPr>
                      <m:t>,</m:t>
                    </m:r>
                    <m:sSub>
                      <m:sSubPr>
                        <m:ctrlPr>
                          <a:rPr lang="en-US" altLang="zh-CN" sz="2400" b="0" i="1" dirty="0" smtClean="0">
                            <a:solidFill>
                              <a:srgbClr val="060607"/>
                            </a:solidFill>
                            <a:effectLst/>
                            <a:latin typeface="Cambria Math" panose="02040503050406030204" pitchFamily="18" charset="0"/>
                            <a:ea typeface="+mn-ea"/>
                          </a:rPr>
                        </m:ctrlPr>
                      </m:sSubPr>
                      <m:e>
                        <m:r>
                          <a:rPr lang="en-GB" altLang="zh-CN" sz="2400" b="0" i="1" dirty="0" smtClean="0">
                            <a:solidFill>
                              <a:srgbClr val="060607"/>
                            </a:solidFill>
                            <a:effectLst/>
                            <a:latin typeface="Cambria Math" panose="02040503050406030204" pitchFamily="18" charset="0"/>
                            <a:ea typeface="+mn-ea"/>
                          </a:rPr>
                          <m:t>𝑣</m:t>
                        </m:r>
                      </m:e>
                      <m:sub>
                        <m:r>
                          <a:rPr lang="en-GB" altLang="zh-CN" sz="2400" b="0" i="1" dirty="0" smtClean="0">
                            <a:solidFill>
                              <a:srgbClr val="060607"/>
                            </a:solidFill>
                            <a:effectLst/>
                            <a:latin typeface="Cambria Math" panose="02040503050406030204" pitchFamily="18" charset="0"/>
                            <a:ea typeface="+mn-ea"/>
                          </a:rPr>
                          <m:t>2</m:t>
                        </m:r>
                      </m:sub>
                    </m:sSub>
                    <m:r>
                      <a:rPr lang="en-GB" altLang="zh-CN" sz="2400" b="0" i="1" dirty="0" smtClean="0">
                        <a:solidFill>
                          <a:srgbClr val="060607"/>
                        </a:solidFill>
                        <a:effectLst/>
                        <a:latin typeface="Cambria Math" panose="02040503050406030204" pitchFamily="18" charset="0"/>
                        <a:ea typeface="+mn-ea"/>
                      </a:rPr>
                      <m:t>,…,</m:t>
                    </m:r>
                    <m:sSub>
                      <m:sSubPr>
                        <m:ctrlPr>
                          <a:rPr lang="en-US" altLang="zh-CN" sz="2400" b="0" i="1" dirty="0" smtClean="0">
                            <a:solidFill>
                              <a:srgbClr val="060607"/>
                            </a:solidFill>
                            <a:effectLst/>
                            <a:latin typeface="Cambria Math" panose="02040503050406030204" pitchFamily="18" charset="0"/>
                            <a:ea typeface="+mn-ea"/>
                          </a:rPr>
                        </m:ctrlPr>
                      </m:sSubPr>
                      <m:e>
                        <m:r>
                          <a:rPr lang="en-US" altLang="zh-CN" sz="2400" b="0" i="1" dirty="0" smtClean="0">
                            <a:solidFill>
                              <a:srgbClr val="060607"/>
                            </a:solidFill>
                            <a:effectLst/>
                            <a:latin typeface="Cambria Math" panose="02040503050406030204" pitchFamily="18" charset="0"/>
                            <a:ea typeface="+mn-ea"/>
                          </a:rPr>
                          <m:t>𝑣</m:t>
                        </m:r>
                      </m:e>
                      <m:sub>
                        <m:r>
                          <a:rPr lang="en-US" altLang="zh-CN" sz="2400" b="0" i="1" dirty="0" smtClean="0">
                            <a:solidFill>
                              <a:srgbClr val="060607"/>
                            </a:solidFill>
                            <a:effectLst/>
                            <a:latin typeface="Cambria Math" panose="02040503050406030204" pitchFamily="18" charset="0"/>
                            <a:ea typeface="+mn-ea"/>
                          </a:rPr>
                          <m:t>𝑛</m:t>
                        </m:r>
                      </m:sub>
                    </m:sSub>
                  </m:oMath>
                </a14:m>
                <a:r>
                  <a:rPr lang="zh-CN" altLang="en-US" sz="2400" b="0" i="0" dirty="0">
                    <a:solidFill>
                      <a:srgbClr val="060607"/>
                    </a:solidFill>
                    <a:effectLst/>
                    <a:latin typeface="+mn-ea"/>
                    <a:ea typeface="+mn-ea"/>
                  </a:rPr>
                  <a:t>的矩阵。那么</a:t>
                </a:r>
                <a14:m>
                  <m:oMath xmlns:m="http://schemas.openxmlformats.org/officeDocument/2006/math">
                    <m:r>
                      <a:rPr lang="zh-CN" altLang="en-US" sz="2400" b="0" i="1" dirty="0" smtClean="0">
                        <a:solidFill>
                          <a:srgbClr val="060607"/>
                        </a:solidFill>
                        <a:effectLst/>
                        <a:latin typeface="Cambria Math" panose="02040503050406030204" pitchFamily="18" charset="0"/>
                        <a:ea typeface="+mn-ea"/>
                      </a:rPr>
                      <m:t> </m:t>
                    </m:r>
                    <m:r>
                      <a:rPr lang="en-GB" altLang="zh-CN" sz="2400" b="0" i="1" dirty="0" smtClean="0">
                        <a:solidFill>
                          <a:srgbClr val="060607"/>
                        </a:solidFill>
                        <a:effectLst/>
                        <a:latin typeface="Cambria Math" panose="02040503050406030204" pitchFamily="18" charset="0"/>
                        <a:ea typeface="+mn-ea"/>
                      </a:rPr>
                      <m:t>𝐴</m:t>
                    </m:r>
                    <m:r>
                      <a:rPr lang="en-GB" altLang="zh-CN" sz="2400" b="0" i="1" dirty="0" smtClean="0">
                        <a:solidFill>
                          <a:srgbClr val="060607"/>
                        </a:solidFill>
                        <a:effectLst/>
                        <a:latin typeface="Cambria Math" panose="02040503050406030204" pitchFamily="18" charset="0"/>
                        <a:ea typeface="+mn-ea"/>
                      </a:rPr>
                      <m:t> </m:t>
                    </m:r>
                  </m:oMath>
                </a14:m>
                <a:r>
                  <a:rPr lang="zh-CN" altLang="en-US" sz="2400" b="0" i="0" dirty="0">
                    <a:solidFill>
                      <a:srgbClr val="060607"/>
                    </a:solidFill>
                    <a:effectLst/>
                    <a:latin typeface="+mn-ea"/>
                    <a:ea typeface="+mn-ea"/>
                  </a:rPr>
                  <a:t>的行列式的绝对值是</a:t>
                </a:r>
                <a14:m>
                  <m:oMath xmlns:m="http://schemas.openxmlformats.org/officeDocument/2006/math">
                    <m:r>
                      <a:rPr lang="zh-CN" altLang="en-US" sz="2400" b="0" i="1" dirty="0" smtClean="0">
                        <a:solidFill>
                          <a:srgbClr val="060607"/>
                        </a:solidFill>
                        <a:effectLst/>
                        <a:latin typeface="Cambria Math" panose="02040503050406030204" pitchFamily="18" charset="0"/>
                        <a:ea typeface="+mn-ea"/>
                      </a:rPr>
                      <m:t> </m:t>
                    </m:r>
                    <m:r>
                      <a:rPr lang="en-GB" altLang="zh-CN" sz="2400" b="0" i="1" dirty="0" smtClean="0">
                        <a:solidFill>
                          <a:srgbClr val="060607"/>
                        </a:solidFill>
                        <a:effectLst/>
                        <a:latin typeface="Cambria Math" panose="02040503050406030204" pitchFamily="18" charset="0"/>
                        <a:ea typeface="+mn-ea"/>
                      </a:rPr>
                      <m:t>𝑃</m:t>
                    </m:r>
                    <m:r>
                      <a:rPr lang="en-GB" altLang="zh-CN" sz="2400" b="0" i="1" dirty="0" smtClean="0">
                        <a:solidFill>
                          <a:srgbClr val="060607"/>
                        </a:solidFill>
                        <a:effectLst/>
                        <a:latin typeface="Cambria Math" panose="02040503050406030204" pitchFamily="18" charset="0"/>
                        <a:ea typeface="+mn-ea"/>
                      </a:rPr>
                      <m:t> </m:t>
                    </m:r>
                  </m:oMath>
                </a14:m>
                <a:r>
                  <a:rPr lang="zh-CN" altLang="en-US" sz="2400" b="0" i="0" dirty="0">
                    <a:solidFill>
                      <a:srgbClr val="060607"/>
                    </a:solidFill>
                    <a:effectLst/>
                    <a:latin typeface="+mn-ea"/>
                    <a:ea typeface="+mn-ea"/>
                  </a:rPr>
                  <a:t>的体积</a:t>
                </a:r>
                <a:r>
                  <a:rPr lang="en-US" altLang="zh-CN" sz="2400" b="0" i="0" dirty="0">
                    <a:solidFill>
                      <a:srgbClr val="060607"/>
                    </a:solidFill>
                    <a:effectLst/>
                    <a:latin typeface="+mn-ea"/>
                    <a:ea typeface="+mn-ea"/>
                  </a:rPr>
                  <a:t>.</a:t>
                </a:r>
              </a:p>
              <a:p>
                <a:pPr marL="0" indent="0" algn="l">
                  <a:buNone/>
                </a:pPr>
                <a:endParaRPr lang="en-US" altLang="zh-CN" sz="2400" b="0" i="0" dirty="0">
                  <a:solidFill>
                    <a:srgbClr val="060607"/>
                  </a:solidFill>
                  <a:effectLst/>
                  <a:latin typeface="+mn-ea"/>
                  <a:ea typeface="+mn-ea"/>
                </a:endParaRPr>
              </a:p>
              <a:p>
                <a:pPr marL="0" indent="0" algn="l">
                  <a:buNone/>
                </a:pPr>
                <a14:m>
                  <m:oMathPara xmlns:m="http://schemas.openxmlformats.org/officeDocument/2006/math">
                    <m:oMathParaPr>
                      <m:jc m:val="centerGroup"/>
                    </m:oMathParaPr>
                    <m:oMath xmlns:m="http://schemas.openxmlformats.org/officeDocument/2006/math">
                      <m:r>
                        <a:rPr lang="en-US" altLang="zh-CN" sz="2400" b="0" i="1" smtClean="0">
                          <a:solidFill>
                            <a:srgbClr val="060607"/>
                          </a:solidFill>
                          <a:effectLst/>
                          <a:latin typeface="Cambria Math" panose="02040503050406030204" pitchFamily="18" charset="0"/>
                          <a:ea typeface="+mn-ea"/>
                        </a:rPr>
                        <m:t>|</m:t>
                      </m:r>
                      <m:func>
                        <m:funcPr>
                          <m:ctrlPr>
                            <a:rPr lang="en-US" altLang="zh-CN" sz="2400" b="0" i="1" smtClean="0">
                              <a:solidFill>
                                <a:srgbClr val="060607"/>
                              </a:solidFill>
                              <a:effectLst/>
                              <a:latin typeface="Cambria Math" panose="02040503050406030204" pitchFamily="18" charset="0"/>
                              <a:ea typeface="+mn-ea"/>
                            </a:rPr>
                          </m:ctrlPr>
                        </m:funcPr>
                        <m:fName>
                          <m:r>
                            <m:rPr>
                              <m:sty m:val="p"/>
                            </m:rPr>
                            <a:rPr lang="en-US" altLang="zh-CN" sz="2400" b="0" i="0" smtClean="0">
                              <a:solidFill>
                                <a:srgbClr val="060607"/>
                              </a:solidFill>
                              <a:effectLst/>
                              <a:latin typeface="Cambria Math" panose="02040503050406030204" pitchFamily="18" charset="0"/>
                              <a:ea typeface="+mn-ea"/>
                            </a:rPr>
                            <m:t>det</m:t>
                          </m:r>
                        </m:fName>
                        <m:e>
                          <m:d>
                            <m:dPr>
                              <m:ctrlPr>
                                <a:rPr lang="en-US" altLang="zh-CN" sz="2400" b="0" i="1" smtClean="0">
                                  <a:solidFill>
                                    <a:srgbClr val="060607"/>
                                  </a:solidFill>
                                  <a:effectLst/>
                                  <a:latin typeface="Cambria Math" panose="02040503050406030204" pitchFamily="18" charset="0"/>
                                  <a:ea typeface="+mn-ea"/>
                                </a:rPr>
                              </m:ctrlPr>
                            </m:dPr>
                            <m:e>
                              <m:r>
                                <a:rPr lang="en-US" altLang="zh-CN" sz="2400" b="0" i="1" smtClean="0">
                                  <a:solidFill>
                                    <a:srgbClr val="060607"/>
                                  </a:solidFill>
                                  <a:effectLst/>
                                  <a:latin typeface="Cambria Math" panose="02040503050406030204" pitchFamily="18" charset="0"/>
                                  <a:ea typeface="+mn-ea"/>
                                </a:rPr>
                                <m:t>𝐴</m:t>
                              </m:r>
                            </m:e>
                          </m:d>
                        </m:e>
                      </m:func>
                      <m:r>
                        <a:rPr lang="en-US" altLang="zh-CN" sz="2400" b="0" i="1" smtClean="0">
                          <a:solidFill>
                            <a:srgbClr val="060607"/>
                          </a:solidFill>
                          <a:effectLst/>
                          <a:latin typeface="Cambria Math" panose="02040503050406030204" pitchFamily="18" charset="0"/>
                          <a:ea typeface="+mn-ea"/>
                        </a:rPr>
                        <m:t>|=</m:t>
                      </m:r>
                      <m:r>
                        <a:rPr lang="en-US" altLang="zh-CN" sz="2400" b="0" i="1" smtClean="0">
                          <a:solidFill>
                            <a:srgbClr val="060607"/>
                          </a:solidFill>
                          <a:effectLst/>
                          <a:latin typeface="Cambria Math" panose="02040503050406030204" pitchFamily="18" charset="0"/>
                          <a:ea typeface="+mn-ea"/>
                        </a:rPr>
                        <m:t>𝑣𝑜𝑙</m:t>
                      </m:r>
                      <m:d>
                        <m:dPr>
                          <m:ctrlPr>
                            <a:rPr lang="en-US" altLang="zh-CN" sz="2400" b="0" i="1" smtClean="0">
                              <a:solidFill>
                                <a:srgbClr val="060607"/>
                              </a:solidFill>
                              <a:effectLst/>
                              <a:latin typeface="Cambria Math" panose="02040503050406030204" pitchFamily="18" charset="0"/>
                              <a:ea typeface="+mn-ea"/>
                            </a:rPr>
                          </m:ctrlPr>
                        </m:dPr>
                        <m:e>
                          <m:r>
                            <a:rPr lang="en-US" altLang="zh-CN" sz="2400" b="0" i="1" smtClean="0">
                              <a:solidFill>
                                <a:srgbClr val="060607"/>
                              </a:solidFill>
                              <a:effectLst/>
                              <a:latin typeface="Cambria Math" panose="02040503050406030204" pitchFamily="18" charset="0"/>
                              <a:ea typeface="+mn-ea"/>
                            </a:rPr>
                            <m:t>𝑃</m:t>
                          </m:r>
                        </m:e>
                      </m:d>
                      <m:r>
                        <a:rPr lang="en-US" altLang="zh-CN" sz="2400" b="0" i="1" smtClean="0">
                          <a:solidFill>
                            <a:srgbClr val="060607"/>
                          </a:solidFill>
                          <a:effectLst/>
                          <a:latin typeface="Cambria Math" panose="02040503050406030204" pitchFamily="18" charset="0"/>
                          <a:ea typeface="+mn-ea"/>
                        </a:rPr>
                        <m:t>.</m:t>
                      </m:r>
                    </m:oMath>
                  </m:oMathPara>
                </a14:m>
                <a:endParaRPr lang="zh-CN" altLang="en-US" sz="2400" b="0" i="0" dirty="0">
                  <a:solidFill>
                    <a:srgbClr val="060607"/>
                  </a:solidFill>
                  <a:effectLst/>
                  <a:latin typeface="+mn-ea"/>
                  <a:ea typeface="+mn-ea"/>
                </a:endParaRPr>
              </a:p>
              <a:p>
                <a:pPr marL="0" indent="0">
                  <a:buNone/>
                </a:pPr>
                <a:endParaRPr kumimoji="1" lang="en-US" altLang="zh-CN" sz="2400" dirty="0">
                  <a:latin typeface="+mn-ea"/>
                  <a:ea typeface="+mn-ea"/>
                </a:endParaRPr>
              </a:p>
              <a:p>
                <a:pPr marL="0" indent="0">
                  <a:buNone/>
                </a:pPr>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11" t="-1259"/>
                </a:stretch>
              </a:blipFill>
            </p:spPr>
            <p:txBody>
              <a:bodyPr/>
              <a:lstStyle/>
              <a:p>
                <a:r>
                  <a:rPr lang="zh-CN" altLang="en-US">
                    <a:noFill/>
                  </a:rPr>
                  <a:t> </a:t>
                </a:r>
              </a:p>
            </p:txBody>
          </p:sp>
        </mc:Fallback>
      </mc:AlternateContent>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j-ea"/>
                <a:ea typeface="+mj-ea"/>
              </a:rPr>
              <a:t>2</a:t>
            </a:r>
            <a:r>
              <a:rPr lang="zh-CN" altLang="en-US" dirty="0">
                <a:latin typeface="+mj-ea"/>
                <a:ea typeface="+mj-ea"/>
              </a:rPr>
              <a:t>阶矩阵的面积</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lgn="l">
                  <a:buNone/>
                </a:pPr>
                <a:r>
                  <a:rPr lang="zh-CN" altLang="en-US" sz="2400" b="1" i="0" dirty="0">
                    <a:solidFill>
                      <a:srgbClr val="060607"/>
                    </a:solidFill>
                    <a:effectLst/>
                    <a:latin typeface="+mn-ea"/>
                    <a:ea typeface="+mn-ea"/>
                  </a:rPr>
                  <a:t>示例（面积）</a:t>
                </a:r>
                <a:r>
                  <a:rPr lang="en-US" altLang="zh-CN" sz="2400" b="1" i="0" dirty="0">
                    <a:solidFill>
                      <a:srgbClr val="060607"/>
                    </a:solidFill>
                    <a:effectLst/>
                    <a:latin typeface="+mn-ea"/>
                    <a:ea typeface="+mn-ea"/>
                  </a:rPr>
                  <a:t>.</a:t>
                </a:r>
                <a:r>
                  <a:rPr lang="zh-CN" altLang="en-US" sz="2400" b="0" i="0" dirty="0">
                    <a:solidFill>
                      <a:srgbClr val="060607"/>
                    </a:solidFill>
                    <a:effectLst/>
                    <a:latin typeface="+mn-ea"/>
                    <a:ea typeface="+mn-ea"/>
                  </a:rPr>
                  <a:t>当</a:t>
                </a:r>
                <a14:m>
                  <m:oMath xmlns:m="http://schemas.openxmlformats.org/officeDocument/2006/math">
                    <m:r>
                      <a:rPr lang="zh-CN" altLang="en-US" sz="2400" b="0" i="1" dirty="0" smtClean="0">
                        <a:solidFill>
                          <a:srgbClr val="060607"/>
                        </a:solidFill>
                        <a:effectLst/>
                        <a:latin typeface="Cambria Math" panose="02040503050406030204" pitchFamily="18" charset="0"/>
                        <a:ea typeface="+mn-ea"/>
                      </a:rPr>
                      <m:t> </m:t>
                    </m:r>
                    <m:r>
                      <a:rPr lang="en-GB" altLang="zh-CN" sz="2400" b="0" i="1" dirty="0" smtClean="0">
                        <a:solidFill>
                          <a:srgbClr val="060607"/>
                        </a:solidFill>
                        <a:effectLst/>
                        <a:latin typeface="Cambria Math" panose="02040503050406030204" pitchFamily="18" charset="0"/>
                        <a:ea typeface="+mn-ea"/>
                      </a:rPr>
                      <m:t>𝐴</m:t>
                    </m:r>
                    <m:r>
                      <a:rPr lang="en-GB" altLang="zh-CN" sz="2400" b="0" i="1" dirty="0" smtClean="0">
                        <a:solidFill>
                          <a:srgbClr val="060607"/>
                        </a:solidFill>
                        <a:effectLst/>
                        <a:latin typeface="Cambria Math" panose="02040503050406030204" pitchFamily="18" charset="0"/>
                        <a:ea typeface="+mn-ea"/>
                      </a:rPr>
                      <m:t> </m:t>
                    </m:r>
                  </m:oMath>
                </a14:m>
                <a:r>
                  <a:rPr lang="zh-CN" altLang="en-US" sz="2400" b="0" i="0" dirty="0">
                    <a:solidFill>
                      <a:srgbClr val="060607"/>
                    </a:solidFill>
                    <a:effectLst/>
                    <a:latin typeface="+mn-ea"/>
                    <a:ea typeface="+mn-ea"/>
                  </a:rPr>
                  <a:t>是一个</a:t>
                </a:r>
                <a14:m>
                  <m:oMath xmlns:m="http://schemas.openxmlformats.org/officeDocument/2006/math">
                    <m:r>
                      <a:rPr lang="en-US" altLang="zh-CN" sz="2400" b="0" i="0" dirty="0" smtClean="0">
                        <a:solidFill>
                          <a:srgbClr val="060607"/>
                        </a:solidFill>
                        <a:effectLst/>
                        <a:latin typeface="Cambria Math" panose="02040503050406030204" pitchFamily="18" charset="0"/>
                        <a:ea typeface="+mn-ea"/>
                      </a:rPr>
                      <m:t> </m:t>
                    </m:r>
                    <m:r>
                      <a:rPr lang="en-US" altLang="zh-CN" sz="2400" b="0" i="1" dirty="0" smtClean="0">
                        <a:solidFill>
                          <a:srgbClr val="060607"/>
                        </a:solidFill>
                        <a:effectLst/>
                        <a:latin typeface="Cambria Math" panose="02040503050406030204" pitchFamily="18" charset="0"/>
                        <a:ea typeface="+mn-ea"/>
                      </a:rPr>
                      <m:t>2×2 </m:t>
                    </m:r>
                  </m:oMath>
                </a14:m>
                <a:r>
                  <a:rPr lang="zh-CN" altLang="en-US" sz="2400" b="0" i="0" dirty="0">
                    <a:solidFill>
                      <a:srgbClr val="060607"/>
                    </a:solidFill>
                    <a:effectLst/>
                    <a:latin typeface="+mn-ea"/>
                    <a:ea typeface="+mn-ea"/>
                  </a:rPr>
                  <a:t>矩阵时，它的行确定了</a:t>
                </a:r>
                <a14:m>
                  <m:oMath xmlns:m="http://schemas.openxmlformats.org/officeDocument/2006/math">
                    <m:sSup>
                      <m:sSupPr>
                        <m:ctrlPr>
                          <a:rPr lang="en-US" altLang="zh-CN" sz="2400" b="0" i="1" dirty="0" smtClean="0">
                            <a:solidFill>
                              <a:srgbClr val="060607"/>
                            </a:solidFill>
                            <a:effectLst/>
                            <a:latin typeface="Cambria Math" panose="02040503050406030204" pitchFamily="18" charset="0"/>
                            <a:ea typeface="+mn-ea"/>
                          </a:rPr>
                        </m:ctrlPr>
                      </m:sSupPr>
                      <m:e>
                        <m:r>
                          <a:rPr lang="en-US" altLang="zh-CN" sz="2400" b="0" i="1" dirty="0" smtClean="0">
                            <a:solidFill>
                              <a:srgbClr val="060607"/>
                            </a:solidFill>
                            <a:effectLst/>
                            <a:latin typeface="Cambria Math" panose="02040503050406030204" pitchFamily="18" charset="0"/>
                            <a:ea typeface="+mn-ea"/>
                          </a:rPr>
                          <m:t> </m:t>
                        </m:r>
                        <m:r>
                          <a:rPr lang="en-GB" altLang="zh-CN" sz="2400" b="0" i="1" dirty="0" smtClean="0">
                            <a:solidFill>
                              <a:srgbClr val="060607"/>
                            </a:solidFill>
                            <a:effectLst/>
                            <a:latin typeface="Cambria Math" panose="02040503050406030204" pitchFamily="18" charset="0"/>
                            <a:ea typeface="+mn-ea"/>
                          </a:rPr>
                          <m:t>𝑅</m:t>
                        </m:r>
                      </m:e>
                      <m:sup>
                        <m:r>
                          <a:rPr lang="en-GB" altLang="zh-CN" sz="2400" b="0" i="1" dirty="0" smtClean="0">
                            <a:solidFill>
                              <a:srgbClr val="060607"/>
                            </a:solidFill>
                            <a:effectLst/>
                            <a:latin typeface="Cambria Math" panose="02040503050406030204" pitchFamily="18" charset="0"/>
                            <a:ea typeface="+mn-ea"/>
                          </a:rPr>
                          <m:t>2</m:t>
                        </m:r>
                      </m:sup>
                    </m:sSup>
                  </m:oMath>
                </a14:m>
                <a:r>
                  <a:rPr lang="zh-CN" altLang="en-US" sz="2400" b="0" i="0" dirty="0">
                    <a:solidFill>
                      <a:srgbClr val="060607"/>
                    </a:solidFill>
                    <a:effectLst/>
                    <a:latin typeface="+mn-ea"/>
                    <a:ea typeface="+mn-ea"/>
                  </a:rPr>
                  <a:t>中的一个平行四边形。在</a:t>
                </a:r>
                <a14:m>
                  <m:oMath xmlns:m="http://schemas.openxmlformats.org/officeDocument/2006/math">
                    <m:r>
                      <a:rPr lang="en-US" altLang="zh-CN" sz="2400" b="0" i="0" smtClean="0">
                        <a:solidFill>
                          <a:srgbClr val="060607"/>
                        </a:solidFill>
                        <a:effectLst/>
                        <a:latin typeface="Cambria Math" panose="02040503050406030204" pitchFamily="18" charset="0"/>
                        <a:ea typeface="+mn-ea"/>
                      </a:rPr>
                      <m:t> </m:t>
                    </m:r>
                    <m:sSup>
                      <m:sSupPr>
                        <m:ctrlPr>
                          <a:rPr lang="en-US" altLang="zh-CN" sz="2400" b="0" i="1" smtClean="0">
                            <a:solidFill>
                              <a:srgbClr val="060607"/>
                            </a:solidFill>
                            <a:effectLst/>
                            <a:latin typeface="Cambria Math" panose="02040503050406030204" pitchFamily="18" charset="0"/>
                            <a:ea typeface="+mn-ea"/>
                          </a:rPr>
                        </m:ctrlPr>
                      </m:sSupPr>
                      <m:e>
                        <m:r>
                          <a:rPr lang="en-US" altLang="zh-CN" sz="2400" b="0" i="1" smtClean="0">
                            <a:solidFill>
                              <a:srgbClr val="060607"/>
                            </a:solidFill>
                            <a:effectLst/>
                            <a:latin typeface="Cambria Math" panose="02040503050406030204" pitchFamily="18" charset="0"/>
                            <a:ea typeface="+mn-ea"/>
                          </a:rPr>
                          <m:t>𝑅</m:t>
                        </m:r>
                      </m:e>
                      <m:sup>
                        <m:r>
                          <a:rPr lang="en-US" altLang="zh-CN" sz="2400" b="0" i="1" smtClean="0">
                            <a:solidFill>
                              <a:srgbClr val="060607"/>
                            </a:solidFill>
                            <a:effectLst/>
                            <a:latin typeface="Cambria Math" panose="02040503050406030204" pitchFamily="18" charset="0"/>
                            <a:ea typeface="+mn-ea"/>
                          </a:rPr>
                          <m:t>2</m:t>
                        </m:r>
                      </m:sup>
                    </m:sSup>
                    <m:r>
                      <a:rPr lang="en-US" altLang="zh-CN" sz="2400" b="0" i="1" smtClean="0">
                        <a:solidFill>
                          <a:srgbClr val="060607"/>
                        </a:solidFill>
                        <a:effectLst/>
                        <a:latin typeface="Cambria Math" panose="02040503050406030204" pitchFamily="18" charset="0"/>
                        <a:ea typeface="+mn-ea"/>
                      </a:rPr>
                      <m:t> </m:t>
                    </m:r>
                  </m:oMath>
                </a14:m>
                <a:r>
                  <a:rPr lang="zh-CN" altLang="en-US" sz="2400" b="0" i="0" dirty="0">
                    <a:solidFill>
                      <a:srgbClr val="060607"/>
                    </a:solidFill>
                    <a:effectLst/>
                    <a:latin typeface="+mn-ea"/>
                    <a:ea typeface="+mn-ea"/>
                  </a:rPr>
                  <a:t>中一个区域的“体积”是它的面积，所以我们得到了一个计算平行四边形面积的公式：它是其行作为形成平行四边形的两个相邻边的向量的矩阵的行列式。</a:t>
                </a:r>
              </a:p>
              <a:p>
                <a:pPr marL="0" indent="0">
                  <a:buNone/>
                </a:pPr>
                <a:endParaRPr kumimoji="1" lang="zh-CN" altLang="en-US" sz="2400" dirty="0">
                  <a:latin typeface="+mn-ea"/>
                  <a:ea typeface="+mn-ea"/>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323850" y="3285490"/>
            <a:ext cx="8356600" cy="325564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ea typeface="+mj-ea"/>
              </a:rPr>
              <a:t>行列式与体积</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lgn="l">
                  <a:buNone/>
                </a:pPr>
                <a:endParaRPr lang="en-US" altLang="zh-CN" sz="2400" b="0" i="0" dirty="0">
                  <a:solidFill>
                    <a:srgbClr val="060607"/>
                  </a:solidFill>
                  <a:effectLst/>
                  <a:latin typeface="+mn-ea"/>
                  <a:ea typeface="+mn-ea"/>
                </a:endParaRPr>
              </a:p>
              <a:p>
                <a:pPr marL="0" indent="0" algn="l">
                  <a:buNone/>
                </a:pPr>
                <a14:m>
                  <m:oMathPara xmlns:m="http://schemas.openxmlformats.org/officeDocument/2006/math">
                    <m:oMathParaPr>
                      <m:jc m:val="centerGroup"/>
                    </m:oMathParaPr>
                    <m:oMath xmlns:m="http://schemas.openxmlformats.org/officeDocument/2006/math">
                      <m:r>
                        <a:rPr lang="en-US" altLang="zh-CN" sz="2400" b="0" i="1" smtClean="0">
                          <a:solidFill>
                            <a:srgbClr val="060607"/>
                          </a:solidFill>
                          <a:effectLst/>
                          <a:latin typeface="Cambria Math" panose="02040503050406030204" pitchFamily="18" charset="0"/>
                          <a:ea typeface="+mn-ea"/>
                        </a:rPr>
                        <m:t>|</m:t>
                      </m:r>
                      <m:func>
                        <m:funcPr>
                          <m:ctrlPr>
                            <a:rPr lang="en-US" altLang="zh-CN" sz="2400" b="0" i="1" smtClean="0">
                              <a:solidFill>
                                <a:srgbClr val="060607"/>
                              </a:solidFill>
                              <a:effectLst/>
                              <a:latin typeface="Cambria Math" panose="02040503050406030204" pitchFamily="18" charset="0"/>
                              <a:ea typeface="+mn-ea"/>
                            </a:rPr>
                          </m:ctrlPr>
                        </m:funcPr>
                        <m:fName>
                          <m:r>
                            <m:rPr>
                              <m:sty m:val="p"/>
                            </m:rPr>
                            <a:rPr lang="en-US" altLang="zh-CN" sz="2400" b="0" i="0" smtClean="0">
                              <a:solidFill>
                                <a:srgbClr val="060607"/>
                              </a:solidFill>
                              <a:effectLst/>
                              <a:latin typeface="Cambria Math" panose="02040503050406030204" pitchFamily="18" charset="0"/>
                              <a:ea typeface="+mn-ea"/>
                            </a:rPr>
                            <m:t>det</m:t>
                          </m:r>
                        </m:fName>
                        <m:e>
                          <m:d>
                            <m:dPr>
                              <m:ctrlPr>
                                <a:rPr lang="en-US" altLang="zh-CN" sz="2400" b="0" i="1" smtClean="0">
                                  <a:solidFill>
                                    <a:srgbClr val="060607"/>
                                  </a:solidFill>
                                  <a:effectLst/>
                                  <a:latin typeface="Cambria Math" panose="02040503050406030204" pitchFamily="18" charset="0"/>
                                  <a:ea typeface="+mn-ea"/>
                                </a:rPr>
                              </m:ctrlPr>
                            </m:dPr>
                            <m:e>
                              <m:r>
                                <a:rPr lang="en-US" altLang="zh-CN" sz="2400" b="0" i="1" smtClean="0">
                                  <a:solidFill>
                                    <a:srgbClr val="060607"/>
                                  </a:solidFill>
                                  <a:effectLst/>
                                  <a:latin typeface="Cambria Math" panose="02040503050406030204" pitchFamily="18" charset="0"/>
                                  <a:ea typeface="+mn-ea"/>
                                </a:rPr>
                                <m:t>𝐴</m:t>
                              </m:r>
                            </m:e>
                          </m:d>
                        </m:e>
                      </m:func>
                      <m:r>
                        <a:rPr lang="en-US" altLang="zh-CN" sz="2400" b="0" i="1" smtClean="0">
                          <a:solidFill>
                            <a:srgbClr val="060607"/>
                          </a:solidFill>
                          <a:effectLst/>
                          <a:latin typeface="Cambria Math" panose="02040503050406030204" pitchFamily="18" charset="0"/>
                          <a:ea typeface="+mn-ea"/>
                        </a:rPr>
                        <m:t>|=</m:t>
                      </m:r>
                      <m:r>
                        <a:rPr lang="en-US" altLang="zh-CN" sz="2400" b="0" i="1" smtClean="0">
                          <a:solidFill>
                            <a:srgbClr val="060607"/>
                          </a:solidFill>
                          <a:effectLst/>
                          <a:latin typeface="Cambria Math" panose="02040503050406030204" pitchFamily="18" charset="0"/>
                          <a:ea typeface="+mn-ea"/>
                        </a:rPr>
                        <m:t>𝑣𝑜𝑙</m:t>
                      </m:r>
                      <m:d>
                        <m:dPr>
                          <m:ctrlPr>
                            <a:rPr lang="en-US" altLang="zh-CN" sz="2400" b="0" i="1" smtClean="0">
                              <a:solidFill>
                                <a:srgbClr val="060607"/>
                              </a:solidFill>
                              <a:effectLst/>
                              <a:latin typeface="Cambria Math" panose="02040503050406030204" pitchFamily="18" charset="0"/>
                              <a:ea typeface="+mn-ea"/>
                            </a:rPr>
                          </m:ctrlPr>
                        </m:dPr>
                        <m:e>
                          <m:r>
                            <a:rPr lang="en-US" altLang="zh-CN" sz="2400" b="0" i="1" smtClean="0">
                              <a:solidFill>
                                <a:srgbClr val="060607"/>
                              </a:solidFill>
                              <a:effectLst/>
                              <a:latin typeface="Cambria Math" panose="02040503050406030204" pitchFamily="18" charset="0"/>
                              <a:ea typeface="+mn-ea"/>
                            </a:rPr>
                            <m:t>𝑃</m:t>
                          </m:r>
                        </m:e>
                      </m:d>
                      <m:r>
                        <a:rPr lang="en-US" altLang="zh-CN" sz="2400" b="0" i="1" smtClean="0">
                          <a:solidFill>
                            <a:srgbClr val="060607"/>
                          </a:solidFill>
                          <a:effectLst/>
                          <a:latin typeface="Cambria Math" panose="02040503050406030204" pitchFamily="18" charset="0"/>
                          <a:ea typeface="+mn-ea"/>
                        </a:rPr>
                        <m:t>.</m:t>
                      </m:r>
                    </m:oMath>
                  </m:oMathPara>
                </a14:m>
                <a:endParaRPr lang="zh-CN" altLang="en-US" sz="2400" b="0" i="0" dirty="0">
                  <a:solidFill>
                    <a:srgbClr val="060607"/>
                  </a:solidFill>
                  <a:effectLst/>
                  <a:latin typeface="+mn-ea"/>
                  <a:ea typeface="+mn-ea"/>
                </a:endParaRPr>
              </a:p>
              <a:p>
                <a:pPr marL="0" indent="0">
                  <a:buNone/>
                </a:pPr>
                <a:endParaRPr kumimoji="1" lang="en-US" altLang="zh-CN" sz="2400" dirty="0">
                  <a:latin typeface="+mn-ea"/>
                  <a:ea typeface="+mn-ea"/>
                </a:endParaRPr>
              </a:p>
              <a:p>
                <a:pPr marL="457200" indent="-457200">
                  <a:buFont typeface="+mj-lt"/>
                  <a:buAutoNum type="arabicPeriod"/>
                </a:pPr>
                <a:r>
                  <a:rPr kumimoji="1" lang="zh-CN" altLang="en-US" sz="2400" dirty="0">
                    <a:latin typeface="+mn-ea"/>
                    <a:ea typeface="+mn-ea"/>
                  </a:rPr>
                  <a:t>对</a:t>
                </a:r>
                <a14:m>
                  <m:oMath xmlns:m="http://schemas.openxmlformats.org/officeDocument/2006/math">
                    <m:r>
                      <a:rPr kumimoji="1" lang="en-US" altLang="zh-CN" sz="2400" b="0" i="0" dirty="0" smtClean="0">
                        <a:latin typeface="Cambria Math" panose="02040503050406030204" pitchFamily="18" charset="0"/>
                        <a:ea typeface="+mn-ea"/>
                      </a:rPr>
                      <m:t> </m:t>
                    </m:r>
                    <m:r>
                      <a:rPr kumimoji="1" lang="en-GB" altLang="zh-CN" sz="2400" i="1" dirty="0" smtClean="0">
                        <a:latin typeface="Cambria Math" panose="02040503050406030204" pitchFamily="18" charset="0"/>
                        <a:ea typeface="+mn-ea"/>
                      </a:rPr>
                      <m:t>𝐴</m:t>
                    </m:r>
                    <m:r>
                      <a:rPr kumimoji="1" lang="en-US" altLang="zh-CN" sz="2400" b="0" i="1" dirty="0" smtClean="0">
                        <a:latin typeface="Cambria Math" panose="02040503050406030204" pitchFamily="18" charset="0"/>
                        <a:ea typeface="+mn-ea"/>
                      </a:rPr>
                      <m:t> </m:t>
                    </m:r>
                  </m:oMath>
                </a14:m>
                <a:r>
                  <a:rPr kumimoji="1" lang="zh-CN" altLang="en-US" sz="2400" dirty="0">
                    <a:latin typeface="+mn-ea"/>
                    <a:ea typeface="+mn-ea"/>
                  </a:rPr>
                  <a:t>进行倍加行变换不会改变</a:t>
                </a:r>
                <a14:m>
                  <m:oMath xmlns:m="http://schemas.openxmlformats.org/officeDocument/2006/math">
                    <m:r>
                      <a:rPr kumimoji="1" lang="en-US" altLang="zh-CN" sz="2400" b="0" i="0" smtClean="0">
                        <a:latin typeface="Cambria Math" panose="02040503050406030204" pitchFamily="18" charset="0"/>
                        <a:ea typeface="+mn-ea"/>
                      </a:rPr>
                      <m:t>|</m:t>
                    </m:r>
                    <m:r>
                      <m:rPr>
                        <m:sty m:val="p"/>
                      </m:rPr>
                      <a:rPr kumimoji="1" lang="en-US" altLang="zh-CN" sz="2400" b="0" i="0" smtClean="0">
                        <a:latin typeface="Cambria Math" panose="02040503050406030204" pitchFamily="18" charset="0"/>
                        <a:ea typeface="+mn-ea"/>
                      </a:rPr>
                      <m:t>det</m:t>
                    </m:r>
                    <m:r>
                      <a:rPr kumimoji="1" lang="en-US" altLang="zh-CN" sz="2400" b="0" i="1" smtClean="0">
                        <a:latin typeface="Cambria Math" panose="02040503050406030204" pitchFamily="18" charset="0"/>
                        <a:ea typeface="+mn-ea"/>
                      </a:rPr>
                      <m:t>⁡(</m:t>
                    </m:r>
                    <m:r>
                      <a:rPr kumimoji="1" lang="en-US" altLang="zh-CN" sz="2400" b="0" i="1" smtClean="0">
                        <a:latin typeface="Cambria Math" panose="02040503050406030204" pitchFamily="18" charset="0"/>
                        <a:ea typeface="+mn-ea"/>
                      </a:rPr>
                      <m:t>𝐴</m:t>
                    </m:r>
                    <m:r>
                      <a:rPr kumimoji="1" lang="en-US" altLang="zh-CN" sz="2400" b="0" i="1" smtClean="0">
                        <a:latin typeface="Cambria Math" panose="02040503050406030204" pitchFamily="18" charset="0"/>
                        <a:ea typeface="+mn-ea"/>
                      </a:rPr>
                      <m:t>)|</m:t>
                    </m:r>
                  </m:oMath>
                </a14:m>
                <a:r>
                  <a:rPr kumimoji="1" lang="zh-CN" altLang="en-GB" sz="2400" dirty="0">
                    <a:latin typeface="+mn-ea"/>
                    <a:ea typeface="+mn-ea"/>
                  </a:rPr>
                  <a:t>。</a:t>
                </a:r>
              </a:p>
              <a:p>
                <a:pPr marL="457200" indent="-457200">
                  <a:buFont typeface="+mj-lt"/>
                  <a:buAutoNum type="arabicPeriod"/>
                </a:pPr>
                <a:r>
                  <a:rPr kumimoji="1" lang="zh-CN" altLang="en-US" sz="2400" dirty="0">
                    <a:latin typeface="+mn-ea"/>
                    <a:ea typeface="+mn-ea"/>
                  </a:rPr>
                  <a:t>将 </a:t>
                </a:r>
                <a:r>
                  <a:rPr kumimoji="1" lang="en-GB" altLang="zh-CN" sz="2400" dirty="0">
                    <a:latin typeface="+mn-ea"/>
                    <a:ea typeface="+mn-ea"/>
                  </a:rPr>
                  <a:t>A </a:t>
                </a:r>
                <a:r>
                  <a:rPr kumimoji="1" lang="zh-CN" altLang="en-US" sz="2400" dirty="0">
                    <a:latin typeface="+mn-ea"/>
                    <a:ea typeface="+mn-ea"/>
                  </a:rPr>
                  <a:t>的一行乘以一个标量</a:t>
                </a:r>
                <a14:m>
                  <m:oMath xmlns:m="http://schemas.openxmlformats.org/officeDocument/2006/math">
                    <m:r>
                      <a:rPr kumimoji="1" lang="zh-CN" altLang="en-US" sz="2400" i="1" dirty="0" smtClean="0">
                        <a:latin typeface="Cambria Math" panose="02040503050406030204" pitchFamily="18" charset="0"/>
                        <a:ea typeface="+mn-ea"/>
                      </a:rPr>
                      <m:t> </m:t>
                    </m:r>
                    <m:r>
                      <a:rPr kumimoji="1" lang="en-GB" altLang="zh-CN" sz="2400" i="1" dirty="0" smtClean="0">
                        <a:latin typeface="Cambria Math" panose="02040503050406030204" pitchFamily="18" charset="0"/>
                        <a:ea typeface="+mn-ea"/>
                      </a:rPr>
                      <m:t>𝑐</m:t>
                    </m:r>
                    <m:r>
                      <a:rPr kumimoji="1" lang="en-GB" altLang="zh-CN" sz="2400" i="1" dirty="0" smtClean="0">
                        <a:latin typeface="Cambria Math" panose="02040503050406030204" pitchFamily="18" charset="0"/>
                        <a:ea typeface="+mn-ea"/>
                      </a:rPr>
                      <m:t> </m:t>
                    </m:r>
                  </m:oMath>
                </a14:m>
                <a:r>
                  <a:rPr kumimoji="1" lang="zh-CN" altLang="en-US" sz="2400" dirty="0">
                    <a:latin typeface="+mn-ea"/>
                    <a:ea typeface="+mn-ea"/>
                  </a:rPr>
                  <a:t>使</a:t>
                </a:r>
                <a14:m>
                  <m:oMath xmlns:m="http://schemas.openxmlformats.org/officeDocument/2006/math">
                    <m:r>
                      <a:rPr kumimoji="1" lang="en-US" altLang="zh-CN" sz="2400" dirty="0">
                        <a:latin typeface="Cambria Math" panose="02040503050406030204" pitchFamily="18" charset="0"/>
                        <a:ea typeface="+mn-ea"/>
                      </a:rPr>
                      <m:t>|</m:t>
                    </m:r>
                    <m:r>
                      <m:rPr>
                        <m:sty m:val="p"/>
                      </m:rPr>
                      <a:rPr kumimoji="1" lang="en-US" altLang="zh-CN" sz="2400" b="0" i="0" dirty="0" smtClean="0">
                        <a:latin typeface="Cambria Math" panose="02040503050406030204" pitchFamily="18" charset="0"/>
                        <a:ea typeface="+mn-ea"/>
                      </a:rPr>
                      <m:t>det</m:t>
                    </m:r>
                    <m:r>
                      <a:rPr kumimoji="1" lang="en-US" altLang="zh-CN" sz="2400" b="0" i="1" dirty="0" smtClean="0">
                        <a:latin typeface="Cambria Math" panose="02040503050406030204" pitchFamily="18" charset="0"/>
                        <a:ea typeface="+mn-ea"/>
                      </a:rPr>
                      <m:t>⁡(</m:t>
                    </m:r>
                    <m:r>
                      <a:rPr kumimoji="1" lang="en-US" altLang="zh-CN" sz="2400" b="0" i="1" dirty="0" smtClean="0">
                        <a:latin typeface="Cambria Math" panose="02040503050406030204" pitchFamily="18" charset="0"/>
                        <a:ea typeface="+mn-ea"/>
                      </a:rPr>
                      <m:t>𝐴</m:t>
                    </m:r>
                    <m:r>
                      <a:rPr kumimoji="1" lang="en-US" altLang="zh-CN" sz="2400" b="0" i="1" dirty="0" smtClean="0">
                        <a:latin typeface="Cambria Math" panose="02040503050406030204" pitchFamily="18" charset="0"/>
                        <a:ea typeface="+mn-ea"/>
                      </a:rPr>
                      <m:t>)|</m:t>
                    </m:r>
                  </m:oMath>
                </a14:m>
                <a:r>
                  <a:rPr kumimoji="1" lang="zh-CN" altLang="en-US" sz="2400" dirty="0">
                    <a:latin typeface="+mn-ea"/>
                    <a:ea typeface="+mn-ea"/>
                  </a:rPr>
                  <a:t>乘以</a:t>
                </a:r>
                <a14:m>
                  <m:oMath xmlns:m="http://schemas.openxmlformats.org/officeDocument/2006/math">
                    <m:r>
                      <a:rPr kumimoji="1" lang="en-US" altLang="zh-CN" sz="2400" b="0" i="1" dirty="0" smtClean="0">
                        <a:latin typeface="Cambria Math" panose="02040503050406030204" pitchFamily="18" charset="0"/>
                        <a:ea typeface="+mn-ea"/>
                      </a:rPr>
                      <m:t>|</m:t>
                    </m:r>
                    <m:r>
                      <a:rPr kumimoji="1" lang="en-US" altLang="zh-CN" sz="2400" b="0" i="1" dirty="0" smtClean="0">
                        <a:latin typeface="Cambria Math" panose="02040503050406030204" pitchFamily="18" charset="0"/>
                        <a:ea typeface="+mn-ea"/>
                      </a:rPr>
                      <m:t>𝑐</m:t>
                    </m:r>
                    <m:r>
                      <a:rPr kumimoji="1" lang="en-US" altLang="zh-CN" sz="2400" b="0" i="1" dirty="0" smtClean="0">
                        <a:latin typeface="Cambria Math" panose="02040503050406030204" pitchFamily="18" charset="0"/>
                        <a:ea typeface="+mn-ea"/>
                      </a:rPr>
                      <m:t>|</m:t>
                    </m:r>
                  </m:oMath>
                </a14:m>
                <a:r>
                  <a:rPr kumimoji="1" lang="zh-CN" altLang="en-GB" sz="2400" dirty="0">
                    <a:latin typeface="+mn-ea"/>
                    <a:ea typeface="+mn-ea"/>
                  </a:rPr>
                  <a:t>。</a:t>
                </a:r>
              </a:p>
              <a:p>
                <a:pPr marL="457200" indent="-457200">
                  <a:buFont typeface="+mj-lt"/>
                  <a:buAutoNum type="arabicPeriod"/>
                </a:pPr>
                <a:r>
                  <a:rPr kumimoji="1" lang="zh-CN" altLang="en-US" sz="2400" dirty="0">
                    <a:latin typeface="+mn-ea"/>
                    <a:ea typeface="+mn-ea"/>
                  </a:rPr>
                  <a:t>交换矩阵的两行不会改变</a:t>
                </a:r>
                <a14:m>
                  <m:oMath xmlns:m="http://schemas.openxmlformats.org/officeDocument/2006/math">
                    <m:r>
                      <a:rPr kumimoji="1" lang="en-US" altLang="zh-CN" sz="2400" i="1" dirty="0">
                        <a:latin typeface="Cambria Math" panose="02040503050406030204" pitchFamily="18" charset="0"/>
                        <a:ea typeface="+mn-ea"/>
                      </a:rPr>
                      <m:t>|</m:t>
                    </m:r>
                    <m:r>
                      <m:rPr>
                        <m:sty m:val="p"/>
                      </m:rPr>
                      <a:rPr kumimoji="1" lang="en-GB" altLang="zh-CN" sz="2400" i="1" dirty="0" smtClean="0">
                        <a:latin typeface="Cambria Math" panose="02040503050406030204" pitchFamily="18" charset="0"/>
                        <a:ea typeface="+mn-ea"/>
                      </a:rPr>
                      <m:t>det</m:t>
                    </m:r>
                    <m:r>
                      <a:rPr kumimoji="1" lang="en-GB" altLang="zh-CN" sz="2400" i="1" dirty="0" smtClean="0">
                        <a:latin typeface="Cambria Math" panose="02040503050406030204" pitchFamily="18" charset="0"/>
                        <a:ea typeface="+mn-ea"/>
                      </a:rPr>
                      <m:t>⁡(</m:t>
                    </m:r>
                    <m:r>
                      <a:rPr kumimoji="1" lang="en-GB" altLang="zh-CN" sz="2400" i="1" dirty="0" smtClean="0">
                        <a:latin typeface="Cambria Math" panose="02040503050406030204" pitchFamily="18" charset="0"/>
                        <a:ea typeface="+mn-ea"/>
                      </a:rPr>
                      <m:t>𝐴</m:t>
                    </m:r>
                    <m:r>
                      <a:rPr kumimoji="1" lang="en-GB" altLang="zh-CN" sz="2400" i="1" dirty="0" smtClean="0">
                        <a:latin typeface="Cambria Math" panose="02040503050406030204" pitchFamily="18" charset="0"/>
                        <a:ea typeface="+mn-ea"/>
                      </a:rPr>
                      <m:t>)|</m:t>
                    </m:r>
                  </m:oMath>
                </a14:m>
                <a:r>
                  <a:rPr kumimoji="1" lang="zh-CN" altLang="en-GB" sz="2400" dirty="0">
                    <a:latin typeface="+mn-ea"/>
                    <a:ea typeface="+mn-ea"/>
                  </a:rPr>
                  <a:t>。</a:t>
                </a:r>
              </a:p>
              <a:p>
                <a:pPr marL="457200" indent="-457200">
                  <a:buFont typeface="+mj-lt"/>
                  <a:buAutoNum type="arabicPeriod"/>
                </a:pPr>
                <a:r>
                  <a:rPr kumimoji="1" lang="zh-CN" altLang="en-US" sz="2400" dirty="0">
                    <a:latin typeface="+mn-ea"/>
                    <a:ea typeface="+mn-ea"/>
                  </a:rPr>
                  <a:t>单位矩阵</a:t>
                </a:r>
                <a14:m>
                  <m:oMath xmlns:m="http://schemas.openxmlformats.org/officeDocument/2006/math">
                    <m:r>
                      <a:rPr kumimoji="1" lang="en-US" altLang="zh-CN" sz="2400" b="0" i="0" smtClean="0">
                        <a:latin typeface="Cambria Math" panose="02040503050406030204" pitchFamily="18" charset="0"/>
                        <a:ea typeface="+mn-ea"/>
                      </a:rPr>
                      <m:t> </m:t>
                    </m:r>
                    <m:sSub>
                      <m:sSubPr>
                        <m:ctrlPr>
                          <a:rPr kumimoji="1" lang="en-US" altLang="zh-CN" sz="2400" b="0" i="1" smtClean="0">
                            <a:latin typeface="Cambria Math" panose="02040503050406030204" pitchFamily="18" charset="0"/>
                            <a:ea typeface="+mn-ea"/>
                          </a:rPr>
                        </m:ctrlPr>
                      </m:sSubPr>
                      <m:e>
                        <m:r>
                          <a:rPr kumimoji="1" lang="en-US" altLang="zh-CN" sz="2400" b="0" i="1" smtClean="0">
                            <a:latin typeface="Cambria Math" panose="02040503050406030204" pitchFamily="18" charset="0"/>
                            <a:ea typeface="+mn-ea"/>
                          </a:rPr>
                          <m:t>𝐼</m:t>
                        </m:r>
                      </m:e>
                      <m:sub>
                        <m:r>
                          <a:rPr kumimoji="1" lang="en-US" altLang="zh-CN" sz="2400" b="0" i="1" smtClean="0">
                            <a:latin typeface="Cambria Math" panose="02040503050406030204" pitchFamily="18" charset="0"/>
                            <a:ea typeface="+mn-ea"/>
                          </a:rPr>
                          <m:t>𝑛</m:t>
                        </m:r>
                      </m:sub>
                    </m:sSub>
                    <m:r>
                      <a:rPr kumimoji="1" lang="en-US" altLang="zh-CN" sz="2400" b="0" i="1" smtClean="0">
                        <a:latin typeface="Cambria Math" panose="02040503050406030204" pitchFamily="18" charset="0"/>
                        <a:ea typeface="+mn-ea"/>
                      </a:rPr>
                      <m:t> </m:t>
                    </m:r>
                  </m:oMath>
                </a14:m>
                <a:r>
                  <a:rPr kumimoji="1" lang="zh-CN" altLang="en-US" sz="2400" dirty="0">
                    <a:latin typeface="+mn-ea"/>
                    <a:ea typeface="+mn-ea"/>
                  </a:rPr>
                  <a:t>的行列式等于</a:t>
                </a:r>
                <a14:m>
                  <m:oMath xmlns:m="http://schemas.openxmlformats.org/officeDocument/2006/math">
                    <m:r>
                      <a:rPr kumimoji="1" lang="en-US" altLang="zh-CN" sz="2400" b="0" i="0" smtClean="0">
                        <a:latin typeface="Cambria Math" panose="02040503050406030204" pitchFamily="18" charset="0"/>
                        <a:ea typeface="+mn-ea"/>
                      </a:rPr>
                      <m:t> </m:t>
                    </m:r>
                    <m:r>
                      <a:rPr kumimoji="1" lang="en-US" altLang="zh-CN" sz="2400" b="0" i="1" smtClean="0">
                        <a:latin typeface="Cambria Math" panose="02040503050406030204" pitchFamily="18" charset="0"/>
                        <a:ea typeface="+mn-ea"/>
                      </a:rPr>
                      <m:t>1 </m:t>
                    </m:r>
                  </m:oMath>
                </a14:m>
                <a:r>
                  <a:rPr kumimoji="1" lang="zh-CN" altLang="en-US" sz="2400" dirty="0">
                    <a:latin typeface="+mn-ea"/>
                    <a:ea typeface="+mn-ea"/>
                  </a:rPr>
                  <a:t>。</a:t>
                </a:r>
              </a:p>
              <a:p>
                <a:pPr marL="0" indent="0">
                  <a:buNone/>
                </a:pPr>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2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193890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ea typeface="+mj-ea"/>
              </a:rPr>
              <a:t>体积的正负号</a:t>
            </a:r>
          </a:p>
        </p:txBody>
      </p:sp>
      <p:pic>
        <p:nvPicPr>
          <p:cNvPr id="7" name="图片 6"/>
          <p:cNvPicPr>
            <a:picLocks noChangeAspect="1"/>
          </p:cNvPicPr>
          <p:nvPr/>
        </p:nvPicPr>
        <p:blipFill>
          <a:blip r:embed="rId2"/>
          <a:stretch>
            <a:fillRect/>
          </a:stretch>
        </p:blipFill>
        <p:spPr>
          <a:xfrm>
            <a:off x="1043305" y="2637155"/>
            <a:ext cx="6736080" cy="3804285"/>
          </a:xfrm>
          <a:prstGeom prst="rect">
            <a:avLst/>
          </a:prstGeom>
        </p:spPr>
      </p:pic>
      <p:sp>
        <p:nvSpPr>
          <p:cNvPr id="4" name="内容占位符 3"/>
          <p:cNvSpPr>
            <a:spLocks noGrp="1"/>
          </p:cNvSpPr>
          <p:nvPr>
            <p:ph idx="1"/>
          </p:nvPr>
        </p:nvSpPr>
        <p:spPr>
          <a:xfrm>
            <a:off x="457200" y="1413520"/>
            <a:ext cx="8229600" cy="5328592"/>
          </a:xfrm>
        </p:spPr>
        <p:txBody>
          <a:bodyPr/>
          <a:lstStyle/>
          <a:p>
            <a:pPr marL="0" indent="0" algn="l">
              <a:buNone/>
            </a:pPr>
            <a:r>
              <a:rPr lang="en-US" altLang="zh-CN" sz="2400" b="1" dirty="0">
                <a:solidFill>
                  <a:srgbClr val="060607"/>
                </a:solidFill>
                <a:latin typeface="Times New Roman" panose="02020603050405020304" pitchFamily="18" charset="0"/>
                <a:cs typeface="Times New Roman" panose="02020603050405020304" pitchFamily="18" charset="0"/>
              </a:rPr>
              <a:t>Remark</a:t>
            </a:r>
            <a:r>
              <a:rPr lang="en-US" altLang="zh-CN" sz="2400" b="1" dirty="0">
                <a:solidFill>
                  <a:srgbClr val="060607"/>
                </a:solidFill>
                <a:latin typeface="+mn-ea"/>
                <a:ea typeface="+mn-ea"/>
                <a:cs typeface="Times New Roman" panose="02020603050405020304" pitchFamily="18" charset="0"/>
              </a:rPr>
              <a:t>(</a:t>
            </a:r>
            <a:r>
              <a:rPr lang="zh-CN" altLang="en-US" sz="2400" b="1" i="0" dirty="0">
                <a:solidFill>
                  <a:srgbClr val="060607"/>
                </a:solidFill>
                <a:effectLst/>
                <a:latin typeface="+mn-ea"/>
                <a:ea typeface="+mn-ea"/>
              </a:rPr>
              <a:t>有符号体积</a:t>
            </a:r>
            <a:r>
              <a:rPr lang="en-US" altLang="zh-CN" sz="2400" b="1" i="0" dirty="0">
                <a:solidFill>
                  <a:srgbClr val="060607"/>
                </a:solidFill>
                <a:effectLst/>
                <a:latin typeface="+mn-ea"/>
                <a:ea typeface="+mn-ea"/>
              </a:rPr>
              <a:t>).</a:t>
            </a:r>
            <a:r>
              <a:rPr lang="zh-CN" altLang="en-US" sz="2400" b="0" i="0" dirty="0">
                <a:solidFill>
                  <a:srgbClr val="060607"/>
                </a:solidFill>
                <a:effectLst/>
                <a:latin typeface="+mn-ea"/>
                <a:ea typeface="+mn-ea"/>
              </a:rPr>
              <a:t>行列式与体积的定理告诉我们，行列式的绝对值是一个平行六面体的体积。这引发了一个问题：行列式的符号是否有几何意义。</a:t>
            </a:r>
          </a:p>
          <a:p>
            <a:pPr marL="0" indent="0">
              <a:buNone/>
            </a:pPr>
            <a:endParaRPr kumimoji="1" lang="zh-CN" altLang="en-US" sz="24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683260" y="2565400"/>
            <a:ext cx="7923530" cy="4163060"/>
          </a:xfrm>
          <a:prstGeom prst="rect">
            <a:avLst/>
          </a:prstGeom>
        </p:spPr>
      </p:pic>
      <p:sp>
        <p:nvSpPr>
          <p:cNvPr id="2" name="标题 1"/>
          <p:cNvSpPr>
            <a:spLocks noGrp="1"/>
          </p:cNvSpPr>
          <p:nvPr>
            <p:ph type="title"/>
          </p:nvPr>
        </p:nvSpPr>
        <p:spPr/>
        <p:txBody>
          <a:bodyPr/>
          <a:lstStyle/>
          <a:p>
            <a:r>
              <a:rPr lang="zh-CN" altLang="en-US" dirty="0">
                <a:latin typeface="+mj-ea"/>
                <a:ea typeface="+mj-ea"/>
              </a:rPr>
              <a:t>体积的正负号</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lang="zh-CN" altLang="en-US" sz="2400" b="0" i="0" dirty="0">
                    <a:solidFill>
                      <a:srgbClr val="060607"/>
                    </a:solidFill>
                    <a:effectLst/>
                    <a:latin typeface="+mn-ea"/>
                    <a:ea typeface="+mn-ea"/>
                  </a:rPr>
                  <a:t>对于行为</a:t>
                </a:r>
                <a14:m>
                  <m:oMath xmlns:m="http://schemas.openxmlformats.org/officeDocument/2006/math">
                    <m:sSub>
                      <m:sSubPr>
                        <m:ctrlPr>
                          <a:rPr lang="en-US" altLang="zh-CN" sz="2400" b="0" i="1" dirty="0" smtClean="0">
                            <a:solidFill>
                              <a:srgbClr val="060607"/>
                            </a:solidFill>
                            <a:effectLst/>
                            <a:latin typeface="Cambria Math" panose="02040503050406030204" pitchFamily="18" charset="0"/>
                            <a:ea typeface="+mn-ea"/>
                          </a:rPr>
                        </m:ctrlPr>
                      </m:sSubPr>
                      <m:e>
                        <m:r>
                          <a:rPr lang="en-US" altLang="zh-CN" sz="2400" b="0" i="1" dirty="0" smtClean="0">
                            <a:solidFill>
                              <a:srgbClr val="060607"/>
                            </a:solidFill>
                            <a:effectLst/>
                            <a:latin typeface="Cambria Math" panose="02040503050406030204" pitchFamily="18" charset="0"/>
                            <a:ea typeface="+mn-ea"/>
                          </a:rPr>
                          <m:t> </m:t>
                        </m:r>
                        <m:r>
                          <a:rPr lang="en-GB" altLang="zh-CN" sz="2400" b="0" i="1" dirty="0" smtClean="0">
                            <a:solidFill>
                              <a:srgbClr val="060607"/>
                            </a:solidFill>
                            <a:effectLst/>
                            <a:latin typeface="Cambria Math" panose="02040503050406030204" pitchFamily="18" charset="0"/>
                            <a:ea typeface="+mn-ea"/>
                          </a:rPr>
                          <m:t>𝑣</m:t>
                        </m:r>
                      </m:e>
                      <m:sub>
                        <m:r>
                          <a:rPr lang="en-GB" altLang="zh-CN" sz="2400" b="0" i="1" dirty="0" smtClean="0">
                            <a:solidFill>
                              <a:srgbClr val="060607"/>
                            </a:solidFill>
                            <a:effectLst/>
                            <a:latin typeface="Cambria Math" panose="02040503050406030204" pitchFamily="18" charset="0"/>
                            <a:ea typeface="+mn-ea"/>
                          </a:rPr>
                          <m:t>1</m:t>
                        </m:r>
                      </m:sub>
                    </m:sSub>
                    <m:r>
                      <a:rPr lang="en-GB" altLang="zh-CN" sz="2400" b="0" i="1" dirty="0" smtClean="0">
                        <a:solidFill>
                          <a:srgbClr val="060607"/>
                        </a:solidFill>
                        <a:effectLst/>
                        <a:latin typeface="Cambria Math" panose="02040503050406030204" pitchFamily="18" charset="0"/>
                        <a:ea typeface="+mn-ea"/>
                      </a:rPr>
                      <m:t>,</m:t>
                    </m:r>
                    <m:sSub>
                      <m:sSubPr>
                        <m:ctrlPr>
                          <a:rPr lang="en-US" altLang="zh-CN" sz="2400" b="0" i="1" dirty="0" smtClean="0">
                            <a:solidFill>
                              <a:srgbClr val="060607"/>
                            </a:solidFill>
                            <a:effectLst/>
                            <a:latin typeface="Cambria Math" panose="02040503050406030204" pitchFamily="18" charset="0"/>
                            <a:ea typeface="+mn-ea"/>
                          </a:rPr>
                        </m:ctrlPr>
                      </m:sSubPr>
                      <m:e>
                        <m:r>
                          <a:rPr lang="en-GB" altLang="zh-CN" sz="2400" b="0" i="1" dirty="0" smtClean="0">
                            <a:solidFill>
                              <a:srgbClr val="060607"/>
                            </a:solidFill>
                            <a:effectLst/>
                            <a:latin typeface="Cambria Math" panose="02040503050406030204" pitchFamily="18" charset="0"/>
                            <a:ea typeface="+mn-ea"/>
                          </a:rPr>
                          <m:t>𝑣</m:t>
                        </m:r>
                      </m:e>
                      <m:sub>
                        <m:r>
                          <a:rPr lang="en-GB" altLang="zh-CN" sz="2400" b="0" i="1" dirty="0" smtClean="0">
                            <a:solidFill>
                              <a:srgbClr val="060607"/>
                            </a:solidFill>
                            <a:effectLst/>
                            <a:latin typeface="Cambria Math" panose="02040503050406030204" pitchFamily="18" charset="0"/>
                            <a:ea typeface="+mn-ea"/>
                          </a:rPr>
                          <m:t>2</m:t>
                        </m:r>
                      </m:sub>
                    </m:sSub>
                    <m:r>
                      <a:rPr lang="en-GB" altLang="zh-CN" sz="2400" b="0" i="1" dirty="0" smtClean="0">
                        <a:solidFill>
                          <a:srgbClr val="060607"/>
                        </a:solidFill>
                        <a:effectLst/>
                        <a:latin typeface="Cambria Math" panose="02040503050406030204" pitchFamily="18" charset="0"/>
                        <a:ea typeface="+mn-ea"/>
                      </a:rPr>
                      <m:t>,</m:t>
                    </m:r>
                    <m:sSub>
                      <m:sSubPr>
                        <m:ctrlPr>
                          <a:rPr lang="en-US" altLang="zh-CN" sz="2400" b="0" i="1" dirty="0" smtClean="0">
                            <a:solidFill>
                              <a:srgbClr val="060607"/>
                            </a:solidFill>
                            <a:effectLst/>
                            <a:latin typeface="Cambria Math" panose="02040503050406030204" pitchFamily="18" charset="0"/>
                            <a:ea typeface="+mn-ea"/>
                          </a:rPr>
                        </m:ctrlPr>
                      </m:sSubPr>
                      <m:e>
                        <m:r>
                          <a:rPr lang="en-GB" altLang="zh-CN" sz="2400" b="0" i="1" dirty="0" smtClean="0">
                            <a:solidFill>
                              <a:srgbClr val="060607"/>
                            </a:solidFill>
                            <a:effectLst/>
                            <a:latin typeface="Cambria Math" panose="02040503050406030204" pitchFamily="18" charset="0"/>
                            <a:ea typeface="+mn-ea"/>
                          </a:rPr>
                          <m:t>𝑣</m:t>
                        </m:r>
                      </m:e>
                      <m:sub>
                        <m:r>
                          <a:rPr lang="en-GB" altLang="zh-CN" sz="2400" b="0" i="1" dirty="0" smtClean="0">
                            <a:solidFill>
                              <a:srgbClr val="060607"/>
                            </a:solidFill>
                            <a:effectLst/>
                            <a:latin typeface="Cambria Math" panose="02040503050406030204" pitchFamily="18" charset="0"/>
                            <a:ea typeface="+mn-ea"/>
                          </a:rPr>
                          <m:t>3</m:t>
                        </m:r>
                      </m:sub>
                    </m:sSub>
                    <m:r>
                      <a:rPr lang="en-US" altLang="zh-CN" sz="2400" b="0" i="1" dirty="0" smtClean="0">
                        <a:solidFill>
                          <a:srgbClr val="060607"/>
                        </a:solidFill>
                        <a:effectLst/>
                        <a:latin typeface="Cambria Math" panose="02040503050406030204" pitchFamily="18" charset="0"/>
                        <a:ea typeface="+mn-ea"/>
                      </a:rPr>
                      <m:t> </m:t>
                    </m:r>
                  </m:oMath>
                </a14:m>
                <a:r>
                  <a:rPr lang="zh-CN" altLang="en-US" sz="2400" b="0" i="0" dirty="0">
                    <a:solidFill>
                      <a:srgbClr val="060607"/>
                    </a:solidFill>
                    <a:effectLst/>
                    <a:latin typeface="+mn-ea"/>
                    <a:ea typeface="+mn-ea"/>
                  </a:rPr>
                  <a:t>的</a:t>
                </a:r>
                <a14:m>
                  <m:oMath xmlns:m="http://schemas.openxmlformats.org/officeDocument/2006/math">
                    <m:r>
                      <a:rPr lang="en-US" altLang="zh-CN" sz="2400" b="0" i="0" smtClean="0">
                        <a:solidFill>
                          <a:srgbClr val="060607"/>
                        </a:solidFill>
                        <a:effectLst/>
                        <a:latin typeface="Cambria Math" panose="02040503050406030204" pitchFamily="18" charset="0"/>
                        <a:ea typeface="+mn-ea"/>
                      </a:rPr>
                      <m:t> </m:t>
                    </m:r>
                    <m:r>
                      <a:rPr lang="en-US" altLang="zh-CN" sz="2400" b="0" i="1" smtClean="0">
                        <a:solidFill>
                          <a:srgbClr val="060607"/>
                        </a:solidFill>
                        <a:effectLst/>
                        <a:latin typeface="Cambria Math" panose="02040503050406030204" pitchFamily="18" charset="0"/>
                        <a:ea typeface="+mn-ea"/>
                      </a:rPr>
                      <m:t>3×3 </m:t>
                    </m:r>
                  </m:oMath>
                </a14:m>
                <a:r>
                  <a:rPr lang="zh-CN" altLang="en-US" sz="2400" b="0" i="0" dirty="0">
                    <a:solidFill>
                      <a:srgbClr val="060607"/>
                    </a:solidFill>
                    <a:effectLst/>
                    <a:latin typeface="+mn-ea"/>
                    <a:ea typeface="+mn-ea"/>
                  </a:rPr>
                  <a:t>矩阵，</a:t>
                </a:r>
                <a:r>
                  <a:rPr lang="zh-CN" altLang="en-US" sz="2400" b="1" i="0" dirty="0">
                    <a:solidFill>
                      <a:srgbClr val="060607"/>
                    </a:solidFill>
                    <a:effectLst/>
                    <a:latin typeface="+mn-ea"/>
                    <a:ea typeface="+mn-ea"/>
                  </a:rPr>
                  <a:t>右手定则</a:t>
                </a:r>
                <a:r>
                  <a:rPr lang="zh-CN" altLang="en-US" sz="2400" b="0" i="0" dirty="0">
                    <a:solidFill>
                      <a:srgbClr val="060607"/>
                    </a:solidFill>
                    <a:effectLst/>
                    <a:latin typeface="+mn-ea"/>
                    <a:ea typeface="+mn-ea"/>
                  </a:rPr>
                  <a:t>决定了行列式的符号。如果用右手的食指指向</a:t>
                </a:r>
                <a14:m>
                  <m:oMath xmlns:m="http://schemas.openxmlformats.org/officeDocument/2006/math">
                    <m:sSub>
                      <m:sSubPr>
                        <m:ctrlPr>
                          <a:rPr lang="en-US" altLang="zh-CN" sz="2400" b="0" i="1" smtClean="0">
                            <a:solidFill>
                              <a:srgbClr val="060607"/>
                            </a:solidFill>
                            <a:effectLst/>
                            <a:latin typeface="Cambria Math" panose="02040503050406030204" pitchFamily="18" charset="0"/>
                            <a:ea typeface="+mn-ea"/>
                          </a:rPr>
                        </m:ctrlPr>
                      </m:sSubPr>
                      <m:e>
                        <m:r>
                          <a:rPr lang="en-US" altLang="zh-CN" sz="2400" b="0" i="1" smtClean="0">
                            <a:solidFill>
                              <a:srgbClr val="060607"/>
                            </a:solidFill>
                            <a:effectLst/>
                            <a:latin typeface="Cambria Math" panose="02040503050406030204" pitchFamily="18" charset="0"/>
                            <a:ea typeface="+mn-ea"/>
                          </a:rPr>
                          <m:t>𝑣</m:t>
                        </m:r>
                      </m:e>
                      <m:sub>
                        <m:r>
                          <a:rPr lang="en-US" altLang="zh-CN" sz="2400" b="0" i="1" smtClean="0">
                            <a:solidFill>
                              <a:srgbClr val="060607"/>
                            </a:solidFill>
                            <a:effectLst/>
                            <a:latin typeface="Cambria Math" panose="02040503050406030204" pitchFamily="18" charset="0"/>
                            <a:ea typeface="+mn-ea"/>
                          </a:rPr>
                          <m:t>1</m:t>
                        </m:r>
                      </m:sub>
                    </m:sSub>
                  </m:oMath>
                </a14:m>
                <a:r>
                  <a:rPr lang="zh-CN" altLang="en-US" sz="2400" b="0" i="0" dirty="0">
                    <a:solidFill>
                      <a:srgbClr val="060607"/>
                    </a:solidFill>
                    <a:effectLst/>
                    <a:latin typeface="+mn-ea"/>
                    <a:ea typeface="+mn-ea"/>
                  </a:rPr>
                  <a:t>的方向，用中指向</a:t>
                </a:r>
                <a14:m>
                  <m:oMath xmlns:m="http://schemas.openxmlformats.org/officeDocument/2006/math">
                    <m:r>
                      <a:rPr lang="en-US" altLang="zh-CN" sz="2400" b="0" i="0" smtClean="0">
                        <a:solidFill>
                          <a:srgbClr val="060607"/>
                        </a:solidFill>
                        <a:effectLst/>
                        <a:latin typeface="Cambria Math" panose="02040503050406030204" pitchFamily="18" charset="0"/>
                        <a:ea typeface="+mn-ea"/>
                      </a:rPr>
                      <m:t> </m:t>
                    </m:r>
                    <m:sSub>
                      <m:sSubPr>
                        <m:ctrlPr>
                          <a:rPr lang="en-US" altLang="zh-CN" sz="2400" b="0" i="1" smtClean="0">
                            <a:solidFill>
                              <a:srgbClr val="060607"/>
                            </a:solidFill>
                            <a:effectLst/>
                            <a:latin typeface="Cambria Math" panose="02040503050406030204" pitchFamily="18" charset="0"/>
                            <a:ea typeface="+mn-ea"/>
                          </a:rPr>
                        </m:ctrlPr>
                      </m:sSubPr>
                      <m:e>
                        <m:r>
                          <a:rPr lang="en-US" altLang="zh-CN" sz="2400" b="0" i="1" smtClean="0">
                            <a:solidFill>
                              <a:srgbClr val="060607"/>
                            </a:solidFill>
                            <a:effectLst/>
                            <a:latin typeface="Cambria Math" panose="02040503050406030204" pitchFamily="18" charset="0"/>
                            <a:ea typeface="+mn-ea"/>
                          </a:rPr>
                          <m:t>𝑣</m:t>
                        </m:r>
                      </m:e>
                      <m:sub>
                        <m:r>
                          <a:rPr lang="en-US" altLang="zh-CN" sz="2400" b="0" i="1" smtClean="0">
                            <a:solidFill>
                              <a:srgbClr val="060607"/>
                            </a:solidFill>
                            <a:effectLst/>
                            <a:latin typeface="Cambria Math" panose="02040503050406030204" pitchFamily="18" charset="0"/>
                            <a:ea typeface="+mn-ea"/>
                          </a:rPr>
                          <m:t>2</m:t>
                        </m:r>
                      </m:sub>
                    </m:sSub>
                    <m:r>
                      <a:rPr lang="en-US" altLang="zh-CN" sz="2400" b="0" i="1" smtClean="0">
                        <a:solidFill>
                          <a:srgbClr val="060607"/>
                        </a:solidFill>
                        <a:effectLst/>
                        <a:latin typeface="Cambria Math" panose="02040503050406030204" pitchFamily="18" charset="0"/>
                        <a:ea typeface="+mn-ea"/>
                      </a:rPr>
                      <m:t> </m:t>
                    </m:r>
                  </m:oMath>
                </a14:m>
                <a:r>
                  <a:rPr lang="zh-CN" altLang="en-US" sz="2400" b="0" i="0" dirty="0">
                    <a:solidFill>
                      <a:srgbClr val="060607"/>
                    </a:solidFill>
                    <a:effectLst/>
                    <a:latin typeface="+mn-ea"/>
                    <a:ea typeface="+mn-ea"/>
                  </a:rPr>
                  <a:t>的方向，那么如果大拇指指向</a:t>
                </a:r>
                <a14:m>
                  <m:oMath xmlns:m="http://schemas.openxmlformats.org/officeDocument/2006/math">
                    <m:sSub>
                      <m:sSubPr>
                        <m:ctrlPr>
                          <a:rPr lang="en-US" altLang="zh-CN" sz="2400" b="0" i="1" smtClean="0">
                            <a:solidFill>
                              <a:srgbClr val="060607"/>
                            </a:solidFill>
                            <a:effectLst/>
                            <a:latin typeface="Cambria Math" panose="02040503050406030204" pitchFamily="18" charset="0"/>
                            <a:ea typeface="+mn-ea"/>
                          </a:rPr>
                        </m:ctrlPr>
                      </m:sSubPr>
                      <m:e>
                        <m:r>
                          <a:rPr lang="en-US" altLang="zh-CN" sz="2400" b="0" i="1" smtClean="0">
                            <a:solidFill>
                              <a:srgbClr val="060607"/>
                            </a:solidFill>
                            <a:effectLst/>
                            <a:latin typeface="Cambria Math" panose="02040503050406030204" pitchFamily="18" charset="0"/>
                            <a:ea typeface="+mn-ea"/>
                          </a:rPr>
                          <m:t> </m:t>
                        </m:r>
                        <m:r>
                          <a:rPr lang="en-US" altLang="zh-CN" sz="2400" b="0" i="1" smtClean="0">
                            <a:solidFill>
                              <a:srgbClr val="060607"/>
                            </a:solidFill>
                            <a:effectLst/>
                            <a:latin typeface="Cambria Math" panose="02040503050406030204" pitchFamily="18" charset="0"/>
                            <a:ea typeface="+mn-ea"/>
                          </a:rPr>
                          <m:t>𝑣</m:t>
                        </m:r>
                      </m:e>
                      <m:sub>
                        <m:r>
                          <a:rPr lang="en-US" altLang="zh-CN" sz="2400" b="0" i="1" smtClean="0">
                            <a:solidFill>
                              <a:srgbClr val="060607"/>
                            </a:solidFill>
                            <a:effectLst/>
                            <a:latin typeface="Cambria Math" panose="02040503050406030204" pitchFamily="18" charset="0"/>
                            <a:ea typeface="+mn-ea"/>
                          </a:rPr>
                          <m:t>3</m:t>
                        </m:r>
                      </m:sub>
                    </m:sSub>
                    <m:r>
                      <a:rPr lang="en-US" altLang="zh-CN" sz="2400" b="0" i="1" smtClean="0">
                        <a:solidFill>
                          <a:srgbClr val="060607"/>
                        </a:solidFill>
                        <a:effectLst/>
                        <a:latin typeface="Cambria Math" panose="02040503050406030204" pitchFamily="18" charset="0"/>
                        <a:ea typeface="+mn-ea"/>
                      </a:rPr>
                      <m:t> </m:t>
                    </m:r>
                  </m:oMath>
                </a14:m>
                <a:r>
                  <a:rPr lang="zh-CN" altLang="en-US" sz="2400" b="0" i="0" dirty="0">
                    <a:solidFill>
                      <a:srgbClr val="060607"/>
                    </a:solidFill>
                    <a:effectLst/>
                    <a:latin typeface="+mn-ea"/>
                    <a:ea typeface="+mn-ea"/>
                  </a:rPr>
                  <a:t>的方向，那么行列式为正</a:t>
                </a:r>
                <a:r>
                  <a:rPr lang="en-US" altLang="zh-CN" sz="2400" dirty="0">
                    <a:solidFill>
                      <a:srgbClr val="060607"/>
                    </a:solidFill>
                    <a:latin typeface="+mn-ea"/>
                    <a:ea typeface="+mn-ea"/>
                  </a:rPr>
                  <a:t>;</a:t>
                </a:r>
                <a:r>
                  <a:rPr lang="zh-CN" altLang="en-US" sz="2400" dirty="0">
                    <a:solidFill>
                      <a:srgbClr val="060607"/>
                    </a:solidFill>
                    <a:latin typeface="+mn-ea"/>
                    <a:ea typeface="+mn-ea"/>
                  </a:rPr>
                  <a:t>反之，</a:t>
                </a:r>
                <a:r>
                  <a:rPr lang="zh-CN" altLang="en-US" sz="2400" b="0" i="0" dirty="0">
                    <a:solidFill>
                      <a:srgbClr val="060607"/>
                    </a:solidFill>
                    <a:effectLst/>
                    <a:latin typeface="+mn-ea"/>
                    <a:ea typeface="+mn-ea"/>
                  </a:rPr>
                  <a:t>行列式为负。</a:t>
                </a:r>
                <a:endParaRPr kumimoji="1" lang="zh-CN" altLang="en-US" sz="2400" dirty="0">
                  <a:latin typeface="+mn-ea"/>
                  <a:ea typeface="+mn-ea"/>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3"/>
                <a:stretch>
                  <a:fillRect t="-5" b="11"/>
                </a:stretch>
              </a:blipFill>
            </p:spPr>
            <p:txBody>
              <a:bodyPr/>
              <a:lstStyle/>
              <a:p>
                <a:r>
                  <a:rPr lang="zh-CN" altLang="en-US">
                    <a:noFill/>
                  </a:rPr>
                  <a:t> </a:t>
                </a:r>
              </a:p>
            </p:txBody>
          </p:sp>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ea typeface="+mj-ea"/>
              </a:rPr>
              <a:t>不规则区域的面积</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endParaRPr lang="en-US" altLang="zh-CN" sz="2400" b="1" i="0" dirty="0">
                  <a:solidFill>
                    <a:srgbClr val="060607"/>
                  </a:solidFill>
                  <a:effectLst/>
                  <a:latin typeface="+mn-ea"/>
                  <a:ea typeface="+mn-ea"/>
                </a:endParaRPr>
              </a:p>
              <a:p>
                <a:pPr marL="0" indent="0">
                  <a:buNone/>
                </a:pPr>
                <a:endParaRPr lang="en-US" altLang="zh-CN" sz="2400" b="1" i="0" dirty="0">
                  <a:solidFill>
                    <a:srgbClr val="060607"/>
                  </a:solidFill>
                  <a:effectLst/>
                  <a:latin typeface="+mn-ea"/>
                  <a:ea typeface="+mn-ea"/>
                </a:endParaRPr>
              </a:p>
              <a:p>
                <a:pPr marL="0" indent="0">
                  <a:buNone/>
                </a:pPr>
                <a:r>
                  <a:rPr lang="zh-CN" altLang="en-US" sz="2400" b="1" i="0" dirty="0">
                    <a:solidFill>
                      <a:srgbClr val="060607"/>
                    </a:solidFill>
                    <a:effectLst/>
                    <a:latin typeface="+mn-ea"/>
                    <a:ea typeface="+mn-ea"/>
                  </a:rPr>
                  <a:t>定理</a:t>
                </a:r>
                <a:r>
                  <a:rPr lang="zh-CN" altLang="en-US" sz="2400" i="0" dirty="0">
                    <a:solidFill>
                      <a:srgbClr val="060607"/>
                    </a:solidFill>
                    <a:effectLst/>
                    <a:latin typeface="+mn-ea"/>
                    <a:ea typeface="+mn-ea"/>
                  </a:rPr>
                  <a:t>：设</a:t>
                </a:r>
                <a14:m>
                  <m:oMath xmlns:m="http://schemas.openxmlformats.org/officeDocument/2006/math">
                    <m:r>
                      <a:rPr lang="zh-CN" altLang="en-US" sz="2400" b="0" i="0" dirty="0" smtClean="0">
                        <a:solidFill>
                          <a:srgbClr val="060607"/>
                        </a:solidFill>
                        <a:effectLst/>
                        <a:latin typeface="Cambria Math" panose="02040503050406030204" pitchFamily="18" charset="0"/>
                        <a:ea typeface="+mn-ea"/>
                      </a:rPr>
                      <m:t> </m:t>
                    </m:r>
                    <m:r>
                      <a:rPr lang="en-GB" altLang="zh-CN" sz="2400" b="0" i="1" dirty="0" smtClean="0">
                        <a:solidFill>
                          <a:srgbClr val="060607"/>
                        </a:solidFill>
                        <a:effectLst/>
                        <a:latin typeface="Cambria Math" panose="02040503050406030204" pitchFamily="18" charset="0"/>
                        <a:ea typeface="+mn-ea"/>
                      </a:rPr>
                      <m:t>𝐴</m:t>
                    </m:r>
                    <m:r>
                      <a:rPr lang="zh-CN" altLang="en-US" sz="2400" b="0" i="1" dirty="0" smtClean="0">
                        <a:solidFill>
                          <a:srgbClr val="060607"/>
                        </a:solidFill>
                        <a:effectLst/>
                        <a:latin typeface="Cambria Math" panose="02040503050406030204" pitchFamily="18" charset="0"/>
                        <a:ea typeface="+mn-ea"/>
                      </a:rPr>
                      <m:t> </m:t>
                    </m:r>
                  </m:oMath>
                </a14:m>
                <a:r>
                  <a:rPr lang="zh-CN" altLang="en-US" sz="2400" i="0" dirty="0">
                    <a:solidFill>
                      <a:srgbClr val="060607"/>
                    </a:solidFill>
                    <a:effectLst/>
                    <a:latin typeface="+mn-ea"/>
                    <a:ea typeface="+mn-ea"/>
                  </a:rPr>
                  <a:t>是一个</a:t>
                </a:r>
                <a14:m>
                  <m:oMath xmlns:m="http://schemas.openxmlformats.org/officeDocument/2006/math">
                    <m:r>
                      <a:rPr lang="en-US" altLang="zh-CN" sz="2400" b="0" i="0" smtClean="0">
                        <a:solidFill>
                          <a:srgbClr val="060607"/>
                        </a:solidFill>
                        <a:effectLst/>
                        <a:latin typeface="Cambria Math" panose="02040503050406030204" pitchFamily="18" charset="0"/>
                        <a:ea typeface="+mn-ea"/>
                      </a:rPr>
                      <m:t> </m:t>
                    </m:r>
                    <m:r>
                      <a:rPr lang="en-US" altLang="zh-CN" sz="2400" b="0" i="1" smtClean="0">
                        <a:solidFill>
                          <a:srgbClr val="060607"/>
                        </a:solidFill>
                        <a:effectLst/>
                        <a:latin typeface="Cambria Math" panose="02040503050406030204" pitchFamily="18" charset="0"/>
                        <a:ea typeface="+mn-ea"/>
                      </a:rPr>
                      <m:t>𝑛</m:t>
                    </m:r>
                    <m:r>
                      <a:rPr lang="en-US" altLang="zh-CN" sz="2400" b="0" i="1" smtClean="0">
                        <a:solidFill>
                          <a:srgbClr val="060607"/>
                        </a:solidFill>
                        <a:effectLst/>
                        <a:latin typeface="Cambria Math" panose="02040503050406030204" pitchFamily="18" charset="0"/>
                        <a:ea typeface="+mn-ea"/>
                      </a:rPr>
                      <m:t> × </m:t>
                    </m:r>
                    <m:r>
                      <a:rPr lang="en-US" altLang="zh-CN" sz="2400" b="0" i="1" smtClean="0">
                        <a:solidFill>
                          <a:srgbClr val="060607"/>
                        </a:solidFill>
                        <a:effectLst/>
                        <a:latin typeface="Cambria Math" panose="02040503050406030204" pitchFamily="18" charset="0"/>
                        <a:ea typeface="+mn-ea"/>
                      </a:rPr>
                      <m:t>𝑛</m:t>
                    </m:r>
                    <m:r>
                      <a:rPr lang="en-US" altLang="zh-CN" sz="2400" b="0" i="1" smtClean="0">
                        <a:solidFill>
                          <a:srgbClr val="060607"/>
                        </a:solidFill>
                        <a:effectLst/>
                        <a:latin typeface="Cambria Math" panose="02040503050406030204" pitchFamily="18" charset="0"/>
                        <a:ea typeface="+mn-ea"/>
                      </a:rPr>
                      <m:t> </m:t>
                    </m:r>
                  </m:oMath>
                </a14:m>
                <a:r>
                  <a:rPr lang="zh-CN" altLang="en-US" sz="2400" i="0" dirty="0">
                    <a:solidFill>
                      <a:srgbClr val="060607"/>
                    </a:solidFill>
                    <a:effectLst/>
                    <a:latin typeface="+mn-ea"/>
                    <a:ea typeface="+mn-ea"/>
                  </a:rPr>
                  <a:t>矩阵</a:t>
                </a:r>
                <a:r>
                  <a:rPr lang="zh-CN" altLang="en-US" sz="2400" dirty="0">
                    <a:solidFill>
                      <a:srgbClr val="060607"/>
                    </a:solidFill>
                    <a:latin typeface="+mn-ea"/>
                    <a:ea typeface="+mn-ea"/>
                  </a:rPr>
                  <a:t>，</a:t>
                </a:r>
                <a:r>
                  <a:rPr lang="zh-CN" altLang="en-US" sz="2400" i="0" dirty="0">
                    <a:solidFill>
                      <a:srgbClr val="060607"/>
                    </a:solidFill>
                    <a:effectLst/>
                    <a:latin typeface="+mn-ea"/>
                    <a:ea typeface="+mn-ea"/>
                  </a:rPr>
                  <a:t>设</a:t>
                </a:r>
                <a14:m>
                  <m:oMath xmlns:m="http://schemas.openxmlformats.org/officeDocument/2006/math">
                    <m:r>
                      <a:rPr lang="en-US" altLang="zh-CN" sz="2400" b="0" i="0" smtClean="0">
                        <a:solidFill>
                          <a:srgbClr val="060607"/>
                        </a:solidFill>
                        <a:effectLst/>
                        <a:latin typeface="Cambria Math" panose="02040503050406030204" pitchFamily="18" charset="0"/>
                        <a:ea typeface="+mn-ea"/>
                      </a:rPr>
                      <m:t> </m:t>
                    </m:r>
                    <m:r>
                      <a:rPr lang="en-US" altLang="zh-CN" sz="2400" b="0" i="1" smtClean="0">
                        <a:solidFill>
                          <a:srgbClr val="060607"/>
                        </a:solidFill>
                        <a:effectLst/>
                        <a:latin typeface="Cambria Math" panose="02040503050406030204" pitchFamily="18" charset="0"/>
                        <a:ea typeface="+mn-ea"/>
                      </a:rPr>
                      <m:t>𝑇</m:t>
                    </m:r>
                    <m:r>
                      <a:rPr lang="en-US" altLang="zh-CN" sz="2400" b="0" i="1" smtClean="0">
                        <a:solidFill>
                          <a:srgbClr val="060607"/>
                        </a:solidFill>
                        <a:effectLst/>
                        <a:latin typeface="Cambria Math" panose="02040503050406030204" pitchFamily="18" charset="0"/>
                        <a:ea typeface="+mn-ea"/>
                      </a:rPr>
                      <m:t>:</m:t>
                    </m:r>
                    <m:sSup>
                      <m:sSupPr>
                        <m:ctrlPr>
                          <a:rPr lang="en-US" altLang="zh-CN" sz="2400" i="1" smtClean="0">
                            <a:solidFill>
                              <a:srgbClr val="060607"/>
                            </a:solidFill>
                            <a:effectLst/>
                            <a:latin typeface="Cambria Math" panose="02040503050406030204" pitchFamily="18" charset="0"/>
                            <a:ea typeface="+mn-ea"/>
                          </a:rPr>
                        </m:ctrlPr>
                      </m:sSupPr>
                      <m:e>
                        <m:r>
                          <a:rPr lang="en-US" altLang="zh-CN" sz="2400" b="0" i="1" smtClean="0">
                            <a:solidFill>
                              <a:srgbClr val="060607"/>
                            </a:solidFill>
                            <a:effectLst/>
                            <a:latin typeface="Cambria Math" panose="02040503050406030204" pitchFamily="18" charset="0"/>
                            <a:ea typeface="+mn-ea"/>
                          </a:rPr>
                          <m:t>𝑅</m:t>
                        </m:r>
                      </m:e>
                      <m:sup>
                        <m:r>
                          <a:rPr lang="en-US" altLang="zh-CN" sz="2400" b="0" i="1" smtClean="0">
                            <a:solidFill>
                              <a:srgbClr val="060607"/>
                            </a:solidFill>
                            <a:effectLst/>
                            <a:latin typeface="Cambria Math" panose="02040503050406030204" pitchFamily="18" charset="0"/>
                            <a:ea typeface="+mn-ea"/>
                          </a:rPr>
                          <m:t>𝑛</m:t>
                        </m:r>
                      </m:sup>
                    </m:sSup>
                    <m:r>
                      <a:rPr lang="en-US" altLang="zh-CN" sz="2400" b="0" i="1" smtClean="0">
                        <a:solidFill>
                          <a:srgbClr val="060607"/>
                        </a:solidFill>
                        <a:effectLst/>
                        <a:latin typeface="Cambria Math" panose="02040503050406030204" pitchFamily="18" charset="0"/>
                        <a:ea typeface="+mn-ea"/>
                      </a:rPr>
                      <m:t>→</m:t>
                    </m:r>
                    <m:sSup>
                      <m:sSupPr>
                        <m:ctrlPr>
                          <a:rPr lang="en-US" altLang="zh-CN" sz="2400" i="1" smtClean="0">
                            <a:solidFill>
                              <a:srgbClr val="060607"/>
                            </a:solidFill>
                            <a:effectLst/>
                            <a:latin typeface="Cambria Math" panose="02040503050406030204" pitchFamily="18" charset="0"/>
                            <a:ea typeface="+mn-ea"/>
                          </a:rPr>
                        </m:ctrlPr>
                      </m:sSupPr>
                      <m:e>
                        <m:r>
                          <a:rPr lang="en-US" altLang="zh-CN" sz="2400" b="0" i="1" smtClean="0">
                            <a:solidFill>
                              <a:srgbClr val="060607"/>
                            </a:solidFill>
                            <a:effectLst/>
                            <a:latin typeface="Cambria Math" panose="02040503050406030204" pitchFamily="18" charset="0"/>
                            <a:ea typeface="+mn-ea"/>
                          </a:rPr>
                          <m:t>𝑅</m:t>
                        </m:r>
                      </m:e>
                      <m:sup>
                        <m:r>
                          <a:rPr lang="en-US" altLang="zh-CN" sz="2400" b="0" i="1" smtClean="0">
                            <a:solidFill>
                              <a:srgbClr val="060607"/>
                            </a:solidFill>
                            <a:effectLst/>
                            <a:latin typeface="Cambria Math" panose="02040503050406030204" pitchFamily="18" charset="0"/>
                            <a:ea typeface="+mn-ea"/>
                          </a:rPr>
                          <m:t>𝑛</m:t>
                        </m:r>
                      </m:sup>
                    </m:sSup>
                  </m:oMath>
                </a14:m>
                <a:r>
                  <a:rPr lang="en-US" altLang="zh-CN" sz="2400" i="0" dirty="0">
                    <a:solidFill>
                      <a:srgbClr val="060607"/>
                    </a:solidFill>
                    <a:effectLst/>
                    <a:latin typeface="+mn-ea"/>
                    <a:ea typeface="+mn-ea"/>
                  </a:rPr>
                  <a:t> </a:t>
                </a:r>
                <a:r>
                  <a:rPr lang="zh-CN" altLang="en-US" sz="2400" i="0" dirty="0">
                    <a:solidFill>
                      <a:srgbClr val="060607"/>
                    </a:solidFill>
                    <a:effectLst/>
                    <a:latin typeface="+mn-ea"/>
                    <a:ea typeface="+mn-ea"/>
                  </a:rPr>
                  <a:t>是与之相关的矩阵变换</a:t>
                </a:r>
                <a14:m>
                  <m:oMath xmlns:m="http://schemas.openxmlformats.org/officeDocument/2006/math">
                    <m:r>
                      <a:rPr lang="en-US" altLang="zh-CN" sz="2400" b="0" i="0" smtClean="0">
                        <a:solidFill>
                          <a:srgbClr val="060607"/>
                        </a:solidFill>
                        <a:effectLst/>
                        <a:latin typeface="Cambria Math" panose="02040503050406030204" pitchFamily="18" charset="0"/>
                        <a:ea typeface="+mn-ea"/>
                      </a:rPr>
                      <m:t> </m:t>
                    </m:r>
                    <m:r>
                      <a:rPr lang="en-US" altLang="zh-CN" sz="2400" b="0" i="1" smtClean="0">
                        <a:solidFill>
                          <a:srgbClr val="060607"/>
                        </a:solidFill>
                        <a:effectLst/>
                        <a:latin typeface="Cambria Math" panose="02040503050406030204" pitchFamily="18" charset="0"/>
                        <a:ea typeface="+mn-ea"/>
                      </a:rPr>
                      <m:t>𝑇</m:t>
                    </m:r>
                    <m:d>
                      <m:dPr>
                        <m:ctrlPr>
                          <a:rPr lang="en-US" altLang="zh-CN" sz="2400" i="1" smtClean="0">
                            <a:solidFill>
                              <a:srgbClr val="060607"/>
                            </a:solidFill>
                            <a:effectLst/>
                            <a:latin typeface="Cambria Math" panose="02040503050406030204" pitchFamily="18" charset="0"/>
                            <a:ea typeface="+mn-ea"/>
                          </a:rPr>
                        </m:ctrlPr>
                      </m:dPr>
                      <m:e>
                        <m:r>
                          <a:rPr lang="en-US" altLang="zh-CN" sz="2400" b="0" i="1" smtClean="0">
                            <a:solidFill>
                              <a:srgbClr val="060607"/>
                            </a:solidFill>
                            <a:effectLst/>
                            <a:latin typeface="Cambria Math" panose="02040503050406030204" pitchFamily="18" charset="0"/>
                            <a:ea typeface="+mn-ea"/>
                          </a:rPr>
                          <m:t>𝑥</m:t>
                        </m:r>
                      </m:e>
                    </m:d>
                    <m:r>
                      <a:rPr lang="en-US" altLang="zh-CN" sz="2400" b="0" i="1" smtClean="0">
                        <a:solidFill>
                          <a:srgbClr val="060607"/>
                        </a:solidFill>
                        <a:effectLst/>
                        <a:latin typeface="Cambria Math" panose="02040503050406030204" pitchFamily="18" charset="0"/>
                        <a:ea typeface="+mn-ea"/>
                      </a:rPr>
                      <m:t>=</m:t>
                    </m:r>
                    <m:r>
                      <a:rPr lang="en-US" altLang="zh-CN" sz="2400" b="0" i="1" smtClean="0">
                        <a:solidFill>
                          <a:srgbClr val="060607"/>
                        </a:solidFill>
                        <a:effectLst/>
                        <a:latin typeface="Cambria Math" panose="02040503050406030204" pitchFamily="18" charset="0"/>
                        <a:ea typeface="+mn-ea"/>
                      </a:rPr>
                      <m:t>𝐴𝑥</m:t>
                    </m:r>
                  </m:oMath>
                </a14:m>
                <a:r>
                  <a:rPr lang="zh-CN" altLang="en-GB" sz="2400" i="0" dirty="0">
                    <a:solidFill>
                      <a:srgbClr val="060607"/>
                    </a:solidFill>
                    <a:effectLst/>
                    <a:latin typeface="+mn-ea"/>
                    <a:ea typeface="+mn-ea"/>
                  </a:rPr>
                  <a:t>。</a:t>
                </a:r>
                <a:r>
                  <a:rPr lang="zh-CN" altLang="en-US" sz="2400" i="0" dirty="0">
                    <a:solidFill>
                      <a:srgbClr val="060607"/>
                    </a:solidFill>
                    <a:effectLst/>
                    <a:latin typeface="+mn-ea"/>
                    <a:ea typeface="+mn-ea"/>
                  </a:rPr>
                  <a:t>如果</a:t>
                </a:r>
                <a14:m>
                  <m:oMath xmlns:m="http://schemas.openxmlformats.org/officeDocument/2006/math">
                    <m:r>
                      <a:rPr lang="en-US" altLang="zh-CN" sz="2400" b="0" i="0" smtClean="0">
                        <a:solidFill>
                          <a:srgbClr val="060607"/>
                        </a:solidFill>
                        <a:effectLst/>
                        <a:latin typeface="Cambria Math" panose="02040503050406030204" pitchFamily="18" charset="0"/>
                        <a:ea typeface="+mn-ea"/>
                      </a:rPr>
                      <m:t> </m:t>
                    </m:r>
                    <m:r>
                      <a:rPr lang="en-US" altLang="zh-CN" sz="2400" b="0" i="1" smtClean="0">
                        <a:solidFill>
                          <a:srgbClr val="060607"/>
                        </a:solidFill>
                        <a:effectLst/>
                        <a:latin typeface="Cambria Math" panose="02040503050406030204" pitchFamily="18" charset="0"/>
                        <a:ea typeface="+mn-ea"/>
                      </a:rPr>
                      <m:t>𝑆</m:t>
                    </m:r>
                    <m:r>
                      <a:rPr lang="en-US" altLang="zh-CN" sz="2400" b="0" i="1" smtClean="0">
                        <a:solidFill>
                          <a:srgbClr val="060607"/>
                        </a:solidFill>
                        <a:effectLst/>
                        <a:latin typeface="Cambria Math" panose="02040503050406030204" pitchFamily="18" charset="0"/>
                        <a:ea typeface="+mn-ea"/>
                      </a:rPr>
                      <m:t> </m:t>
                    </m:r>
                  </m:oMath>
                </a14:m>
                <a:r>
                  <a:rPr lang="zh-CN" altLang="en-US" sz="2400" i="0" dirty="0">
                    <a:solidFill>
                      <a:srgbClr val="060607"/>
                    </a:solidFill>
                    <a:effectLst/>
                    <a:latin typeface="+mn-ea"/>
                    <a:ea typeface="+mn-ea"/>
                  </a:rPr>
                  <a:t>是</a:t>
                </a:r>
                <a14:m>
                  <m:oMath xmlns:m="http://schemas.openxmlformats.org/officeDocument/2006/math">
                    <m:r>
                      <a:rPr lang="en-US" altLang="zh-CN" sz="2400" b="0" i="0" smtClean="0">
                        <a:solidFill>
                          <a:srgbClr val="060607"/>
                        </a:solidFill>
                        <a:effectLst/>
                        <a:latin typeface="Cambria Math" panose="02040503050406030204" pitchFamily="18" charset="0"/>
                        <a:ea typeface="+mn-ea"/>
                      </a:rPr>
                      <m:t> </m:t>
                    </m:r>
                    <m:sSup>
                      <m:sSupPr>
                        <m:ctrlPr>
                          <a:rPr lang="en-US" altLang="zh-CN" sz="2400" i="1" smtClean="0">
                            <a:solidFill>
                              <a:srgbClr val="060607"/>
                            </a:solidFill>
                            <a:effectLst/>
                            <a:latin typeface="Cambria Math" panose="02040503050406030204" pitchFamily="18" charset="0"/>
                            <a:ea typeface="+mn-ea"/>
                          </a:rPr>
                        </m:ctrlPr>
                      </m:sSupPr>
                      <m:e>
                        <m:r>
                          <a:rPr lang="en-US" altLang="zh-CN" sz="2400" b="0" i="1" smtClean="0">
                            <a:solidFill>
                              <a:srgbClr val="060607"/>
                            </a:solidFill>
                            <a:effectLst/>
                            <a:latin typeface="Cambria Math" panose="02040503050406030204" pitchFamily="18" charset="0"/>
                            <a:ea typeface="+mn-ea"/>
                          </a:rPr>
                          <m:t>𝑅</m:t>
                        </m:r>
                      </m:e>
                      <m:sup>
                        <m:r>
                          <a:rPr lang="en-US" altLang="zh-CN" sz="2400" b="0" i="1" smtClean="0">
                            <a:solidFill>
                              <a:srgbClr val="060607"/>
                            </a:solidFill>
                            <a:effectLst/>
                            <a:latin typeface="Cambria Math" panose="02040503050406030204" pitchFamily="18" charset="0"/>
                            <a:ea typeface="+mn-ea"/>
                          </a:rPr>
                          <m:t>𝑛</m:t>
                        </m:r>
                      </m:sup>
                    </m:sSup>
                    <m:r>
                      <a:rPr lang="en-US" altLang="zh-CN" sz="2400" b="0" i="1" smtClean="0">
                        <a:solidFill>
                          <a:srgbClr val="060607"/>
                        </a:solidFill>
                        <a:effectLst/>
                        <a:latin typeface="Cambria Math" panose="02040503050406030204" pitchFamily="18" charset="0"/>
                        <a:ea typeface="+mn-ea"/>
                      </a:rPr>
                      <m:t> </m:t>
                    </m:r>
                  </m:oMath>
                </a14:m>
                <a:r>
                  <a:rPr lang="zh-CN" altLang="en-US" sz="2400" i="0" dirty="0">
                    <a:solidFill>
                      <a:srgbClr val="060607"/>
                    </a:solidFill>
                    <a:effectLst/>
                    <a:latin typeface="+mn-ea"/>
                    <a:ea typeface="+mn-ea"/>
                  </a:rPr>
                  <a:t>中的一个区域，那么</a:t>
                </a:r>
              </a:p>
              <a:p>
                <a:endParaRPr kumimoji="1" lang="zh-CN" altLang="en-US"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1763395" y="3429000"/>
            <a:ext cx="5901055" cy="105727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ea typeface="+mj-ea"/>
              </a:rPr>
              <a:t>微小平行多面体</a:t>
            </a:r>
          </a:p>
        </p:txBody>
      </p:sp>
      <p:pic>
        <p:nvPicPr>
          <p:cNvPr id="5" name="内容占位符 4"/>
          <p:cNvPicPr>
            <a:picLocks noGrp="1" noChangeAspect="1"/>
          </p:cNvPicPr>
          <p:nvPr>
            <p:ph idx="1"/>
          </p:nvPr>
        </p:nvPicPr>
        <p:blipFill>
          <a:blip r:embed="rId2"/>
          <a:stretch>
            <a:fillRect/>
          </a:stretch>
        </p:blipFill>
        <p:spPr>
          <a:xfrm>
            <a:off x="899592" y="1751862"/>
            <a:ext cx="7164405" cy="3355200"/>
          </a:xfr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ea typeface="+mj-ea"/>
                <a:cs typeface="Times New Roman" panose="02020603050405020304" pitchFamily="18" charset="0"/>
              </a:rPr>
              <a:t>4.1</a:t>
            </a:r>
            <a:r>
              <a:rPr lang="zh-CN" altLang="en-US" dirty="0">
                <a:latin typeface="+mj-ea"/>
                <a:ea typeface="+mj-ea"/>
              </a:rPr>
              <a:t>行变换与行列式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a:buFont typeface="Wingdings" panose="05000000000000000000" pitchFamily="2" charset="2"/>
                  <a:buChar char="Ø"/>
                </a:pPr>
                <a:r>
                  <a:rPr kumimoji="1" lang="zh-CN" altLang="en-US" sz="2400" b="1" dirty="0">
                    <a:latin typeface="+mn-ea"/>
                    <a:ea typeface="+mn-ea"/>
                  </a:rPr>
                  <a:t>行列式：</a:t>
                </a:r>
                <a:r>
                  <a:rPr kumimoji="1" lang="zh-CN" altLang="en-US" sz="2400" dirty="0">
                    <a:latin typeface="+mn-ea"/>
                    <a:ea typeface="+mn-ea"/>
                  </a:rPr>
                  <a:t>一个方阵</a:t>
                </a:r>
                <a14:m>
                  <m:oMath xmlns:m="http://schemas.openxmlformats.org/officeDocument/2006/math">
                    <m:r>
                      <a:rPr kumimoji="1" lang="en-US" altLang="zh-CN" sz="2400" i="1" dirty="0" smtClean="0">
                        <a:latin typeface="Cambria Math" panose="02040503050406030204" pitchFamily="18" charset="0"/>
                        <a:ea typeface="+mn-ea"/>
                      </a:rPr>
                      <m:t> </m:t>
                    </m:r>
                    <m:r>
                      <a:rPr kumimoji="1" lang="en-GB" altLang="zh-CN" sz="2400" i="1" dirty="0" smtClean="0">
                        <a:latin typeface="Cambria Math" panose="02040503050406030204" pitchFamily="18" charset="0"/>
                        <a:ea typeface="+mn-ea"/>
                      </a:rPr>
                      <m:t>𝐴</m:t>
                    </m:r>
                    <m:r>
                      <a:rPr kumimoji="1" lang="en-GB" altLang="zh-CN" sz="2400" i="1" dirty="0" smtClean="0">
                        <a:latin typeface="Cambria Math" panose="02040503050406030204" pitchFamily="18" charset="0"/>
                        <a:ea typeface="+mn-ea"/>
                      </a:rPr>
                      <m:t> </m:t>
                    </m:r>
                  </m:oMath>
                </a14:m>
                <a:r>
                  <a:rPr kumimoji="1" lang="zh-CN" altLang="en-US" sz="2400" dirty="0">
                    <a:latin typeface="+mn-ea"/>
                    <a:ea typeface="+mn-ea"/>
                  </a:rPr>
                  <a:t>的行列式是一个实数</a:t>
                </a:r>
                <a14:m>
                  <m:oMath xmlns:m="http://schemas.openxmlformats.org/officeDocument/2006/math">
                    <m:r>
                      <m:rPr>
                        <m:sty m:val="p"/>
                      </m:rPr>
                      <a:rPr kumimoji="1" lang="en-US" altLang="zh-CN" sz="2400" i="1" dirty="0" smtClean="0">
                        <a:latin typeface="Cambria Math" panose="02040503050406030204" pitchFamily="18" charset="0"/>
                        <a:ea typeface="+mn-ea"/>
                      </a:rPr>
                      <m:t>det</m:t>
                    </m:r>
                    <m:r>
                      <a:rPr kumimoji="1" lang="zh-CN" altLang="en-US" sz="2400" i="1" dirty="0" smtClean="0">
                        <a:latin typeface="Cambria Math" panose="02040503050406030204" pitchFamily="18" charset="0"/>
                        <a:ea typeface="+mn-ea"/>
                      </a:rPr>
                      <m:t>⁡</m:t>
                    </m:r>
                    <m:r>
                      <a:rPr kumimoji="1" lang="en-US" altLang="zh-CN" sz="2400" b="0" i="0" smtClean="0">
                        <a:latin typeface="Cambria Math" panose="02040503050406030204" pitchFamily="18" charset="0"/>
                        <a:ea typeface="+mn-ea"/>
                      </a:rPr>
                      <m:t>(</m:t>
                    </m:r>
                    <m:r>
                      <a:rPr kumimoji="1" lang="en-US" altLang="zh-CN" sz="2400" b="0" i="1" smtClean="0">
                        <a:latin typeface="Cambria Math" panose="02040503050406030204" pitchFamily="18" charset="0"/>
                        <a:ea typeface="+mn-ea"/>
                      </a:rPr>
                      <m:t>𝐴</m:t>
                    </m:r>
                    <m:r>
                      <a:rPr kumimoji="1" lang="en-US" altLang="zh-CN" sz="2400" b="0" i="1" smtClean="0">
                        <a:latin typeface="Cambria Math" panose="02040503050406030204" pitchFamily="18" charset="0"/>
                        <a:ea typeface="+mn-ea"/>
                      </a:rPr>
                      <m:t>)</m:t>
                    </m:r>
                  </m:oMath>
                </a14:m>
                <a:r>
                  <a:rPr kumimoji="1" lang="zh-CN" altLang="en-GB" sz="2400" dirty="0">
                    <a:latin typeface="+mn-ea"/>
                    <a:ea typeface="+mn-ea"/>
                  </a:rPr>
                  <a:t>。</a:t>
                </a:r>
                <a:r>
                  <a:rPr kumimoji="1" lang="zh-CN" altLang="en-US" sz="2400" dirty="0">
                    <a:latin typeface="+mn-ea"/>
                    <a:ea typeface="+mn-ea"/>
                  </a:rPr>
                  <a:t>我们通过行变换的行为来定义，这意味着我们可以使用行简化来计算它。我们后面给出行列式的递归公式。</a:t>
                </a:r>
              </a:p>
              <a:p>
                <a:endParaRPr kumimoji="1" lang="zh-CN" altLang="en-US" sz="1000" dirty="0">
                  <a:latin typeface="+mn-ea"/>
                  <a:ea typeface="+mn-ea"/>
                </a:endParaRPr>
              </a:p>
              <a:p>
                <a:pPr>
                  <a:buFont typeface="Wingdings" panose="05000000000000000000" pitchFamily="2" charset="2"/>
                  <a:buChar char="Ø"/>
                </a:pPr>
                <a:r>
                  <a:rPr kumimoji="1" lang="zh-CN" altLang="en-US" sz="2400" b="1" dirty="0">
                    <a:solidFill>
                      <a:srgbClr val="FF0000"/>
                    </a:solidFill>
                    <a:latin typeface="+mn-ea"/>
                    <a:ea typeface="+mn-ea"/>
                  </a:rPr>
                  <a:t>基本定义</a:t>
                </a:r>
                <a:r>
                  <a:rPr kumimoji="1" lang="zh-CN" altLang="en-US" sz="2400" dirty="0">
                    <a:latin typeface="+mn-ea"/>
                    <a:ea typeface="+mn-ea"/>
                  </a:rPr>
                  <a:t>：行列式是一个函数</a:t>
                </a:r>
                <a:endParaRPr kumimoji="1" lang="en-US" altLang="zh-CN" sz="2400" dirty="0">
                  <a:latin typeface="+mn-ea"/>
                  <a:ea typeface="+mn-ea"/>
                </a:endParaRPr>
              </a:p>
              <a:p>
                <a:pPr marL="0" indent="0">
                  <a:buNone/>
                </a:pPr>
                <a14:m>
                  <m:oMathPara xmlns:m="http://schemas.openxmlformats.org/officeDocument/2006/math">
                    <m:oMathParaPr>
                      <m:jc m:val="centerGroup"/>
                    </m:oMathParaPr>
                    <m:oMath xmlns:m="http://schemas.openxmlformats.org/officeDocument/2006/math">
                      <m:r>
                        <m:rPr>
                          <m:sty m:val="p"/>
                        </m:rPr>
                        <a:rPr kumimoji="1" lang="en-US" altLang="zh-CN" sz="2400" i="1" dirty="0">
                          <a:latin typeface="Cambria Math" panose="02040503050406030204" pitchFamily="18" charset="0"/>
                          <a:ea typeface="+mn-ea"/>
                        </a:rPr>
                        <m:t>det</m:t>
                      </m:r>
                      <m:r>
                        <a:rPr kumimoji="1" lang="en-US" altLang="zh-CN" sz="2400" b="0" i="1" dirty="0" smtClean="0">
                          <a:latin typeface="Cambria Math" panose="02040503050406030204" pitchFamily="18" charset="0"/>
                          <a:ea typeface="+mn-ea"/>
                        </a:rPr>
                        <m:t>:</m:t>
                      </m:r>
                      <m:d>
                        <m:dPr>
                          <m:begChr m:val="{"/>
                          <m:endChr m:val="}"/>
                          <m:ctrlPr>
                            <a:rPr kumimoji="1" lang="en-US" altLang="zh-CN" sz="2400" b="0" i="1" dirty="0" smtClean="0">
                              <a:latin typeface="Cambria Math" panose="02040503050406030204" pitchFamily="18" charset="0"/>
                              <a:ea typeface="+mn-ea"/>
                            </a:rPr>
                          </m:ctrlPr>
                        </m:dPr>
                        <m:e>
                          <m:r>
                            <a:rPr kumimoji="1" lang="zh-CN" altLang="en-US" sz="2400" i="1" dirty="0">
                              <a:latin typeface="Cambria Math" panose="02040503050406030204" pitchFamily="18" charset="0"/>
                              <a:ea typeface="+mn-ea"/>
                            </a:rPr>
                            <m:t>方阵</m:t>
                          </m:r>
                        </m:e>
                      </m:d>
                      <m:r>
                        <a:rPr kumimoji="1" lang="en-US" altLang="zh-CN" sz="2400" i="1" dirty="0" smtClean="0">
                          <a:latin typeface="Cambria Math" panose="02040503050406030204" pitchFamily="18" charset="0"/>
                          <a:ea typeface="Cambria Math" panose="02040503050406030204" pitchFamily="18" charset="0"/>
                        </a:rPr>
                        <m:t>⟶</m:t>
                      </m:r>
                      <m:r>
                        <a:rPr kumimoji="1" lang="en-US" altLang="zh-CN" sz="2400" b="0" i="1" dirty="0" smtClean="0">
                          <a:latin typeface="Cambria Math" panose="02040503050406030204" pitchFamily="18" charset="0"/>
                          <a:ea typeface="+mn-ea"/>
                        </a:rPr>
                        <m:t>𝑅</m:t>
                      </m:r>
                    </m:oMath>
                  </m:oMathPara>
                </a14:m>
                <a:endParaRPr kumimoji="1" lang="en-US" altLang="zh-CN" sz="2400" dirty="0">
                  <a:latin typeface="+mn-ea"/>
                  <a:ea typeface="+mn-ea"/>
                </a:endParaRPr>
              </a:p>
              <a:p>
                <a:pPr marL="0" indent="0">
                  <a:buNone/>
                </a:pPr>
                <a:r>
                  <a:rPr kumimoji="1" lang="zh-CN" altLang="en-US" sz="2400" dirty="0">
                    <a:latin typeface="+mn-ea"/>
                    <a:ea typeface="+mn-ea"/>
                  </a:rPr>
                  <a:t>满足以下性质：</a:t>
                </a:r>
              </a:p>
              <a:p>
                <a:pPr marL="457200" indent="-457200">
                  <a:buFont typeface="+mj-lt"/>
                  <a:buAutoNum type="arabicPeriod"/>
                </a:pPr>
                <a:r>
                  <a:rPr kumimoji="1" lang="zh-CN" altLang="en-US" sz="2400" dirty="0">
                    <a:latin typeface="+mn-ea"/>
                    <a:ea typeface="+mn-ea"/>
                  </a:rPr>
                  <a:t>对</a:t>
                </a:r>
                <a14:m>
                  <m:oMath xmlns:m="http://schemas.openxmlformats.org/officeDocument/2006/math">
                    <m:r>
                      <a:rPr kumimoji="1" lang="en-US" altLang="zh-CN" sz="2400" b="0" i="0" dirty="0" smtClean="0">
                        <a:latin typeface="Cambria Math" panose="02040503050406030204" pitchFamily="18" charset="0"/>
                        <a:ea typeface="+mn-ea"/>
                      </a:rPr>
                      <m:t> </m:t>
                    </m:r>
                    <m:r>
                      <a:rPr kumimoji="1" lang="en-GB" altLang="zh-CN" sz="2400" i="1" dirty="0" smtClean="0">
                        <a:latin typeface="Cambria Math" panose="02040503050406030204" pitchFamily="18" charset="0"/>
                        <a:ea typeface="+mn-ea"/>
                      </a:rPr>
                      <m:t>𝐴</m:t>
                    </m:r>
                    <m:r>
                      <a:rPr kumimoji="1" lang="en-US" altLang="zh-CN" sz="2400" b="0" i="1" dirty="0" smtClean="0">
                        <a:latin typeface="Cambria Math" panose="02040503050406030204" pitchFamily="18" charset="0"/>
                        <a:ea typeface="+mn-ea"/>
                      </a:rPr>
                      <m:t> </m:t>
                    </m:r>
                  </m:oMath>
                </a14:m>
                <a:r>
                  <a:rPr kumimoji="1" lang="zh-CN" altLang="en-US" sz="2400" dirty="0">
                    <a:latin typeface="+mn-ea"/>
                    <a:ea typeface="+mn-ea"/>
                  </a:rPr>
                  <a:t>进行倍加行变换不会改变</a:t>
                </a:r>
                <a14:m>
                  <m:oMath xmlns:m="http://schemas.openxmlformats.org/officeDocument/2006/math">
                    <m:r>
                      <a:rPr kumimoji="1" lang="en-US" altLang="zh-CN" sz="2400" b="0" i="0" dirty="0" smtClean="0">
                        <a:latin typeface="Cambria Math" panose="02040503050406030204" pitchFamily="18" charset="0"/>
                        <a:ea typeface="+mn-ea"/>
                      </a:rPr>
                      <m:t> </m:t>
                    </m:r>
                    <m:r>
                      <m:rPr>
                        <m:sty m:val="p"/>
                      </m:rPr>
                      <a:rPr kumimoji="1" lang="en-GB" altLang="zh-CN" sz="2400" i="1" dirty="0" smtClean="0">
                        <a:latin typeface="Cambria Math" panose="02040503050406030204" pitchFamily="18" charset="0"/>
                        <a:ea typeface="+mn-ea"/>
                      </a:rPr>
                      <m:t>det</m:t>
                    </m:r>
                    <m:r>
                      <a:rPr kumimoji="1" lang="en-GB" altLang="zh-CN" sz="2400" i="1" dirty="0" smtClean="0">
                        <a:latin typeface="Cambria Math" panose="02040503050406030204" pitchFamily="18" charset="0"/>
                        <a:ea typeface="+mn-ea"/>
                      </a:rPr>
                      <m:t>⁡(</m:t>
                    </m:r>
                    <m:r>
                      <a:rPr kumimoji="1" lang="en-GB" altLang="zh-CN" sz="2400" i="1" dirty="0" smtClean="0">
                        <a:latin typeface="Cambria Math" panose="02040503050406030204" pitchFamily="18" charset="0"/>
                        <a:ea typeface="+mn-ea"/>
                      </a:rPr>
                      <m:t>𝐴</m:t>
                    </m:r>
                    <m:r>
                      <a:rPr kumimoji="1" lang="en-GB" altLang="zh-CN" sz="2400" i="1" dirty="0" smtClean="0">
                        <a:latin typeface="Cambria Math" panose="02040503050406030204" pitchFamily="18" charset="0"/>
                        <a:ea typeface="+mn-ea"/>
                      </a:rPr>
                      <m:t>)</m:t>
                    </m:r>
                  </m:oMath>
                </a14:m>
                <a:r>
                  <a:rPr kumimoji="1" lang="zh-CN" altLang="en-GB" sz="2400" dirty="0">
                    <a:latin typeface="+mn-ea"/>
                    <a:ea typeface="+mn-ea"/>
                  </a:rPr>
                  <a:t>。</a:t>
                </a:r>
              </a:p>
              <a:p>
                <a:pPr marL="457200" indent="-457200">
                  <a:buFont typeface="+mj-lt"/>
                  <a:buAutoNum type="arabicPeriod"/>
                </a:pPr>
                <a:r>
                  <a:rPr kumimoji="1" lang="zh-CN" altLang="en-US" sz="2400" dirty="0">
                    <a:latin typeface="+mn-ea"/>
                    <a:ea typeface="+mn-ea"/>
                  </a:rPr>
                  <a:t>将</a:t>
                </a:r>
                <a14:m>
                  <m:oMath xmlns:m="http://schemas.openxmlformats.org/officeDocument/2006/math">
                    <m:r>
                      <a:rPr kumimoji="1" lang="en-US" altLang="zh-CN" sz="2400" b="0" i="0" dirty="0" smtClean="0">
                        <a:latin typeface="Cambria Math" panose="02040503050406030204" pitchFamily="18" charset="0"/>
                        <a:ea typeface="+mn-ea"/>
                      </a:rPr>
                      <m:t> </m:t>
                    </m:r>
                    <m:r>
                      <a:rPr kumimoji="1" lang="en-GB" altLang="zh-CN" sz="2400" i="1" dirty="0" smtClean="0">
                        <a:latin typeface="Cambria Math" panose="02040503050406030204" pitchFamily="18" charset="0"/>
                        <a:ea typeface="+mn-ea"/>
                      </a:rPr>
                      <m:t>𝐴</m:t>
                    </m:r>
                    <m:r>
                      <a:rPr kumimoji="1" lang="en-US" altLang="zh-CN" sz="2400" b="0" i="1" dirty="0" smtClean="0">
                        <a:latin typeface="Cambria Math" panose="02040503050406030204" pitchFamily="18" charset="0"/>
                        <a:ea typeface="+mn-ea"/>
                      </a:rPr>
                      <m:t> </m:t>
                    </m:r>
                  </m:oMath>
                </a14:m>
                <a:r>
                  <a:rPr kumimoji="1" lang="zh-CN" altLang="en-US" sz="2400" dirty="0">
                    <a:latin typeface="+mn-ea"/>
                    <a:ea typeface="+mn-ea"/>
                  </a:rPr>
                  <a:t>的一行乘以一个标量</a:t>
                </a:r>
                <a14:m>
                  <m:oMath xmlns:m="http://schemas.openxmlformats.org/officeDocument/2006/math">
                    <m:r>
                      <a:rPr kumimoji="1" lang="en-US" altLang="zh-CN" sz="2400" b="0" i="0" dirty="0" smtClean="0">
                        <a:latin typeface="Cambria Math" panose="02040503050406030204" pitchFamily="18" charset="0"/>
                      </a:rPr>
                      <m:t> </m:t>
                    </m:r>
                    <m:r>
                      <a:rPr kumimoji="1" lang="en-US" altLang="zh-CN" sz="2400" b="0" i="1" dirty="0" smtClean="0">
                        <a:latin typeface="Cambria Math" panose="02040503050406030204" pitchFamily="18" charset="0"/>
                      </a:rPr>
                      <m:t>𝑐</m:t>
                    </m:r>
                    <m:r>
                      <a:rPr kumimoji="1" lang="en-US" altLang="zh-CN" sz="2400" b="0" i="1" dirty="0" smtClean="0">
                        <a:latin typeface="Cambria Math" panose="02040503050406030204" pitchFamily="18" charset="0"/>
                      </a:rPr>
                      <m:t> </m:t>
                    </m:r>
                  </m:oMath>
                </a14:m>
                <a:r>
                  <a:rPr kumimoji="1" lang="zh-CN" altLang="en-US" sz="2400" dirty="0">
                    <a:latin typeface="+mn-ea"/>
                    <a:ea typeface="+mn-ea"/>
                  </a:rPr>
                  <a:t>会使行列式乘以</a:t>
                </a:r>
                <a14:m>
                  <m:oMath xmlns:m="http://schemas.openxmlformats.org/officeDocument/2006/math">
                    <m:r>
                      <a:rPr kumimoji="1" lang="en-US" altLang="zh-CN" sz="2400" b="0" i="0" dirty="0" smtClean="0">
                        <a:latin typeface="Cambria Math" panose="02040503050406030204" pitchFamily="18" charset="0"/>
                      </a:rPr>
                      <m:t> </m:t>
                    </m:r>
                    <m:r>
                      <a:rPr kumimoji="1" lang="en-US" altLang="zh-CN" sz="2400" b="0" i="1" dirty="0" smtClean="0">
                        <a:latin typeface="Cambria Math" panose="02040503050406030204" pitchFamily="18" charset="0"/>
                      </a:rPr>
                      <m:t>𝑐</m:t>
                    </m:r>
                    <m:r>
                      <a:rPr kumimoji="1" lang="en-US" altLang="zh-CN" sz="2400" i="1" dirty="0">
                        <a:latin typeface="Cambria Math" panose="02040503050406030204" pitchFamily="18" charset="0"/>
                      </a:rPr>
                      <m:t> </m:t>
                    </m:r>
                  </m:oMath>
                </a14:m>
                <a:r>
                  <a:rPr kumimoji="1" lang="zh-CN" altLang="en-GB" sz="2400" dirty="0">
                    <a:latin typeface="+mn-ea"/>
                    <a:ea typeface="+mn-ea"/>
                  </a:rPr>
                  <a:t>。</a:t>
                </a:r>
              </a:p>
              <a:p>
                <a:pPr marL="457200" indent="-457200">
                  <a:buFont typeface="+mj-lt"/>
                  <a:buAutoNum type="arabicPeriod"/>
                </a:pPr>
                <a:r>
                  <a:rPr kumimoji="1" lang="zh-CN" altLang="en-US" sz="2400" dirty="0">
                    <a:latin typeface="+mn-ea"/>
                    <a:ea typeface="+mn-ea"/>
                  </a:rPr>
                  <a:t>交换矩阵的两行会使行列式乘以</a:t>
                </a:r>
                <a14:m>
                  <m:oMath xmlns:m="http://schemas.openxmlformats.org/officeDocument/2006/math">
                    <m:r>
                      <a:rPr kumimoji="1" lang="en-US" altLang="zh-CN" sz="2400" b="0" i="1" dirty="0" smtClean="0">
                        <a:latin typeface="Cambria Math" panose="02040503050406030204" pitchFamily="18" charset="0"/>
                        <a:ea typeface="+mn-ea"/>
                      </a:rPr>
                      <m:t>−1</m:t>
                    </m:r>
                  </m:oMath>
                </a14:m>
                <a:r>
                  <a:rPr kumimoji="1" lang="zh-CN" altLang="en-US" sz="2400" dirty="0">
                    <a:latin typeface="+mn-ea"/>
                    <a:ea typeface="+mn-ea"/>
                  </a:rPr>
                  <a:t>。</a:t>
                </a:r>
              </a:p>
              <a:p>
                <a:pPr marL="457200" indent="-457200">
                  <a:buFont typeface="+mj-lt"/>
                  <a:buAutoNum type="arabicPeriod"/>
                </a:pPr>
                <a:r>
                  <a:rPr kumimoji="1" lang="zh-CN" altLang="en-US" sz="2400" dirty="0">
                    <a:latin typeface="+mn-ea"/>
                    <a:ea typeface="+mn-ea"/>
                  </a:rPr>
                  <a:t>单位矩阵</a:t>
                </a:r>
                <a14:m>
                  <m:oMath xmlns:m="http://schemas.openxmlformats.org/officeDocument/2006/math">
                    <m:r>
                      <a:rPr kumimoji="1" lang="en-US" altLang="zh-CN" sz="2400" b="0" i="0" dirty="0" smtClean="0">
                        <a:latin typeface="Cambria Math" panose="02040503050406030204" pitchFamily="18" charset="0"/>
                        <a:ea typeface="+mn-ea"/>
                      </a:rPr>
                      <m:t> </m:t>
                    </m:r>
                    <m:sSub>
                      <m:sSubPr>
                        <m:ctrlPr>
                          <a:rPr kumimoji="1" lang="en-US" altLang="zh-CN" sz="2400" b="0" i="1" dirty="0" smtClean="0">
                            <a:latin typeface="Cambria Math" panose="02040503050406030204" pitchFamily="18" charset="0"/>
                            <a:ea typeface="+mn-ea"/>
                          </a:rPr>
                        </m:ctrlPr>
                      </m:sSubPr>
                      <m:e>
                        <m:r>
                          <a:rPr kumimoji="1" lang="en-US" altLang="zh-CN" sz="2400" b="0" i="1" dirty="0" smtClean="0">
                            <a:latin typeface="Cambria Math" panose="02040503050406030204" pitchFamily="18" charset="0"/>
                            <a:ea typeface="+mn-ea"/>
                          </a:rPr>
                          <m:t>𝐼</m:t>
                        </m:r>
                      </m:e>
                      <m:sub>
                        <m:r>
                          <a:rPr kumimoji="1" lang="en-US" altLang="zh-CN" sz="2400" b="0" i="1" dirty="0" smtClean="0">
                            <a:latin typeface="Cambria Math" panose="02040503050406030204" pitchFamily="18" charset="0"/>
                            <a:ea typeface="+mn-ea"/>
                          </a:rPr>
                          <m:t>𝑛</m:t>
                        </m:r>
                      </m:sub>
                    </m:sSub>
                    <m:r>
                      <a:rPr kumimoji="1" lang="en-US" altLang="zh-CN" sz="2400" b="0" i="1" dirty="0" smtClean="0">
                        <a:latin typeface="Cambria Math" panose="02040503050406030204" pitchFamily="18" charset="0"/>
                        <a:ea typeface="+mn-ea"/>
                      </a:rPr>
                      <m:t> </m:t>
                    </m:r>
                  </m:oMath>
                </a14:m>
                <a:r>
                  <a:rPr kumimoji="1" lang="zh-CN" altLang="en-US" sz="2400" dirty="0">
                    <a:latin typeface="+mn-ea"/>
                    <a:ea typeface="+mn-ea"/>
                  </a:rPr>
                  <a:t>的行列式等于 </a:t>
                </a:r>
                <a:r>
                  <a:rPr kumimoji="1" lang="en-US" altLang="zh-CN" sz="2400" dirty="0">
                    <a:latin typeface="+mn-ea"/>
                    <a:ea typeface="+mn-ea"/>
                  </a:rPr>
                  <a:t>1</a:t>
                </a:r>
                <a:r>
                  <a:rPr kumimoji="1" lang="zh-CN" altLang="en-US" sz="2400" dirty="0">
                    <a:latin typeface="+mn-ea"/>
                    <a:ea typeface="+mn-ea"/>
                  </a:rPr>
                  <a:t>。</a:t>
                </a:r>
              </a:p>
              <a:p>
                <a:pPr marL="0" indent="0">
                  <a:buNone/>
                </a:pPr>
                <a:endParaRPr kumimoji="1" lang="zh-CN" altLang="en-US" sz="1000" dirty="0">
                  <a:latin typeface="+mn-ea"/>
                  <a:ea typeface="+mn-ea"/>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ea typeface="+mj-ea"/>
              </a:rPr>
              <a:t>不规则区域的面积</a:t>
            </a:r>
          </a:p>
        </p:txBody>
      </p:sp>
      <p:pic>
        <p:nvPicPr>
          <p:cNvPr id="5" name="内容占位符 4"/>
          <p:cNvPicPr>
            <a:picLocks noGrp="1" noChangeAspect="1"/>
          </p:cNvPicPr>
          <p:nvPr>
            <p:ph idx="1"/>
          </p:nvPr>
        </p:nvPicPr>
        <p:blipFill>
          <a:blip r:embed="rId2"/>
          <a:stretch>
            <a:fillRect/>
          </a:stretch>
        </p:blipFill>
        <p:spPr>
          <a:xfrm>
            <a:off x="971600" y="1948641"/>
            <a:ext cx="7358114" cy="2960718"/>
          </a:xfr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ea typeface="+mj-ea"/>
              </a:rPr>
              <a:t>不规则区域的面积</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b="1" dirty="0">
                    <a:latin typeface="+mn-ea"/>
                    <a:ea typeface="+mn-ea"/>
                  </a:rPr>
                  <a:t>例</a:t>
                </a:r>
                <a:r>
                  <a:rPr kumimoji="1" lang="en-US" altLang="zh-CN" sz="2400" b="1" dirty="0">
                    <a:latin typeface="+mn-ea"/>
                    <a:ea typeface="+mn-ea"/>
                  </a:rPr>
                  <a:t>. </a:t>
                </a:r>
                <a:r>
                  <a:rPr kumimoji="1" lang="zh-CN" altLang="en-US" sz="2400" dirty="0">
                    <a:latin typeface="+mn-ea"/>
                    <a:ea typeface="+mn-ea"/>
                  </a:rPr>
                  <a:t>设</a:t>
                </a:r>
                <a14:m>
                  <m:oMath xmlns:m="http://schemas.openxmlformats.org/officeDocument/2006/math">
                    <m:r>
                      <a:rPr kumimoji="1" lang="en-US" altLang="zh-CN" sz="2400" b="0" i="0" smtClean="0">
                        <a:latin typeface="Cambria Math" panose="02040503050406030204" pitchFamily="18" charset="0"/>
                        <a:ea typeface="+mn-ea"/>
                      </a:rPr>
                      <m:t> </m:t>
                    </m:r>
                    <m:r>
                      <a:rPr kumimoji="1" lang="en-US" altLang="zh-CN" sz="2400" b="0" i="1" smtClean="0">
                        <a:latin typeface="Cambria Math" panose="02040503050406030204" pitchFamily="18" charset="0"/>
                        <a:ea typeface="+mn-ea"/>
                      </a:rPr>
                      <m:t>𝑆</m:t>
                    </m:r>
                    <m:r>
                      <a:rPr kumimoji="1" lang="en-US" altLang="zh-CN" sz="2400" b="0" i="1" smtClean="0">
                        <a:latin typeface="Cambria Math" panose="02040503050406030204" pitchFamily="18" charset="0"/>
                        <a:ea typeface="+mn-ea"/>
                      </a:rPr>
                      <m:t> </m:t>
                    </m:r>
                  </m:oMath>
                </a14:m>
                <a:r>
                  <a:rPr kumimoji="1" lang="zh-CN" altLang="en-US" sz="2400" dirty="0">
                    <a:latin typeface="+mn-ea"/>
                    <a:ea typeface="+mn-ea"/>
                  </a:rPr>
                  <a:t>为半径为</a:t>
                </a:r>
                <a14:m>
                  <m:oMath xmlns:m="http://schemas.openxmlformats.org/officeDocument/2006/math">
                    <m:r>
                      <a:rPr kumimoji="1" lang="en-US" altLang="zh-CN" sz="2400" b="0" i="0" smtClean="0">
                        <a:latin typeface="Cambria Math" panose="02040503050406030204" pitchFamily="18" charset="0"/>
                        <a:ea typeface="+mn-ea"/>
                      </a:rPr>
                      <m:t> </m:t>
                    </m:r>
                    <m:r>
                      <a:rPr kumimoji="1" lang="en-US" altLang="zh-CN" sz="2400" b="0" i="1" smtClean="0">
                        <a:latin typeface="Cambria Math" panose="02040503050406030204" pitchFamily="18" charset="0"/>
                        <a:ea typeface="+mn-ea"/>
                      </a:rPr>
                      <m:t>1 </m:t>
                    </m:r>
                  </m:oMath>
                </a14:m>
                <a:r>
                  <a:rPr kumimoji="1" lang="zh-CN" altLang="en-US" sz="2400" dirty="0">
                    <a:latin typeface="+mn-ea"/>
                    <a:ea typeface="+mn-ea"/>
                  </a:rPr>
                  <a:t>的半圆，</a:t>
                </a:r>
                <a14:m>
                  <m:oMath xmlns:m="http://schemas.openxmlformats.org/officeDocument/2006/math">
                    <m:r>
                      <a:rPr kumimoji="1" lang="en-US" altLang="zh-CN" sz="2400" b="0" i="0" smtClean="0">
                        <a:latin typeface="Cambria Math" panose="02040503050406030204" pitchFamily="18" charset="0"/>
                        <a:ea typeface="+mn-ea"/>
                      </a:rPr>
                      <m:t> </m:t>
                    </m:r>
                    <m:r>
                      <a:rPr kumimoji="1" lang="en-US" altLang="zh-CN" sz="2400" b="0" i="1" smtClean="0">
                        <a:latin typeface="Cambria Math" panose="02040503050406030204" pitchFamily="18" charset="0"/>
                        <a:ea typeface="+mn-ea"/>
                      </a:rPr>
                      <m:t>𝐴</m:t>
                    </m:r>
                    <m:r>
                      <a:rPr kumimoji="1" lang="en-US" altLang="zh-CN" sz="2400" b="0" i="1" smtClean="0">
                        <a:latin typeface="Cambria Math" panose="02040503050406030204" pitchFamily="18" charset="0"/>
                        <a:ea typeface="+mn-ea"/>
                      </a:rPr>
                      <m:t> </m:t>
                    </m:r>
                  </m:oMath>
                </a14:m>
                <a:r>
                  <a:rPr kumimoji="1" lang="zh-CN" altLang="en-US" sz="2400" dirty="0">
                    <a:latin typeface="+mn-ea"/>
                    <a:ea typeface="+mn-ea"/>
                  </a:rPr>
                  <a:t>为</a:t>
                </a:r>
                <a:endParaRPr kumimoji="1" lang="en-US" altLang="zh-CN" sz="2400" dirty="0">
                  <a:latin typeface="+mn-ea"/>
                  <a:ea typeface="+mn-ea"/>
                </a:endParaRPr>
              </a:p>
              <a:p>
                <a:pPr marL="0" indent="0">
                  <a:buNone/>
                </a:pPr>
                <a:endParaRPr kumimoji="1" lang="en-US" altLang="zh-CN" sz="2400" dirty="0">
                  <a:latin typeface="+mn-ea"/>
                  <a:ea typeface="+mn-ea"/>
                </a:endParaRPr>
              </a:p>
              <a:p>
                <a:pPr marL="0" indent="0">
                  <a:buNone/>
                </a:pPr>
                <a:endParaRPr kumimoji="1" lang="en-US" altLang="zh-CN" sz="2400" dirty="0">
                  <a:latin typeface="+mn-ea"/>
                  <a:ea typeface="+mn-ea"/>
                </a:endParaRPr>
              </a:p>
              <a:p>
                <a:pPr marL="0" indent="0">
                  <a:buNone/>
                </a:pPr>
                <a:endParaRPr kumimoji="1" lang="en-US" altLang="zh-CN" sz="2400" dirty="0">
                  <a:latin typeface="+mn-ea"/>
                  <a:ea typeface="+mn-ea"/>
                </a:endParaRPr>
              </a:p>
              <a:p>
                <a:pPr marL="0" indent="0">
                  <a:buNone/>
                </a:pPr>
                <a:r>
                  <a:rPr kumimoji="1" lang="zh-CN" altLang="en-US" sz="2400" dirty="0">
                    <a:latin typeface="+mn-ea"/>
                    <a:ea typeface="+mn-ea"/>
                  </a:rPr>
                  <a:t>令</a:t>
                </a:r>
                <a14:m>
                  <m:oMath xmlns:m="http://schemas.openxmlformats.org/officeDocument/2006/math">
                    <m:r>
                      <a:rPr kumimoji="1" lang="zh-CN" altLang="en-US" sz="2400" b="0" i="0" smtClean="0">
                        <a:latin typeface="Cambria Math" panose="02040503050406030204" pitchFamily="18" charset="0"/>
                        <a:ea typeface="+mn-ea"/>
                      </a:rPr>
                      <m:t> </m:t>
                    </m:r>
                    <m:r>
                      <a:rPr kumimoji="1" lang="en-US" altLang="zh-CN" sz="2400" b="0" i="1" smtClean="0">
                        <a:latin typeface="Cambria Math" panose="02040503050406030204" pitchFamily="18" charset="0"/>
                        <a:ea typeface="+mn-ea"/>
                      </a:rPr>
                      <m:t>𝑇</m:t>
                    </m:r>
                    <m:r>
                      <a:rPr kumimoji="1" lang="en-US" altLang="zh-CN" sz="2400" b="0" i="1" smtClean="0">
                        <a:latin typeface="Cambria Math" panose="02040503050406030204" pitchFamily="18" charset="0"/>
                        <a:ea typeface="+mn-ea"/>
                      </a:rPr>
                      <m:t>:</m:t>
                    </m:r>
                    <m:sSup>
                      <m:sSupPr>
                        <m:ctrlPr>
                          <a:rPr kumimoji="1" lang="en-US" altLang="zh-CN" sz="2400" i="1" smtClean="0">
                            <a:latin typeface="Cambria Math" panose="02040503050406030204" pitchFamily="18" charset="0"/>
                            <a:ea typeface="+mn-ea"/>
                          </a:rPr>
                        </m:ctrlPr>
                      </m:sSupPr>
                      <m:e>
                        <m:r>
                          <a:rPr kumimoji="1" lang="en-US" altLang="zh-CN" sz="2400" b="0" i="1" smtClean="0">
                            <a:latin typeface="Cambria Math" panose="02040503050406030204" pitchFamily="18" charset="0"/>
                            <a:ea typeface="+mn-ea"/>
                          </a:rPr>
                          <m:t>𝑅</m:t>
                        </m:r>
                      </m:e>
                      <m:sup>
                        <m:r>
                          <a:rPr kumimoji="1" lang="en-US" altLang="zh-CN" sz="2400" b="0" i="1" smtClean="0">
                            <a:latin typeface="Cambria Math" panose="02040503050406030204" pitchFamily="18" charset="0"/>
                            <a:ea typeface="+mn-ea"/>
                          </a:rPr>
                          <m:t>𝑛</m:t>
                        </m:r>
                      </m:sup>
                    </m:sSup>
                    <m:r>
                      <a:rPr kumimoji="1" lang="en-US" altLang="zh-CN" sz="2400" b="0" i="1" smtClean="0">
                        <a:latin typeface="Cambria Math" panose="02040503050406030204" pitchFamily="18" charset="0"/>
                        <a:ea typeface="+mn-ea"/>
                      </a:rPr>
                      <m:t>→</m:t>
                    </m:r>
                    <m:sSup>
                      <m:sSupPr>
                        <m:ctrlPr>
                          <a:rPr kumimoji="1" lang="en-US" altLang="zh-CN" sz="2400" i="1" smtClean="0">
                            <a:latin typeface="Cambria Math" panose="02040503050406030204" pitchFamily="18" charset="0"/>
                            <a:ea typeface="+mn-ea"/>
                          </a:rPr>
                        </m:ctrlPr>
                      </m:sSupPr>
                      <m:e>
                        <m:r>
                          <a:rPr kumimoji="1" lang="en-US" altLang="zh-CN" sz="2400" b="0" i="1" smtClean="0">
                            <a:latin typeface="Cambria Math" panose="02040503050406030204" pitchFamily="18" charset="0"/>
                            <a:ea typeface="+mn-ea"/>
                          </a:rPr>
                          <m:t>𝑅</m:t>
                        </m:r>
                      </m:e>
                      <m:sup>
                        <m:r>
                          <a:rPr kumimoji="1" lang="en-US" altLang="zh-CN" sz="2400" b="0" i="1" smtClean="0">
                            <a:latin typeface="Cambria Math" panose="02040503050406030204" pitchFamily="18" charset="0"/>
                            <a:ea typeface="+mn-ea"/>
                          </a:rPr>
                          <m:t>𝑛</m:t>
                        </m:r>
                      </m:sup>
                    </m:sSup>
                    <m:r>
                      <a:rPr kumimoji="1" lang="zh-CN" altLang="en-US" sz="2400" b="0" i="1" smtClean="0">
                        <a:latin typeface="Cambria Math" panose="02040503050406030204" pitchFamily="18" charset="0"/>
                        <a:ea typeface="+mn-ea"/>
                      </a:rPr>
                      <m:t> </m:t>
                    </m:r>
                  </m:oMath>
                </a14:m>
                <a:r>
                  <a:rPr kumimoji="1" lang="zh-CN" altLang="en-US" sz="2400" dirty="0">
                    <a:latin typeface="+mn-ea"/>
                    <a:ea typeface="+mn-ea"/>
                  </a:rPr>
                  <a:t>为</a:t>
                </a:r>
                <a14:m>
                  <m:oMath xmlns:m="http://schemas.openxmlformats.org/officeDocument/2006/math">
                    <m:r>
                      <a:rPr kumimoji="1" lang="en-US" altLang="zh-CN" sz="2400" b="0" i="0" dirty="0" smtClean="0">
                        <a:latin typeface="Cambria Math" panose="02040503050406030204" pitchFamily="18" charset="0"/>
                        <a:ea typeface="+mn-ea"/>
                      </a:rPr>
                      <m:t> </m:t>
                    </m:r>
                    <m:r>
                      <a:rPr kumimoji="1" lang="en-US" altLang="zh-CN" sz="2400" b="0" i="1" dirty="0" smtClean="0">
                        <a:latin typeface="Cambria Math" panose="02040503050406030204" pitchFamily="18" charset="0"/>
                        <a:ea typeface="+mn-ea"/>
                      </a:rPr>
                      <m:t>𝑇</m:t>
                    </m:r>
                    <m:d>
                      <m:dPr>
                        <m:ctrlPr>
                          <a:rPr kumimoji="1" lang="en-US" altLang="zh-CN" sz="2400" i="1" dirty="0" smtClean="0">
                            <a:latin typeface="Cambria Math" panose="02040503050406030204" pitchFamily="18" charset="0"/>
                            <a:ea typeface="+mn-ea"/>
                          </a:rPr>
                        </m:ctrlPr>
                      </m:dPr>
                      <m:e>
                        <m:r>
                          <a:rPr kumimoji="1" lang="en-US" altLang="zh-CN" sz="2400" b="0" i="1" dirty="0" smtClean="0">
                            <a:latin typeface="Cambria Math" panose="02040503050406030204" pitchFamily="18" charset="0"/>
                            <a:ea typeface="+mn-ea"/>
                          </a:rPr>
                          <m:t>𝑥</m:t>
                        </m:r>
                      </m:e>
                    </m:d>
                    <m:r>
                      <a:rPr kumimoji="1" lang="en-US" altLang="zh-CN" sz="2400" b="0" i="1" dirty="0" smtClean="0">
                        <a:latin typeface="Cambria Math" panose="02040503050406030204" pitchFamily="18" charset="0"/>
                        <a:ea typeface="+mn-ea"/>
                      </a:rPr>
                      <m:t>=</m:t>
                    </m:r>
                    <m:r>
                      <a:rPr kumimoji="1" lang="en-US" altLang="zh-CN" sz="2400" b="0" i="1" dirty="0" smtClean="0">
                        <a:latin typeface="Cambria Math" panose="02040503050406030204" pitchFamily="18" charset="0"/>
                        <a:ea typeface="+mn-ea"/>
                      </a:rPr>
                      <m:t>𝐴𝑥</m:t>
                    </m:r>
                  </m:oMath>
                </a14:m>
                <a:r>
                  <a:rPr kumimoji="1" lang="zh-CN" altLang="en-US" sz="2400" dirty="0">
                    <a:latin typeface="+mn-ea"/>
                    <a:ea typeface="+mn-ea"/>
                  </a:rPr>
                  <a:t>。</a:t>
                </a:r>
                <a14:m>
                  <m:oMath xmlns:m="http://schemas.openxmlformats.org/officeDocument/2006/math">
                    <m:r>
                      <a:rPr kumimoji="1" lang="en-US" altLang="zh-CN" sz="2400" b="0" i="1" dirty="0" smtClean="0">
                        <a:latin typeface="Cambria Math" panose="02040503050406030204" pitchFamily="18" charset="0"/>
                        <a:ea typeface="+mn-ea"/>
                      </a:rPr>
                      <m:t>𝑇</m:t>
                    </m:r>
                    <m:d>
                      <m:dPr>
                        <m:ctrlPr>
                          <a:rPr kumimoji="1" lang="en-US" altLang="zh-CN" sz="2400" b="0" i="1" dirty="0" smtClean="0">
                            <a:latin typeface="Cambria Math" panose="02040503050406030204" pitchFamily="18" charset="0"/>
                            <a:ea typeface="+mn-ea"/>
                          </a:rPr>
                        </m:ctrlPr>
                      </m:dPr>
                      <m:e>
                        <m:r>
                          <a:rPr kumimoji="1" lang="en-US" altLang="zh-CN" sz="2400" b="0" i="1" dirty="0" smtClean="0">
                            <a:latin typeface="Cambria Math" panose="02040503050406030204" pitchFamily="18" charset="0"/>
                            <a:ea typeface="+mn-ea"/>
                          </a:rPr>
                          <m:t>𝑠</m:t>
                        </m:r>
                      </m:e>
                    </m:d>
                    <m:r>
                      <a:rPr kumimoji="1" lang="zh-CN" altLang="en-US" sz="2400" b="0" i="1" dirty="0" smtClean="0">
                        <a:latin typeface="Cambria Math" panose="02040503050406030204" pitchFamily="18" charset="0"/>
                        <a:ea typeface="+mn-ea"/>
                      </a:rPr>
                      <m:t> </m:t>
                    </m:r>
                  </m:oMath>
                </a14:m>
                <a:r>
                  <a:rPr kumimoji="1" lang="zh-CN" altLang="en-US" sz="2400" dirty="0">
                    <a:latin typeface="+mn-ea"/>
                    <a:ea typeface="+mn-ea"/>
                  </a:rPr>
                  <a:t>的面积是多少？</a:t>
                </a:r>
                <a:endParaRPr kumimoji="1" lang="en-US" altLang="zh-CN" sz="2400" dirty="0">
                  <a:latin typeface="+mn-ea"/>
                  <a:ea typeface="+mn-ea"/>
                </a:endParaRPr>
              </a:p>
              <a:p>
                <a:pPr marL="0" indent="0">
                  <a:buNone/>
                </a:pPr>
                <a:endParaRPr kumimoji="1" lang="en-US" altLang="zh-CN" sz="2400" dirty="0">
                  <a:latin typeface="+mn-ea"/>
                  <a:ea typeface="+mn-ea"/>
                </a:endParaRPr>
              </a:p>
              <a:p>
                <a:pPr marL="0" indent="0">
                  <a:buNone/>
                </a:pPr>
                <a:endParaRPr kumimoji="1" lang="en-US" altLang="zh-CN" sz="2400" dirty="0">
                  <a:latin typeface="+mn-ea"/>
                  <a:ea typeface="+mn-ea"/>
                </a:endParaRPr>
              </a:p>
              <a:p>
                <a:pPr marL="0" indent="0">
                  <a:buNone/>
                </a:pPr>
                <a:endParaRPr kumimoji="1" lang="en-US" altLang="zh-CN" sz="2400" dirty="0">
                  <a:latin typeface="+mn-ea"/>
                  <a:ea typeface="+mn-ea"/>
                </a:endParaRPr>
              </a:p>
              <a:p>
                <a:pPr marL="0" indent="0">
                  <a:buNone/>
                </a:pPr>
                <a:endParaRPr kumimoji="1" lang="en-US" altLang="zh-CN" sz="2400" dirty="0">
                  <a:latin typeface="+mn-ea"/>
                  <a:ea typeface="+mn-ea"/>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3"/>
                <a:stretch>
                  <a:fillRect t="-5" b="11"/>
                </a:stretch>
              </a:blipFill>
            </p:spPr>
            <p:txBody>
              <a:bodyPr/>
              <a:lstStyle/>
              <a:p>
                <a:r>
                  <a:rPr lang="zh-CN" altLang="en-US">
                    <a:noFill/>
                  </a:rPr>
                  <a:t> </a:t>
                </a:r>
              </a:p>
            </p:txBody>
          </p:sp>
        </mc:Fallback>
      </mc:AlternateContent>
      <p:pic>
        <p:nvPicPr>
          <p:cNvPr id="4" name="图片 3"/>
          <p:cNvPicPr>
            <a:picLocks noChangeAspect="1"/>
          </p:cNvPicPr>
          <p:nvPr/>
        </p:nvPicPr>
        <p:blipFill>
          <a:blip r:embed="rId4"/>
          <a:stretch>
            <a:fillRect/>
          </a:stretch>
        </p:blipFill>
        <p:spPr>
          <a:xfrm>
            <a:off x="3419872" y="1988840"/>
            <a:ext cx="2083839" cy="896400"/>
          </a:xfrm>
          <a:prstGeom prst="rect">
            <a:avLst/>
          </a:prstGeom>
        </p:spPr>
      </p:pic>
      <p:pic>
        <p:nvPicPr>
          <p:cNvPr id="8" name="图片 7"/>
          <p:cNvPicPr>
            <a:picLocks noChangeAspect="1"/>
          </p:cNvPicPr>
          <p:nvPr/>
        </p:nvPicPr>
        <p:blipFill>
          <a:blip r:embed="rId5"/>
          <a:stretch>
            <a:fillRect/>
          </a:stretch>
        </p:blipFill>
        <p:spPr>
          <a:xfrm>
            <a:off x="1030319" y="3528002"/>
            <a:ext cx="6862944" cy="308505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ea typeface="+mj-ea"/>
              </a:rPr>
              <a:t>不规则区域的面积</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b="1" dirty="0">
                    <a:latin typeface="+mn-ea"/>
                    <a:ea typeface="+mn-ea"/>
                  </a:rPr>
                  <a:t>例</a:t>
                </a:r>
                <a:r>
                  <a:rPr kumimoji="1" lang="en-US" altLang="zh-CN" sz="2400" b="1" dirty="0">
                    <a:latin typeface="+mn-ea"/>
                    <a:ea typeface="+mn-ea"/>
                  </a:rPr>
                  <a:t>. </a:t>
                </a:r>
                <a:r>
                  <a:rPr kumimoji="1" lang="zh-CN" altLang="en-US" sz="2400" dirty="0">
                    <a:latin typeface="+mn-ea"/>
                    <a:ea typeface="+mn-ea"/>
                  </a:rPr>
                  <a:t>设</a:t>
                </a:r>
                <a14:m>
                  <m:oMath xmlns:m="http://schemas.openxmlformats.org/officeDocument/2006/math">
                    <m:r>
                      <a:rPr kumimoji="1" lang="en-US" altLang="zh-CN" sz="2400" b="0" i="0" smtClean="0">
                        <a:latin typeface="Cambria Math" panose="02040503050406030204" pitchFamily="18" charset="0"/>
                        <a:ea typeface="+mn-ea"/>
                      </a:rPr>
                      <m:t> </m:t>
                    </m:r>
                    <m:r>
                      <a:rPr kumimoji="1" lang="en-US" altLang="zh-CN" sz="2400" b="0" i="1" smtClean="0">
                        <a:latin typeface="Cambria Math" panose="02040503050406030204" pitchFamily="18" charset="0"/>
                        <a:ea typeface="+mn-ea"/>
                      </a:rPr>
                      <m:t>𝑆</m:t>
                    </m:r>
                    <m:r>
                      <a:rPr kumimoji="1" lang="en-US" altLang="zh-CN" sz="2400" b="0" i="1" smtClean="0">
                        <a:latin typeface="Cambria Math" panose="02040503050406030204" pitchFamily="18" charset="0"/>
                        <a:ea typeface="+mn-ea"/>
                      </a:rPr>
                      <m:t> </m:t>
                    </m:r>
                  </m:oMath>
                </a14:m>
                <a:r>
                  <a:rPr kumimoji="1" lang="zh-CN" altLang="en-US" sz="2400" dirty="0">
                    <a:latin typeface="+mn-ea"/>
                    <a:ea typeface="+mn-ea"/>
                  </a:rPr>
                  <a:t>为半径为</a:t>
                </a:r>
                <a14:m>
                  <m:oMath xmlns:m="http://schemas.openxmlformats.org/officeDocument/2006/math">
                    <m:r>
                      <a:rPr kumimoji="1" lang="en-US" altLang="zh-CN" sz="2400" b="0" i="0" smtClean="0">
                        <a:latin typeface="Cambria Math" panose="02040503050406030204" pitchFamily="18" charset="0"/>
                        <a:ea typeface="+mn-ea"/>
                      </a:rPr>
                      <m:t> </m:t>
                    </m:r>
                    <m:r>
                      <a:rPr kumimoji="1" lang="en-US" altLang="zh-CN" sz="2400" b="0" i="1" smtClean="0">
                        <a:latin typeface="Cambria Math" panose="02040503050406030204" pitchFamily="18" charset="0"/>
                        <a:ea typeface="+mn-ea"/>
                      </a:rPr>
                      <m:t>1 </m:t>
                    </m:r>
                  </m:oMath>
                </a14:m>
                <a:r>
                  <a:rPr kumimoji="1" lang="zh-CN" altLang="en-US" sz="2400" dirty="0">
                    <a:latin typeface="+mn-ea"/>
                    <a:ea typeface="+mn-ea"/>
                  </a:rPr>
                  <a:t>的半圆，</a:t>
                </a:r>
                <a14:m>
                  <m:oMath xmlns:m="http://schemas.openxmlformats.org/officeDocument/2006/math">
                    <m:r>
                      <a:rPr kumimoji="1" lang="en-US" altLang="zh-CN" sz="2400" b="0" i="0" smtClean="0">
                        <a:latin typeface="Cambria Math" panose="02040503050406030204" pitchFamily="18" charset="0"/>
                        <a:ea typeface="+mn-ea"/>
                      </a:rPr>
                      <m:t> </m:t>
                    </m:r>
                    <m:r>
                      <a:rPr kumimoji="1" lang="en-US" altLang="zh-CN" sz="2400" b="0" i="1" smtClean="0">
                        <a:latin typeface="Cambria Math" panose="02040503050406030204" pitchFamily="18" charset="0"/>
                        <a:ea typeface="+mn-ea"/>
                      </a:rPr>
                      <m:t>𝐴</m:t>
                    </m:r>
                    <m:r>
                      <a:rPr kumimoji="1" lang="en-US" altLang="zh-CN" sz="2400" b="0" i="1" smtClean="0">
                        <a:latin typeface="Cambria Math" panose="02040503050406030204" pitchFamily="18" charset="0"/>
                        <a:ea typeface="+mn-ea"/>
                      </a:rPr>
                      <m:t> </m:t>
                    </m:r>
                  </m:oMath>
                </a14:m>
                <a:r>
                  <a:rPr kumimoji="1" lang="zh-CN" altLang="en-US" sz="2400" dirty="0">
                    <a:latin typeface="+mn-ea"/>
                    <a:ea typeface="+mn-ea"/>
                  </a:rPr>
                  <a:t>为</a:t>
                </a:r>
                <a:endParaRPr kumimoji="1" lang="en-US" altLang="zh-CN" sz="2400" dirty="0">
                  <a:latin typeface="+mn-ea"/>
                  <a:ea typeface="+mn-ea"/>
                </a:endParaRPr>
              </a:p>
              <a:p>
                <a:pPr marL="0" indent="0">
                  <a:buNone/>
                </a:pPr>
                <a:endParaRPr kumimoji="1" lang="en-US" altLang="zh-CN" sz="2400" dirty="0">
                  <a:latin typeface="+mn-ea"/>
                  <a:ea typeface="+mn-ea"/>
                </a:endParaRPr>
              </a:p>
              <a:p>
                <a:pPr marL="0" indent="0">
                  <a:buNone/>
                </a:pPr>
                <a:endParaRPr kumimoji="1" lang="en-US" altLang="zh-CN" sz="2400" dirty="0">
                  <a:latin typeface="+mn-ea"/>
                  <a:ea typeface="+mn-ea"/>
                </a:endParaRPr>
              </a:p>
              <a:p>
                <a:pPr marL="0" indent="0">
                  <a:buNone/>
                </a:pPr>
                <a:endParaRPr kumimoji="1" lang="en-US" altLang="zh-CN" sz="2400" dirty="0">
                  <a:latin typeface="+mn-ea"/>
                  <a:ea typeface="+mn-ea"/>
                </a:endParaRPr>
              </a:p>
              <a:p>
                <a:pPr marL="0" indent="0">
                  <a:buNone/>
                </a:pPr>
                <a:r>
                  <a:rPr kumimoji="1" lang="zh-CN" altLang="en-US" sz="2400" dirty="0">
                    <a:latin typeface="+mn-ea"/>
                    <a:ea typeface="+mn-ea"/>
                  </a:rPr>
                  <a:t>令</a:t>
                </a:r>
                <a14:m>
                  <m:oMath xmlns:m="http://schemas.openxmlformats.org/officeDocument/2006/math">
                    <m:r>
                      <a:rPr kumimoji="1" lang="zh-CN" altLang="en-US" sz="2400" b="0" i="0" smtClean="0">
                        <a:latin typeface="Cambria Math" panose="02040503050406030204" pitchFamily="18" charset="0"/>
                        <a:ea typeface="+mn-ea"/>
                      </a:rPr>
                      <m:t> </m:t>
                    </m:r>
                    <m:r>
                      <a:rPr kumimoji="1" lang="en-US" altLang="zh-CN" sz="2400" b="0" i="1" smtClean="0">
                        <a:latin typeface="Cambria Math" panose="02040503050406030204" pitchFamily="18" charset="0"/>
                        <a:ea typeface="+mn-ea"/>
                      </a:rPr>
                      <m:t>𝑇</m:t>
                    </m:r>
                    <m:r>
                      <a:rPr kumimoji="1" lang="en-US" altLang="zh-CN" sz="2400" b="0" i="1" smtClean="0">
                        <a:latin typeface="Cambria Math" panose="02040503050406030204" pitchFamily="18" charset="0"/>
                        <a:ea typeface="+mn-ea"/>
                      </a:rPr>
                      <m:t>:</m:t>
                    </m:r>
                    <m:sSup>
                      <m:sSupPr>
                        <m:ctrlPr>
                          <a:rPr kumimoji="1" lang="en-US" altLang="zh-CN" sz="2400" i="1" smtClean="0">
                            <a:latin typeface="Cambria Math" panose="02040503050406030204" pitchFamily="18" charset="0"/>
                            <a:ea typeface="+mn-ea"/>
                          </a:rPr>
                        </m:ctrlPr>
                      </m:sSupPr>
                      <m:e>
                        <m:r>
                          <a:rPr kumimoji="1" lang="en-US" altLang="zh-CN" sz="2400" b="0" i="1" smtClean="0">
                            <a:latin typeface="Cambria Math" panose="02040503050406030204" pitchFamily="18" charset="0"/>
                            <a:ea typeface="+mn-ea"/>
                          </a:rPr>
                          <m:t>𝑅</m:t>
                        </m:r>
                      </m:e>
                      <m:sup>
                        <m:r>
                          <a:rPr kumimoji="1" lang="en-US" altLang="zh-CN" sz="2400" b="0" i="1" smtClean="0">
                            <a:latin typeface="Cambria Math" panose="02040503050406030204" pitchFamily="18" charset="0"/>
                            <a:ea typeface="+mn-ea"/>
                          </a:rPr>
                          <m:t>𝑛</m:t>
                        </m:r>
                      </m:sup>
                    </m:sSup>
                    <m:r>
                      <a:rPr kumimoji="1" lang="en-US" altLang="zh-CN" sz="2400" b="0" i="1" smtClean="0">
                        <a:latin typeface="Cambria Math" panose="02040503050406030204" pitchFamily="18" charset="0"/>
                        <a:ea typeface="+mn-ea"/>
                      </a:rPr>
                      <m:t>→</m:t>
                    </m:r>
                    <m:sSup>
                      <m:sSupPr>
                        <m:ctrlPr>
                          <a:rPr kumimoji="1" lang="en-US" altLang="zh-CN" sz="2400" i="1" smtClean="0">
                            <a:latin typeface="Cambria Math" panose="02040503050406030204" pitchFamily="18" charset="0"/>
                            <a:ea typeface="+mn-ea"/>
                          </a:rPr>
                        </m:ctrlPr>
                      </m:sSupPr>
                      <m:e>
                        <m:r>
                          <a:rPr kumimoji="1" lang="en-US" altLang="zh-CN" sz="2400" b="0" i="1" smtClean="0">
                            <a:latin typeface="Cambria Math" panose="02040503050406030204" pitchFamily="18" charset="0"/>
                            <a:ea typeface="+mn-ea"/>
                          </a:rPr>
                          <m:t>𝑅</m:t>
                        </m:r>
                      </m:e>
                      <m:sup>
                        <m:r>
                          <a:rPr kumimoji="1" lang="en-US" altLang="zh-CN" sz="2400" b="0" i="1" smtClean="0">
                            <a:latin typeface="Cambria Math" panose="02040503050406030204" pitchFamily="18" charset="0"/>
                            <a:ea typeface="+mn-ea"/>
                          </a:rPr>
                          <m:t>𝑛</m:t>
                        </m:r>
                      </m:sup>
                    </m:sSup>
                    <m:r>
                      <a:rPr kumimoji="1" lang="zh-CN" altLang="en-US" sz="2400" b="0" i="1" smtClean="0">
                        <a:latin typeface="Cambria Math" panose="02040503050406030204" pitchFamily="18" charset="0"/>
                        <a:ea typeface="+mn-ea"/>
                      </a:rPr>
                      <m:t> </m:t>
                    </m:r>
                  </m:oMath>
                </a14:m>
                <a:r>
                  <a:rPr kumimoji="1" lang="zh-CN" altLang="en-US" sz="2400" dirty="0">
                    <a:latin typeface="+mn-ea"/>
                    <a:ea typeface="+mn-ea"/>
                  </a:rPr>
                  <a:t>为</a:t>
                </a:r>
                <a14:m>
                  <m:oMath xmlns:m="http://schemas.openxmlformats.org/officeDocument/2006/math">
                    <m:r>
                      <a:rPr kumimoji="1" lang="en-US" altLang="zh-CN" sz="2400" b="0" i="0" dirty="0" smtClean="0">
                        <a:latin typeface="Cambria Math" panose="02040503050406030204" pitchFamily="18" charset="0"/>
                        <a:ea typeface="+mn-ea"/>
                      </a:rPr>
                      <m:t> </m:t>
                    </m:r>
                    <m:r>
                      <a:rPr kumimoji="1" lang="en-US" altLang="zh-CN" sz="2400" b="0" i="1" dirty="0" smtClean="0">
                        <a:latin typeface="Cambria Math" panose="02040503050406030204" pitchFamily="18" charset="0"/>
                        <a:ea typeface="+mn-ea"/>
                      </a:rPr>
                      <m:t>𝑇</m:t>
                    </m:r>
                    <m:d>
                      <m:dPr>
                        <m:ctrlPr>
                          <a:rPr kumimoji="1" lang="en-US" altLang="zh-CN" sz="2400" i="1" dirty="0" smtClean="0">
                            <a:latin typeface="Cambria Math" panose="02040503050406030204" pitchFamily="18" charset="0"/>
                            <a:ea typeface="+mn-ea"/>
                          </a:rPr>
                        </m:ctrlPr>
                      </m:dPr>
                      <m:e>
                        <m:r>
                          <a:rPr kumimoji="1" lang="en-US" altLang="zh-CN" sz="2400" b="0" i="1" dirty="0" smtClean="0">
                            <a:latin typeface="Cambria Math" panose="02040503050406030204" pitchFamily="18" charset="0"/>
                            <a:ea typeface="+mn-ea"/>
                          </a:rPr>
                          <m:t>𝑥</m:t>
                        </m:r>
                      </m:e>
                    </m:d>
                    <m:r>
                      <a:rPr kumimoji="1" lang="en-US" altLang="zh-CN" sz="2400" b="0" i="1" dirty="0" smtClean="0">
                        <a:latin typeface="Cambria Math" panose="02040503050406030204" pitchFamily="18" charset="0"/>
                        <a:ea typeface="+mn-ea"/>
                      </a:rPr>
                      <m:t>=</m:t>
                    </m:r>
                    <m:r>
                      <a:rPr kumimoji="1" lang="en-US" altLang="zh-CN" sz="2400" b="0" i="1" dirty="0" smtClean="0">
                        <a:latin typeface="Cambria Math" panose="02040503050406030204" pitchFamily="18" charset="0"/>
                        <a:ea typeface="+mn-ea"/>
                      </a:rPr>
                      <m:t>𝐴𝑥</m:t>
                    </m:r>
                  </m:oMath>
                </a14:m>
                <a:r>
                  <a:rPr kumimoji="1" lang="zh-CN" altLang="en-US" sz="2400" dirty="0">
                    <a:latin typeface="+mn-ea"/>
                    <a:ea typeface="+mn-ea"/>
                  </a:rPr>
                  <a:t>。</a:t>
                </a:r>
                <a14:m>
                  <m:oMath xmlns:m="http://schemas.openxmlformats.org/officeDocument/2006/math">
                    <m:r>
                      <a:rPr kumimoji="1" lang="en-US" altLang="zh-CN" sz="2400" b="0" i="1" dirty="0" smtClean="0">
                        <a:latin typeface="Cambria Math" panose="02040503050406030204" pitchFamily="18" charset="0"/>
                        <a:ea typeface="+mn-ea"/>
                      </a:rPr>
                      <m:t>𝑇</m:t>
                    </m:r>
                    <m:d>
                      <m:dPr>
                        <m:ctrlPr>
                          <a:rPr kumimoji="1" lang="en-US" altLang="zh-CN" sz="2400" b="0" i="1" dirty="0" smtClean="0">
                            <a:latin typeface="Cambria Math" panose="02040503050406030204" pitchFamily="18" charset="0"/>
                            <a:ea typeface="+mn-ea"/>
                          </a:rPr>
                        </m:ctrlPr>
                      </m:dPr>
                      <m:e>
                        <m:r>
                          <a:rPr kumimoji="1" lang="en-US" altLang="zh-CN" sz="2400" b="0" i="1" dirty="0" smtClean="0">
                            <a:latin typeface="Cambria Math" panose="02040503050406030204" pitchFamily="18" charset="0"/>
                            <a:ea typeface="+mn-ea"/>
                          </a:rPr>
                          <m:t>𝑠</m:t>
                        </m:r>
                      </m:e>
                    </m:d>
                    <m:r>
                      <a:rPr kumimoji="1" lang="zh-CN" altLang="en-US" sz="2400" b="0" i="1" dirty="0" smtClean="0">
                        <a:latin typeface="Cambria Math" panose="02040503050406030204" pitchFamily="18" charset="0"/>
                        <a:ea typeface="+mn-ea"/>
                      </a:rPr>
                      <m:t> </m:t>
                    </m:r>
                  </m:oMath>
                </a14:m>
                <a:r>
                  <a:rPr kumimoji="1" lang="zh-CN" altLang="en-US" sz="2400" dirty="0">
                    <a:latin typeface="+mn-ea"/>
                    <a:ea typeface="+mn-ea"/>
                  </a:rPr>
                  <a:t>的面积是多少？</a:t>
                </a:r>
                <a:endParaRPr kumimoji="1" lang="en-US" altLang="zh-CN" sz="2400" dirty="0">
                  <a:latin typeface="+mn-ea"/>
                  <a:ea typeface="+mn-ea"/>
                </a:endParaRPr>
              </a:p>
              <a:p>
                <a:pPr marL="0" indent="0">
                  <a:buNone/>
                </a:pPr>
                <a:endParaRPr kumimoji="1" lang="en-US" altLang="zh-CN" sz="2400" dirty="0">
                  <a:latin typeface="+mn-ea"/>
                  <a:ea typeface="+mn-ea"/>
                </a:endParaRPr>
              </a:p>
              <a:p>
                <a:pPr marL="0" indent="0">
                  <a:buNone/>
                </a:pPr>
                <a:endParaRPr kumimoji="1" lang="en-US" altLang="zh-CN" sz="2400" dirty="0">
                  <a:latin typeface="+mn-ea"/>
                  <a:ea typeface="+mn-ea"/>
                </a:endParaRPr>
              </a:p>
              <a:p>
                <a:pPr marL="0" indent="0">
                  <a:buNone/>
                </a:pPr>
                <a:endParaRPr kumimoji="1" lang="en-US" altLang="zh-CN" sz="2400" dirty="0">
                  <a:latin typeface="+mn-ea"/>
                  <a:ea typeface="+mn-ea"/>
                </a:endParaRPr>
              </a:p>
              <a:p>
                <a:pPr marL="0" indent="0">
                  <a:buNone/>
                </a:pPr>
                <a:endParaRPr kumimoji="1" lang="en-US" altLang="zh-CN" sz="2400" dirty="0">
                  <a:latin typeface="+mn-ea"/>
                  <a:ea typeface="+mn-ea"/>
                </a:endParaRPr>
              </a:p>
              <a:p>
                <a:pPr marL="0" indent="0">
                  <a:buNone/>
                </a:pPr>
                <a:r>
                  <a:rPr kumimoji="1" lang="zh-CN" altLang="en-US" sz="2400" b="1" dirty="0">
                    <a:latin typeface="+mn-ea"/>
                    <a:ea typeface="+mn-ea"/>
                  </a:rPr>
                  <a:t>解</a:t>
                </a:r>
                <a:r>
                  <a:rPr kumimoji="1" lang="en-US" altLang="zh-CN" sz="2400" b="1" dirty="0">
                    <a:latin typeface="+mn-ea"/>
                    <a:ea typeface="+mn-ea"/>
                  </a:rPr>
                  <a:t>. </a:t>
                </a:r>
                <a14:m>
                  <m:oMath xmlns:m="http://schemas.openxmlformats.org/officeDocument/2006/math">
                    <m:r>
                      <a:rPr kumimoji="1" lang="en-US" altLang="zh-CN" sz="2400" b="0" i="1" smtClean="0">
                        <a:latin typeface="Cambria Math" panose="02040503050406030204" pitchFamily="18" charset="0"/>
                        <a:ea typeface="+mn-ea"/>
                      </a:rPr>
                      <m:t>𝑆</m:t>
                    </m:r>
                    <m:r>
                      <a:rPr kumimoji="1" lang="en-US" altLang="zh-CN" sz="2400" b="0" i="1" smtClean="0">
                        <a:latin typeface="Cambria Math" panose="02040503050406030204" pitchFamily="18" charset="0"/>
                        <a:ea typeface="+mn-ea"/>
                      </a:rPr>
                      <m:t> </m:t>
                    </m:r>
                  </m:oMath>
                </a14:m>
                <a:r>
                  <a:rPr kumimoji="1" lang="zh-CN" altLang="en-US" sz="2400" dirty="0">
                    <a:latin typeface="+mn-ea"/>
                    <a:ea typeface="+mn-ea"/>
                  </a:rPr>
                  <a:t>的面积为</a:t>
                </a:r>
                <a14:m>
                  <m:oMath xmlns:m="http://schemas.openxmlformats.org/officeDocument/2006/math">
                    <m:r>
                      <a:rPr kumimoji="1" lang="en-US" altLang="zh-CN" sz="2400" b="0" i="0" smtClean="0">
                        <a:latin typeface="Cambria Math" panose="02040503050406030204" pitchFamily="18" charset="0"/>
                        <a:ea typeface="+mn-ea"/>
                      </a:rPr>
                      <m:t> </m:t>
                    </m:r>
                    <m:f>
                      <m:fPr>
                        <m:ctrlPr>
                          <a:rPr kumimoji="1" lang="en-US" altLang="zh-CN" sz="2400" i="1" smtClean="0">
                            <a:latin typeface="Cambria Math" panose="02040503050406030204" pitchFamily="18" charset="0"/>
                            <a:ea typeface="+mn-ea"/>
                          </a:rPr>
                        </m:ctrlPr>
                      </m:fPr>
                      <m:num>
                        <m:r>
                          <a:rPr kumimoji="1" lang="en-US" altLang="zh-CN" sz="2400" b="0" i="1" smtClean="0">
                            <a:latin typeface="Cambria Math" panose="02040503050406030204" pitchFamily="18" charset="0"/>
                            <a:ea typeface="+mn-ea"/>
                          </a:rPr>
                          <m:t>𝜋</m:t>
                        </m:r>
                      </m:num>
                      <m:den>
                        <m:r>
                          <a:rPr kumimoji="1" lang="en-US" altLang="zh-CN" sz="2400" b="0" i="1" smtClean="0">
                            <a:latin typeface="Cambria Math" panose="02040503050406030204" pitchFamily="18" charset="0"/>
                            <a:ea typeface="+mn-ea"/>
                          </a:rPr>
                          <m:t>2</m:t>
                        </m:r>
                      </m:den>
                    </m:f>
                    <m:r>
                      <a:rPr kumimoji="1" lang="en-US" altLang="zh-CN" sz="2400" b="0" i="1" smtClean="0">
                        <a:latin typeface="Cambria Math" panose="02040503050406030204" pitchFamily="18" charset="0"/>
                        <a:ea typeface="+mn-ea"/>
                      </a:rPr>
                      <m:t> </m:t>
                    </m:r>
                  </m:oMath>
                </a14:m>
                <a:r>
                  <a:rPr kumimoji="1" lang="en-US" altLang="zh-CN" sz="2400" dirty="0">
                    <a:latin typeface="+mn-ea"/>
                    <a:ea typeface="+mn-ea"/>
                  </a:rPr>
                  <a:t>,</a:t>
                </a:r>
                <a14:m>
                  <m:oMath xmlns:m="http://schemas.openxmlformats.org/officeDocument/2006/math">
                    <m:d>
                      <m:dPr>
                        <m:begChr m:val="|"/>
                        <m:endChr m:val="|"/>
                        <m:ctrlPr>
                          <a:rPr kumimoji="1" lang="en-US" altLang="zh-CN" sz="2400" i="1" dirty="0" smtClean="0">
                            <a:latin typeface="Cambria Math" panose="02040503050406030204" pitchFamily="18" charset="0"/>
                            <a:ea typeface="+mn-ea"/>
                          </a:rPr>
                        </m:ctrlPr>
                      </m:dPr>
                      <m:e>
                        <m:func>
                          <m:funcPr>
                            <m:ctrlPr>
                              <a:rPr kumimoji="1" lang="en-US" altLang="zh-CN" sz="2400" i="1" dirty="0" smtClean="0">
                                <a:latin typeface="Cambria Math" panose="02040503050406030204" pitchFamily="18" charset="0"/>
                                <a:ea typeface="+mn-ea"/>
                              </a:rPr>
                            </m:ctrlPr>
                          </m:funcPr>
                          <m:fName>
                            <m:r>
                              <m:rPr>
                                <m:sty m:val="p"/>
                              </m:rPr>
                              <a:rPr kumimoji="1" lang="en-US" altLang="zh-CN" sz="2400" b="0" i="0" dirty="0" smtClean="0">
                                <a:latin typeface="Cambria Math" panose="02040503050406030204" pitchFamily="18" charset="0"/>
                                <a:ea typeface="+mn-ea"/>
                              </a:rPr>
                              <m:t>det</m:t>
                            </m:r>
                          </m:fName>
                          <m:e>
                            <m:d>
                              <m:dPr>
                                <m:ctrlPr>
                                  <a:rPr kumimoji="1" lang="en-US" altLang="zh-CN" sz="2400" i="1" dirty="0" smtClean="0">
                                    <a:latin typeface="Cambria Math" panose="02040503050406030204" pitchFamily="18" charset="0"/>
                                    <a:ea typeface="+mn-ea"/>
                                  </a:rPr>
                                </m:ctrlPr>
                              </m:dPr>
                              <m:e>
                                <m:r>
                                  <a:rPr kumimoji="1" lang="en-US" altLang="zh-CN" sz="2400" b="0" i="1" dirty="0" smtClean="0">
                                    <a:latin typeface="Cambria Math" panose="02040503050406030204" pitchFamily="18" charset="0"/>
                                    <a:ea typeface="+mn-ea"/>
                                  </a:rPr>
                                  <m:t>𝐴</m:t>
                                </m:r>
                              </m:e>
                            </m:d>
                          </m:e>
                        </m:func>
                      </m:e>
                    </m:d>
                    <m:r>
                      <a:rPr kumimoji="1" lang="en-US" altLang="zh-CN" sz="2400" b="0" i="1" dirty="0" smtClean="0">
                        <a:latin typeface="Cambria Math" panose="02040503050406030204" pitchFamily="18" charset="0"/>
                        <a:ea typeface="+mn-ea"/>
                      </a:rPr>
                      <m:t>=</m:t>
                    </m:r>
                    <m:d>
                      <m:dPr>
                        <m:begChr m:val="|"/>
                        <m:endChr m:val="|"/>
                        <m:ctrlPr>
                          <a:rPr kumimoji="1" lang="en-US" altLang="zh-CN" sz="2400" i="1" dirty="0" smtClean="0">
                            <a:latin typeface="Cambria Math" panose="02040503050406030204" pitchFamily="18" charset="0"/>
                            <a:ea typeface="+mn-ea"/>
                          </a:rPr>
                        </m:ctrlPr>
                      </m:dPr>
                      <m:e>
                        <m:r>
                          <a:rPr kumimoji="1" lang="en-US" altLang="zh-CN" sz="2400" b="0" i="1" dirty="0" smtClean="0">
                            <a:latin typeface="Cambria Math" panose="02040503050406030204" pitchFamily="18" charset="0"/>
                            <a:ea typeface="+mn-ea"/>
                          </a:rPr>
                          <m:t>1−4</m:t>
                        </m:r>
                      </m:e>
                    </m:d>
                    <m:r>
                      <a:rPr kumimoji="1" lang="en-US" altLang="zh-CN" sz="2400" b="0" i="1" dirty="0" smtClean="0">
                        <a:latin typeface="Cambria Math" panose="02040503050406030204" pitchFamily="18" charset="0"/>
                        <a:ea typeface="+mn-ea"/>
                      </a:rPr>
                      <m:t>=3</m:t>
                    </m:r>
                  </m:oMath>
                </a14:m>
                <a:r>
                  <a:rPr kumimoji="1" lang="en-US" altLang="zh-CN" sz="2400" dirty="0">
                    <a:latin typeface="+mn-ea"/>
                    <a:ea typeface="+mn-ea"/>
                  </a:rPr>
                  <a:t>,</a:t>
                </a:r>
                <a:r>
                  <a:rPr kumimoji="1" lang="zh-CN" altLang="en-US" sz="2400" dirty="0">
                    <a:latin typeface="+mn-ea"/>
                    <a:ea typeface="+mn-ea"/>
                  </a:rPr>
                  <a:t>因此</a:t>
                </a:r>
                <a:r>
                  <a:rPr kumimoji="1" lang="en-US" altLang="zh-CN" sz="2400" dirty="0">
                    <a:latin typeface="+mn-ea"/>
                    <a:ea typeface="+mn-ea"/>
                  </a:rPr>
                  <a:t> </a:t>
                </a:r>
                <a:endParaRPr kumimoji="1" lang="zh-CN" altLang="en-US" sz="2400" dirty="0">
                  <a:latin typeface="+mn-ea"/>
                  <a:ea typeface="+mn-ea"/>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3419872" y="1988840"/>
            <a:ext cx="2083839" cy="896400"/>
          </a:xfrm>
          <a:prstGeom prst="rect">
            <a:avLst/>
          </a:prstGeom>
        </p:spPr>
      </p:pic>
      <p:pic>
        <p:nvPicPr>
          <p:cNvPr id="8" name="图片 7"/>
          <p:cNvPicPr>
            <a:picLocks noChangeAspect="1"/>
          </p:cNvPicPr>
          <p:nvPr/>
        </p:nvPicPr>
        <p:blipFill>
          <a:blip r:embed="rId4"/>
          <a:stretch>
            <a:fillRect/>
          </a:stretch>
        </p:blipFill>
        <p:spPr>
          <a:xfrm>
            <a:off x="2627784" y="3512297"/>
            <a:ext cx="4152305" cy="1866559"/>
          </a:xfrm>
          <a:prstGeom prst="rect">
            <a:avLst/>
          </a:prstGeom>
        </p:spPr>
      </p:pic>
      <p:pic>
        <p:nvPicPr>
          <p:cNvPr id="9" name="图片 8"/>
          <p:cNvPicPr>
            <a:picLocks noChangeAspect="1"/>
          </p:cNvPicPr>
          <p:nvPr/>
        </p:nvPicPr>
        <p:blipFill>
          <a:blip r:embed="rId5"/>
          <a:stretch>
            <a:fillRect/>
          </a:stretch>
        </p:blipFill>
        <p:spPr>
          <a:xfrm>
            <a:off x="2267744" y="5907812"/>
            <a:ext cx="4608512" cy="8343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ea typeface="+mj-ea"/>
              </a:rPr>
              <a:t>行变换与行列式</a:t>
            </a:r>
          </a:p>
        </p:txBody>
      </p:sp>
      <p:sp>
        <p:nvSpPr>
          <p:cNvPr id="3" name="内容占位符 2"/>
          <p:cNvSpPr>
            <a:spLocks noGrp="1"/>
          </p:cNvSpPr>
          <p:nvPr>
            <p:ph idx="1"/>
          </p:nvPr>
        </p:nvSpPr>
        <p:spPr/>
        <p:txBody>
          <a:bodyPr/>
          <a:lstStyle/>
          <a:p>
            <a:pPr marL="0" indent="0">
              <a:buNone/>
            </a:pPr>
            <a:r>
              <a:rPr kumimoji="1" lang="zh-CN" altLang="en-US" sz="2400" b="1" dirty="0">
                <a:latin typeface="+mn-ea"/>
                <a:ea typeface="+mn-ea"/>
              </a:rPr>
              <a:t>例：</a:t>
            </a:r>
            <a:r>
              <a:rPr kumimoji="1" lang="zh-CN" altLang="en-US" sz="2400" dirty="0">
                <a:latin typeface="+mn-ea"/>
                <a:ea typeface="+mn-ea"/>
              </a:rPr>
              <a:t>计算行列式</a:t>
            </a:r>
          </a:p>
        </p:txBody>
      </p:sp>
      <p:pic>
        <p:nvPicPr>
          <p:cNvPr id="4" name="图片 3"/>
          <p:cNvPicPr>
            <a:picLocks noChangeAspect="1"/>
          </p:cNvPicPr>
          <p:nvPr/>
        </p:nvPicPr>
        <p:blipFill>
          <a:blip r:embed="rId2"/>
          <a:stretch>
            <a:fillRect/>
          </a:stretch>
        </p:blipFill>
        <p:spPr>
          <a:xfrm>
            <a:off x="2771800" y="1197844"/>
            <a:ext cx="1143000" cy="9271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ea typeface="+mj-ea"/>
              </a:rPr>
              <a:t>行变换与行列式</a:t>
            </a:r>
          </a:p>
        </p:txBody>
      </p:sp>
      <p:sp>
        <p:nvSpPr>
          <p:cNvPr id="3" name="内容占位符 2"/>
          <p:cNvSpPr>
            <a:spLocks noGrp="1"/>
          </p:cNvSpPr>
          <p:nvPr>
            <p:ph idx="1"/>
          </p:nvPr>
        </p:nvSpPr>
        <p:spPr/>
        <p:txBody>
          <a:bodyPr/>
          <a:lstStyle/>
          <a:p>
            <a:pPr marL="0" indent="0">
              <a:buNone/>
            </a:pPr>
            <a:r>
              <a:rPr kumimoji="1" lang="zh-CN" altLang="en-US" sz="2400" b="1" dirty="0">
                <a:latin typeface="+mn-ea"/>
                <a:ea typeface="+mn-ea"/>
              </a:rPr>
              <a:t>例：</a:t>
            </a:r>
            <a:r>
              <a:rPr kumimoji="1" lang="zh-CN" altLang="en-US" sz="2400" dirty="0">
                <a:latin typeface="+mn-ea"/>
                <a:ea typeface="+mn-ea"/>
              </a:rPr>
              <a:t>计算行列式</a:t>
            </a:r>
          </a:p>
        </p:txBody>
      </p:sp>
      <p:pic>
        <p:nvPicPr>
          <p:cNvPr id="4" name="图片 3"/>
          <p:cNvPicPr>
            <a:picLocks noChangeAspect="1"/>
          </p:cNvPicPr>
          <p:nvPr/>
        </p:nvPicPr>
        <p:blipFill>
          <a:blip r:embed="rId2"/>
          <a:stretch>
            <a:fillRect/>
          </a:stretch>
        </p:blipFill>
        <p:spPr>
          <a:xfrm>
            <a:off x="2771800" y="1197844"/>
            <a:ext cx="1143000" cy="927100"/>
          </a:xfrm>
          <a:prstGeom prst="rect">
            <a:avLst/>
          </a:prstGeom>
        </p:spPr>
      </p:pic>
      <p:pic>
        <p:nvPicPr>
          <p:cNvPr id="6" name="图片 5"/>
          <p:cNvPicPr>
            <a:picLocks noChangeAspect="1"/>
          </p:cNvPicPr>
          <p:nvPr/>
        </p:nvPicPr>
        <p:blipFill>
          <a:blip r:embed="rId3"/>
          <a:stretch>
            <a:fillRect/>
          </a:stretch>
        </p:blipFill>
        <p:spPr>
          <a:xfrm>
            <a:off x="1907704" y="2076926"/>
            <a:ext cx="5400600" cy="308413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ea typeface="+mj-ea"/>
              </a:rPr>
              <a:t>行变换与行列式</a:t>
            </a:r>
          </a:p>
        </p:txBody>
      </p:sp>
      <p:sp>
        <p:nvSpPr>
          <p:cNvPr id="3" name="内容占位符 2"/>
          <p:cNvSpPr>
            <a:spLocks noGrp="1"/>
          </p:cNvSpPr>
          <p:nvPr>
            <p:ph idx="1"/>
          </p:nvPr>
        </p:nvSpPr>
        <p:spPr/>
        <p:txBody>
          <a:bodyPr/>
          <a:lstStyle/>
          <a:p>
            <a:pPr marL="0" indent="0">
              <a:buNone/>
            </a:pPr>
            <a:r>
              <a:rPr kumimoji="1" lang="zh-CN" altLang="en-US" sz="2400" b="1" dirty="0">
                <a:latin typeface="+mn-ea"/>
                <a:ea typeface="+mn-ea"/>
              </a:rPr>
              <a:t>例：</a:t>
            </a:r>
            <a:r>
              <a:rPr kumimoji="1" lang="zh-CN" altLang="en-US" sz="2400" dirty="0">
                <a:latin typeface="+mn-ea"/>
                <a:ea typeface="+mn-ea"/>
              </a:rPr>
              <a:t>计算行列式</a:t>
            </a:r>
          </a:p>
        </p:txBody>
      </p:sp>
      <p:pic>
        <p:nvPicPr>
          <p:cNvPr id="4" name="图片 3"/>
          <p:cNvPicPr>
            <a:picLocks noChangeAspect="1"/>
          </p:cNvPicPr>
          <p:nvPr/>
        </p:nvPicPr>
        <p:blipFill>
          <a:blip r:embed="rId2"/>
          <a:stretch>
            <a:fillRect/>
          </a:stretch>
        </p:blipFill>
        <p:spPr>
          <a:xfrm>
            <a:off x="2771800" y="1197844"/>
            <a:ext cx="1143000" cy="927100"/>
          </a:xfrm>
          <a:prstGeom prst="rect">
            <a:avLst/>
          </a:prstGeom>
        </p:spPr>
      </p:pic>
      <p:pic>
        <p:nvPicPr>
          <p:cNvPr id="6" name="图片 5"/>
          <p:cNvPicPr>
            <a:picLocks noChangeAspect="1"/>
          </p:cNvPicPr>
          <p:nvPr/>
        </p:nvPicPr>
        <p:blipFill>
          <a:blip r:embed="rId3"/>
          <a:stretch>
            <a:fillRect/>
          </a:stretch>
        </p:blipFill>
        <p:spPr>
          <a:xfrm>
            <a:off x="1907704" y="2076926"/>
            <a:ext cx="5400600" cy="3084133"/>
          </a:xfrm>
          <a:prstGeom prst="rect">
            <a:avLst/>
          </a:prstGeom>
        </p:spPr>
      </p:pic>
      <mc:AlternateContent xmlns:mc="http://schemas.openxmlformats.org/markup-compatibility/2006" xmlns:a14="http://schemas.microsoft.com/office/drawing/2010/main">
        <mc:Choice Requires="a14">
          <p:sp>
            <p:nvSpPr>
              <p:cNvPr id="11" name="文本框 10"/>
              <p:cNvSpPr txBox="1"/>
              <p:nvPr/>
            </p:nvSpPr>
            <p:spPr>
              <a:xfrm>
                <a:off x="323528" y="5122846"/>
                <a:ext cx="8496944" cy="1348105"/>
              </a:xfrm>
              <a:prstGeom prst="rect">
                <a:avLst/>
              </a:prstGeom>
              <a:noFill/>
            </p:spPr>
            <p:txBody>
              <a:bodyPr wrap="square" rtlCol="0">
                <a:spAutoFit/>
              </a:bodyPr>
              <a:lstStyle/>
              <a:p>
                <a:r>
                  <a:rPr lang="zh-CN" altLang="en-US" sz="2400" b="0" i="0" dirty="0">
                    <a:solidFill>
                      <a:srgbClr val="060607"/>
                    </a:solidFill>
                    <a:effectLst/>
                    <a:latin typeface="Segoe Print" panose="02000600000000000000" charset="0"/>
                  </a:rPr>
                  <a:t>行简化的计算复杂度为 </a:t>
                </a:r>
                <a14:m>
                  <m:oMath xmlns:m="http://schemas.openxmlformats.org/officeDocument/2006/math">
                    <m:r>
                      <a:rPr lang="en-US" altLang="zh-CN" sz="2400" b="0" i="1" smtClean="0">
                        <a:solidFill>
                          <a:srgbClr val="060607"/>
                        </a:solidFill>
                        <a:effectLst/>
                        <a:latin typeface="Cambria Math" panose="02040503050406030204" pitchFamily="18" charset="0"/>
                      </a:rPr>
                      <m:t>𝑂</m:t>
                    </m:r>
                    <m:r>
                      <a:rPr lang="en-US" altLang="zh-CN" sz="2400" b="0" i="1" smtClean="0">
                        <a:solidFill>
                          <a:srgbClr val="060607"/>
                        </a:solidFill>
                        <a:effectLst/>
                        <a:latin typeface="Cambria Math" panose="02040503050406030204" pitchFamily="18" charset="0"/>
                      </a:rPr>
                      <m:t>(</m:t>
                    </m:r>
                    <m:sSup>
                      <m:sSupPr>
                        <m:ctrlPr>
                          <a:rPr lang="en-US" altLang="zh-CN" sz="2400" b="0" i="1" smtClean="0">
                            <a:solidFill>
                              <a:srgbClr val="060607"/>
                            </a:solidFill>
                            <a:effectLst/>
                            <a:latin typeface="Cambria Math" panose="02040503050406030204" pitchFamily="18" charset="0"/>
                          </a:rPr>
                        </m:ctrlPr>
                      </m:sSupPr>
                      <m:e>
                        <m:r>
                          <a:rPr lang="en-US" altLang="zh-CN" sz="2400" b="0" i="1" smtClean="0">
                            <a:solidFill>
                              <a:srgbClr val="060607"/>
                            </a:solidFill>
                            <a:effectLst/>
                            <a:latin typeface="Cambria Math" panose="02040503050406030204" pitchFamily="18" charset="0"/>
                          </a:rPr>
                          <m:t>𝑛</m:t>
                        </m:r>
                      </m:e>
                      <m:sup>
                        <m:r>
                          <a:rPr lang="en-US" altLang="zh-CN" sz="2400" b="0" i="1" smtClean="0">
                            <a:solidFill>
                              <a:srgbClr val="060607"/>
                            </a:solidFill>
                            <a:effectLst/>
                            <a:latin typeface="Cambria Math" panose="02040503050406030204" pitchFamily="18" charset="0"/>
                          </a:rPr>
                          <m:t>3</m:t>
                        </m:r>
                      </m:sup>
                    </m:sSup>
                    <m:r>
                      <a:rPr lang="en-US" altLang="zh-CN" sz="2400" b="0" i="1" smtClean="0">
                        <a:solidFill>
                          <a:srgbClr val="060607"/>
                        </a:solidFill>
                        <a:effectLst/>
                        <a:latin typeface="Cambria Math" panose="02040503050406030204" pitchFamily="18" charset="0"/>
                      </a:rPr>
                      <m:t>)</m:t>
                    </m:r>
                  </m:oMath>
                </a14:m>
                <a:r>
                  <a:rPr lang="zh-CN" altLang="en-GB" b="0" i="0" dirty="0">
                    <a:solidFill>
                      <a:srgbClr val="060607"/>
                    </a:solidFill>
                    <a:effectLst/>
                    <a:latin typeface="Segoe Print" panose="02000600000000000000" charset="0"/>
                  </a:rPr>
                  <a:t>。</a:t>
                </a:r>
                <a:r>
                  <a:rPr lang="zh-CN" altLang="en-US" sz="2400" b="0" dirty="0">
                    <a:solidFill>
                      <a:srgbClr val="060607"/>
                    </a:solidFill>
                    <a:latin typeface="Segoe Print" panose="02000600000000000000" charset="0"/>
                  </a:rPr>
                  <a:t>而我们将在后面学习的伴随矩阵展开算法的复杂度为 </a:t>
                </a:r>
                <a14:m>
                  <m:oMath xmlns:m="http://schemas.openxmlformats.org/officeDocument/2006/math">
                    <m:r>
                      <a:rPr lang="en-US" altLang="zh-CN" sz="2400" b="0" i="1" smtClean="0">
                        <a:solidFill>
                          <a:srgbClr val="060607"/>
                        </a:solidFill>
                        <a:latin typeface="Cambria Math" panose="02040503050406030204" pitchFamily="18" charset="0"/>
                      </a:rPr>
                      <m:t>𝑂</m:t>
                    </m:r>
                    <m:d>
                      <m:dPr>
                        <m:ctrlPr>
                          <a:rPr lang="en-US" altLang="zh-CN" sz="2400" b="0" i="1" smtClean="0">
                            <a:solidFill>
                              <a:srgbClr val="060607"/>
                            </a:solidFill>
                            <a:latin typeface="Cambria Math" panose="02040503050406030204" pitchFamily="18" charset="0"/>
                          </a:rPr>
                        </m:ctrlPr>
                      </m:dPr>
                      <m:e>
                        <m:r>
                          <a:rPr lang="en-US" altLang="zh-CN" sz="2400" b="0" i="1" smtClean="0">
                            <a:solidFill>
                              <a:srgbClr val="060607"/>
                            </a:solidFill>
                            <a:latin typeface="Cambria Math" panose="02040503050406030204" pitchFamily="18" charset="0"/>
                          </a:rPr>
                          <m:t>𝑛</m:t>
                        </m:r>
                        <m:r>
                          <a:rPr lang="en-US" altLang="zh-CN" sz="2400" b="0" i="1" smtClean="0">
                            <a:solidFill>
                              <a:srgbClr val="060607"/>
                            </a:solidFill>
                            <a:latin typeface="Cambria Math" panose="02040503050406030204" pitchFamily="18" charset="0"/>
                          </a:rPr>
                          <m:t>!</m:t>
                        </m:r>
                      </m:e>
                    </m:d>
                    <m:r>
                      <a:rPr lang="en-US" altLang="zh-CN" sz="2400" b="0" i="1">
                        <a:solidFill>
                          <a:srgbClr val="060607"/>
                        </a:solidFill>
                        <a:latin typeface="Cambria Math" panose="02040503050406030204" pitchFamily="18" charset="0"/>
                        <a:ea typeface="Cambria Math" panose="02040503050406030204" pitchFamily="18" charset="0"/>
                      </a:rPr>
                      <m:t>≈</m:t>
                    </m:r>
                    <m:r>
                      <a:rPr lang="en-US" altLang="zh-CN" sz="2400" b="0" i="1" smtClean="0">
                        <a:solidFill>
                          <a:srgbClr val="060607"/>
                        </a:solidFill>
                        <a:latin typeface="Cambria Math" panose="02040503050406030204" pitchFamily="18" charset="0"/>
                        <a:ea typeface="Cambria Math" panose="02040503050406030204" pitchFamily="18" charset="0"/>
                      </a:rPr>
                      <m:t>𝑂</m:t>
                    </m:r>
                    <m:r>
                      <a:rPr lang="en-US" altLang="zh-CN" sz="2400" b="0" i="1" smtClean="0">
                        <a:solidFill>
                          <a:srgbClr val="060607"/>
                        </a:solidFill>
                        <a:latin typeface="Cambria Math" panose="02040503050406030204" pitchFamily="18" charset="0"/>
                        <a:ea typeface="Cambria Math" panose="02040503050406030204" pitchFamily="18" charset="0"/>
                      </a:rPr>
                      <m:t>(</m:t>
                    </m:r>
                    <m:r>
                      <a:rPr lang="en-US" altLang="zh-CN" sz="2400" b="0" i="1" smtClean="0">
                        <a:solidFill>
                          <a:srgbClr val="060607"/>
                        </a:solidFill>
                        <a:latin typeface="Cambria Math" panose="02040503050406030204" pitchFamily="18" charset="0"/>
                        <a:ea typeface="Cambria Math" panose="02040503050406030204" pitchFamily="18" charset="0"/>
                      </a:rPr>
                      <m:t>𝑛</m:t>
                    </m:r>
                    <m:rad>
                      <m:radPr>
                        <m:ctrlPr>
                          <a:rPr lang="en-US" altLang="zh-CN" sz="2400" b="0" i="1" smtClean="0">
                            <a:solidFill>
                              <a:srgbClr val="060607"/>
                            </a:solidFill>
                            <a:latin typeface="Cambria Math" panose="02040503050406030204" pitchFamily="18" charset="0"/>
                            <a:ea typeface="Cambria Math" panose="02040503050406030204" pitchFamily="18" charset="0"/>
                          </a:rPr>
                        </m:ctrlPr>
                      </m:radPr>
                      <m:deg>
                        <m:r>
                          <m:rPr>
                            <m:brk m:alnAt="7"/>
                          </m:rPr>
                          <a:rPr lang="en-US" altLang="zh-CN" sz="2400" b="0" i="1" smtClean="0">
                            <a:solidFill>
                              <a:srgbClr val="060607"/>
                            </a:solidFill>
                            <a:latin typeface="Cambria Math" panose="02040503050406030204" pitchFamily="18" charset="0"/>
                            <a:ea typeface="Cambria Math" panose="02040503050406030204" pitchFamily="18" charset="0"/>
                          </a:rPr>
                          <m:t>𝑛</m:t>
                        </m:r>
                      </m:deg>
                      <m:e>
                        <m:r>
                          <a:rPr lang="en-US" altLang="zh-CN" sz="2400" b="0" i="1" smtClean="0">
                            <a:solidFill>
                              <a:srgbClr val="060607"/>
                            </a:solidFill>
                            <a:latin typeface="Cambria Math" panose="02040503050406030204" pitchFamily="18" charset="0"/>
                            <a:ea typeface="Cambria Math" panose="02040503050406030204" pitchFamily="18" charset="0"/>
                          </a:rPr>
                          <m:t>𝑛</m:t>
                        </m:r>
                      </m:e>
                    </m:rad>
                    <m:r>
                      <a:rPr lang="en-US" altLang="zh-CN" sz="2400" b="0" i="1" smtClean="0">
                        <a:solidFill>
                          <a:srgbClr val="060607"/>
                        </a:solidFill>
                        <a:latin typeface="Cambria Math" panose="02040503050406030204" pitchFamily="18" charset="0"/>
                        <a:ea typeface="Cambria Math" panose="02040503050406030204" pitchFamily="18" charset="0"/>
                      </a:rPr>
                      <m:t>)</m:t>
                    </m:r>
                    <m:r>
                      <a:rPr lang="en-US" altLang="zh-CN" sz="2400" b="0" i="1" smtClean="0">
                        <a:solidFill>
                          <a:srgbClr val="060607"/>
                        </a:solidFill>
                        <a:latin typeface="Cambria Math" panose="02040503050406030204" pitchFamily="18" charset="0"/>
                      </a:rPr>
                      <m:t> </m:t>
                    </m:r>
                  </m:oMath>
                </a14:m>
                <a:r>
                  <a:rPr lang="zh-CN" altLang="en-GB" sz="2400" b="0" dirty="0">
                    <a:solidFill>
                      <a:srgbClr val="060607"/>
                    </a:solidFill>
                    <a:latin typeface="Segoe Print" panose="02000600000000000000" charset="0"/>
                  </a:rPr>
                  <a:t>，</a:t>
                </a:r>
                <a:r>
                  <a:rPr lang="zh-CN" altLang="en-US" sz="2400" b="0" dirty="0">
                    <a:solidFill>
                      <a:srgbClr val="060607"/>
                    </a:solidFill>
                    <a:latin typeface="Segoe Print" panose="02000600000000000000" charset="0"/>
                  </a:rPr>
                  <a:t>这比行简化的复杂度要大得多。</a:t>
                </a:r>
                <a:endParaRPr kumimoji="1"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323528" y="5122846"/>
                <a:ext cx="8496944" cy="1348105"/>
              </a:xfrm>
              <a:prstGeom prst="rect">
                <a:avLst/>
              </a:prstGeom>
              <a:blipFill rotWithShape="1">
                <a:blip r:embed="rId4"/>
                <a:stretch>
                  <a:fillRect l="-4" t="-22" r="4" b="22"/>
                </a:stretch>
              </a:blipFill>
            </p:spPr>
            <p:txBody>
              <a:bodyPr/>
              <a:lstStyle/>
              <a:p>
                <a:r>
                  <a:rPr lang="zh-CN" altLang="en-US">
                    <a:noFill/>
                  </a:rPr>
                  <a:t> </a:t>
                </a:r>
              </a:p>
            </p:txBody>
          </p:sp>
        </mc:Fallback>
      </mc:AlternateContent>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TU3MjAzOGI1ZWM1NjI3YTE0MjIzZDIwNTMwM2NhZjEifQ=="/>
</p:tagLst>
</file>

<file path=ppt/theme/theme1.xml><?xml version="1.0" encoding="utf-8"?>
<a:theme xmlns:a="http://schemas.openxmlformats.org/drawingml/2006/main" name="CAS">
  <a:themeElements>
    <a:clrScheme name="CAS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CAS">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AS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CAS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CAS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CAS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CAS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CAS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CAS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CAS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CAS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CAS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CAS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CAS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TotalTime>
  <Words>3150</Words>
  <Application>Microsoft Office PowerPoint</Application>
  <PresentationFormat>全屏显示(4:3)</PresentationFormat>
  <Paragraphs>391</Paragraphs>
  <Slides>62</Slides>
  <Notes>10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62</vt:i4>
      </vt:variant>
    </vt:vector>
  </HeadingPairs>
  <TitlesOfParts>
    <vt:vector size="70" baseType="lpstr">
      <vt:lpstr>Arial</vt:lpstr>
      <vt:lpstr>Arial Black</vt:lpstr>
      <vt:lpstr>Calibri</vt:lpstr>
      <vt:lpstr>Cambria Math</vt:lpstr>
      <vt:lpstr>Segoe Print</vt:lpstr>
      <vt:lpstr>Times New Roman</vt:lpstr>
      <vt:lpstr>Wingdings</vt:lpstr>
      <vt:lpstr>CAS</vt:lpstr>
      <vt:lpstr> 《人工智能的数学基础》 线性代数：行列式</vt:lpstr>
      <vt:lpstr>行列式历史</vt:lpstr>
      <vt:lpstr>行列式历史</vt:lpstr>
      <vt:lpstr>行列式</vt:lpstr>
      <vt:lpstr>4.1 行变换与行列式</vt:lpstr>
      <vt:lpstr>4.1行变换与行列式</vt:lpstr>
      <vt:lpstr>行变换与行列式</vt:lpstr>
      <vt:lpstr>行变换与行列式</vt:lpstr>
      <vt:lpstr>行变换与行列式</vt:lpstr>
      <vt:lpstr>2阶矩阵的行列式</vt:lpstr>
      <vt:lpstr>2阶矩阵的行列式</vt:lpstr>
      <vt:lpstr>2阶矩阵的行列式</vt:lpstr>
      <vt:lpstr>对角与三角</vt:lpstr>
      <vt:lpstr>对角与三角</vt:lpstr>
      <vt:lpstr>对角与三角</vt:lpstr>
      <vt:lpstr>对角与三角</vt:lpstr>
      <vt:lpstr>行列式计算</vt:lpstr>
      <vt:lpstr>行列式计算</vt:lpstr>
      <vt:lpstr>行变换与行列式</vt:lpstr>
      <vt:lpstr>行列式性质</vt:lpstr>
      <vt:lpstr>行列式性质：乘法</vt:lpstr>
      <vt:lpstr>行列式性质</vt:lpstr>
      <vt:lpstr>行列式性质</vt:lpstr>
      <vt:lpstr>行列式性质</vt:lpstr>
      <vt:lpstr>行列式性质</vt:lpstr>
      <vt:lpstr>行列式性质</vt:lpstr>
      <vt:lpstr>行列式性质（利用4.2知识）</vt:lpstr>
      <vt:lpstr>行列式性质</vt:lpstr>
      <vt:lpstr>4.2 代数余子式展开</vt:lpstr>
      <vt:lpstr>子阵与子式</vt:lpstr>
      <vt:lpstr>子阵与子式</vt:lpstr>
      <vt:lpstr>余子阵与代数余子式</vt:lpstr>
      <vt:lpstr>余子阵与代数余子式</vt:lpstr>
      <vt:lpstr>代数余子式展开</vt:lpstr>
      <vt:lpstr>代数余子式展开</vt:lpstr>
      <vt:lpstr>代数余子式展开</vt:lpstr>
      <vt:lpstr>代数余子式展开</vt:lpstr>
      <vt:lpstr>代数余子式展开</vt:lpstr>
      <vt:lpstr>3阶矩阵行列式</vt:lpstr>
      <vt:lpstr>行列式计算</vt:lpstr>
      <vt:lpstr>行列式：简洁表达式</vt:lpstr>
      <vt:lpstr>矩阵的逆</vt:lpstr>
      <vt:lpstr>伴随矩阵</vt:lpstr>
      <vt:lpstr>矩阵的逆</vt:lpstr>
      <vt:lpstr>矩阵的逆</vt:lpstr>
      <vt:lpstr>矩阵的逆</vt:lpstr>
      <vt:lpstr>Cramer’s Rule</vt:lpstr>
      <vt:lpstr>齐次线性方程组的解集</vt:lpstr>
      <vt:lpstr>两种行列式定义等价？</vt:lpstr>
      <vt:lpstr>4.3 行列式与体积</vt:lpstr>
      <vt:lpstr>行列式与体积</vt:lpstr>
      <vt:lpstr>行列式与体积</vt:lpstr>
      <vt:lpstr>行列式与体积</vt:lpstr>
      <vt:lpstr>2阶矩阵的面积</vt:lpstr>
      <vt:lpstr>行列式与体积</vt:lpstr>
      <vt:lpstr>体积的正负号</vt:lpstr>
      <vt:lpstr>体积的正负号</vt:lpstr>
      <vt:lpstr>不规则区域的面积</vt:lpstr>
      <vt:lpstr>微小平行多面体</vt:lpstr>
      <vt:lpstr>不规则区域的面积</vt:lpstr>
      <vt:lpstr>不规则区域的面积</vt:lpstr>
      <vt:lpstr>不规则区域的面积</vt:lpstr>
    </vt:vector>
  </TitlesOfParts>
  <Company>CAS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L.Su</dc:creator>
  <cp:lastModifiedBy>zihe wang</cp:lastModifiedBy>
  <cp:revision>6680</cp:revision>
  <cp:lastPrinted>2020-07-30T01:34:00Z</cp:lastPrinted>
  <dcterms:created xsi:type="dcterms:W3CDTF">2009-06-29T05:49:00Z</dcterms:created>
  <dcterms:modified xsi:type="dcterms:W3CDTF">2024-10-11T09:30:03Z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ICV">
    <vt:lpwstr>21D09D783B014688A80CF73F16CDE10E_12</vt:lpwstr>
  </property>
  <property fmtid="{D5CDD505-2E9C-101B-9397-08002B2CF9AE}" pid="4" name="KSOProductBuildVer">
    <vt:lpwstr>2052-12.1.0.18276</vt:lpwstr>
  </property>
</Properties>
</file>